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ibre Baskerville"/>
      <p:regular r:id="rId19"/>
      <p:bold r:id="rId20"/>
      <p:italic r:id="rId21"/>
    </p:embeddedFon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6120D2-1AEC-4006-AA76-19621DFF4BF1}">
  <a:tblStyle styleId="{D36120D2-1AEC-4006-AA76-19621DFF4BF1}" styleName="Table_0">
    <a:wholeTbl>
      <a:tcTxStyle b="off" i="off">
        <a:font>
          <a:latin typeface="Gill Sans Nova Light"/>
          <a:ea typeface="Gill Sans Nova Light"/>
          <a:cs typeface="Gill Sans Nova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EDEB"/>
          </a:solidFill>
        </a:fill>
      </a:tcStyle>
    </a:wholeTbl>
    <a:band1H>
      <a:tcTxStyle/>
      <a:tcStyle>
        <a:fill>
          <a:solidFill>
            <a:srgbClr val="D7D8D6"/>
          </a:solidFill>
        </a:fill>
      </a:tcStyle>
    </a:band1H>
    <a:band2H>
      <a:tcTxStyle/>
    </a:band2H>
    <a:band1V>
      <a:tcTxStyle/>
      <a:tcStyle>
        <a:fill>
          <a:solidFill>
            <a:srgbClr val="D7D8D6"/>
          </a:solidFill>
        </a:fill>
      </a:tcStyle>
    </a:band1V>
    <a:band2V>
      <a:tcTxStyle/>
    </a:band2V>
    <a:lastCol>
      <a:tcTxStyle b="on" i="off">
        <a:font>
          <a:latin typeface="Gill Sans Nova Light"/>
          <a:ea typeface="Gill Sans Nova Light"/>
          <a:cs typeface="Gill Sans Nova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Nova Light"/>
          <a:ea typeface="Gill Sans Nova Light"/>
          <a:cs typeface="Gill Sans Nova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Nova Light"/>
          <a:ea typeface="Gill Sans Nova Light"/>
          <a:cs typeface="Gill Sans Nova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Nova Light"/>
          <a:ea typeface="Gill Sans Nova Light"/>
          <a:cs typeface="Gill Sans Nova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Baskervill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 contendo texto, planta&#10;&#10;Descrição gerada automaticamente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17210" y="0"/>
            <a:ext cx="839202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/>
          <p:nvPr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7" name="Google Shape;17;p2"/>
          <p:cNvCxnSpPr/>
          <p:nvPr/>
        </p:nvCxnSpPr>
        <p:spPr>
          <a:xfrm>
            <a:off x="4359876" y="4300155"/>
            <a:ext cx="347224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ma imagem contendo texto&#10;&#10;Descrição gerada automaticamente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961" y="4157464"/>
            <a:ext cx="972078" cy="28538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peças de cerâmica, porcelana&#10;&#10;Descrição gerada automaticamente" id="20" name="Google Shape;2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19338" y="4814449"/>
            <a:ext cx="1668775" cy="1621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30777" y="1164252"/>
            <a:ext cx="818801" cy="84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>
            <p:ph type="ctrTitle"/>
          </p:nvPr>
        </p:nvSpPr>
        <p:spPr>
          <a:xfrm>
            <a:off x="2749296" y="2660904"/>
            <a:ext cx="6693408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600"/>
              <a:buFont typeface="Libre Baskerville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4596384" y="2267712"/>
            <a:ext cx="2999232" cy="43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type="title"/>
          </p:nvPr>
        </p:nvSpPr>
        <p:spPr>
          <a:xfrm>
            <a:off x="838200" y="380999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1"/>
          <p:cNvSpPr txBox="1"/>
          <p:nvPr>
            <p:ph idx="1" type="body"/>
          </p:nvPr>
        </p:nvSpPr>
        <p:spPr>
          <a:xfrm>
            <a:off x="838200" y="1825625"/>
            <a:ext cx="10515600" cy="437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tecido&#10;&#10;Descrição gerada automaticamente" id="114" name="Google Shape;11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5056236" y="-1772981"/>
            <a:ext cx="2147050" cy="603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2"/>
          <p:cNvSpPr/>
          <p:nvPr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flor, planta&#10;&#10;Descrição gerada automaticamente" id="116" name="Google Shape;11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307543" y="-287017"/>
            <a:ext cx="1051334" cy="38667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molusco, inseto&#10;&#10;Descrição gerada automaticamente" id="117" name="Google Shape;1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222" y="4923380"/>
            <a:ext cx="1207554" cy="35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2"/>
          <p:cNvSpPr txBox="1"/>
          <p:nvPr>
            <p:ph type="title"/>
          </p:nvPr>
        </p:nvSpPr>
        <p:spPr>
          <a:xfrm>
            <a:off x="1743456" y="2404872"/>
            <a:ext cx="8705088" cy="2002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1" type="body"/>
          </p:nvPr>
        </p:nvSpPr>
        <p:spPr>
          <a:xfrm>
            <a:off x="1743454" y="3964517"/>
            <a:ext cx="870508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2" type="body"/>
          </p:nvPr>
        </p:nvSpPr>
        <p:spPr>
          <a:xfrm>
            <a:off x="10149667" y="3189069"/>
            <a:ext cx="945473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0"/>
              <a:buNone/>
              <a:defRPr b="1" sz="14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3" type="body"/>
          </p:nvPr>
        </p:nvSpPr>
        <p:spPr>
          <a:xfrm>
            <a:off x="1033184" y="2136567"/>
            <a:ext cx="941832" cy="193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0"/>
              <a:buNone/>
              <a:defRPr b="1" sz="14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_1">
  <p:cSld name="Layout Personalizado_1">
    <p:bg>
      <p:bgPr>
        <a:solidFill>
          <a:schemeClr val="dk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/>
          <p:nvPr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molusco, inseto&#10;&#10;Descrição gerada automaticamente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1275" y="5738220"/>
            <a:ext cx="1207554" cy="35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3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/>
          <p:nvPr>
            <p:ph idx="2" type="pic"/>
          </p:nvPr>
        </p:nvSpPr>
        <p:spPr>
          <a:xfrm>
            <a:off x="1681364" y="1658061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106424" y="2926080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3" type="body"/>
          </p:nvPr>
        </p:nvSpPr>
        <p:spPr>
          <a:xfrm>
            <a:off x="1106424" y="3145536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3"/>
          <p:cNvSpPr/>
          <p:nvPr>
            <p:ph idx="4" type="pic"/>
          </p:nvPr>
        </p:nvSpPr>
        <p:spPr>
          <a:xfrm>
            <a:off x="1681364" y="3818492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3"/>
          <p:cNvSpPr txBox="1"/>
          <p:nvPr>
            <p:ph idx="5" type="body"/>
          </p:nvPr>
        </p:nvSpPr>
        <p:spPr>
          <a:xfrm>
            <a:off x="1106424" y="5086511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6" type="body"/>
          </p:nvPr>
        </p:nvSpPr>
        <p:spPr>
          <a:xfrm>
            <a:off x="1106424" y="5305967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3"/>
          <p:cNvSpPr/>
          <p:nvPr>
            <p:ph idx="7" type="pic"/>
          </p:nvPr>
        </p:nvSpPr>
        <p:spPr>
          <a:xfrm>
            <a:off x="4226754" y="1658061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3"/>
          <p:cNvSpPr txBox="1"/>
          <p:nvPr>
            <p:ph idx="8" type="body"/>
          </p:nvPr>
        </p:nvSpPr>
        <p:spPr>
          <a:xfrm>
            <a:off x="3639312" y="2926080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9" type="body"/>
          </p:nvPr>
        </p:nvSpPr>
        <p:spPr>
          <a:xfrm>
            <a:off x="3639312" y="3145536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3"/>
          <p:cNvSpPr/>
          <p:nvPr>
            <p:ph idx="13" type="pic"/>
          </p:nvPr>
        </p:nvSpPr>
        <p:spPr>
          <a:xfrm>
            <a:off x="4226754" y="3818492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3"/>
          <p:cNvSpPr txBox="1"/>
          <p:nvPr>
            <p:ph idx="14" type="body"/>
          </p:nvPr>
        </p:nvSpPr>
        <p:spPr>
          <a:xfrm>
            <a:off x="3639312" y="5086511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15" type="body"/>
          </p:nvPr>
        </p:nvSpPr>
        <p:spPr>
          <a:xfrm>
            <a:off x="3639312" y="5305967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3"/>
          <p:cNvSpPr/>
          <p:nvPr>
            <p:ph idx="16" type="pic"/>
          </p:nvPr>
        </p:nvSpPr>
        <p:spPr>
          <a:xfrm>
            <a:off x="6772144" y="1658061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3"/>
          <p:cNvSpPr txBox="1"/>
          <p:nvPr>
            <p:ph idx="17" type="body"/>
          </p:nvPr>
        </p:nvSpPr>
        <p:spPr>
          <a:xfrm>
            <a:off x="6172200" y="2926080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3"/>
          <p:cNvSpPr txBox="1"/>
          <p:nvPr>
            <p:ph idx="18" type="body"/>
          </p:nvPr>
        </p:nvSpPr>
        <p:spPr>
          <a:xfrm>
            <a:off x="6172200" y="3145536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3"/>
          <p:cNvSpPr/>
          <p:nvPr>
            <p:ph idx="19" type="pic"/>
          </p:nvPr>
        </p:nvSpPr>
        <p:spPr>
          <a:xfrm>
            <a:off x="6772144" y="3818492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3"/>
          <p:cNvSpPr txBox="1"/>
          <p:nvPr>
            <p:ph idx="20" type="body"/>
          </p:nvPr>
        </p:nvSpPr>
        <p:spPr>
          <a:xfrm>
            <a:off x="6172200" y="5086511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3"/>
          <p:cNvSpPr txBox="1"/>
          <p:nvPr>
            <p:ph idx="21" type="body"/>
          </p:nvPr>
        </p:nvSpPr>
        <p:spPr>
          <a:xfrm>
            <a:off x="6172200" y="5305967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3"/>
          <p:cNvSpPr/>
          <p:nvPr>
            <p:ph idx="22" type="pic"/>
          </p:nvPr>
        </p:nvSpPr>
        <p:spPr>
          <a:xfrm>
            <a:off x="9317533" y="1658061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3"/>
          <p:cNvSpPr txBox="1"/>
          <p:nvPr>
            <p:ph idx="23" type="body"/>
          </p:nvPr>
        </p:nvSpPr>
        <p:spPr>
          <a:xfrm>
            <a:off x="8705088" y="2926080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3"/>
          <p:cNvSpPr txBox="1"/>
          <p:nvPr>
            <p:ph idx="24" type="body"/>
          </p:nvPr>
        </p:nvSpPr>
        <p:spPr>
          <a:xfrm>
            <a:off x="8705088" y="3145536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3"/>
          <p:cNvSpPr/>
          <p:nvPr>
            <p:ph idx="25" type="pic"/>
          </p:nvPr>
        </p:nvSpPr>
        <p:spPr>
          <a:xfrm>
            <a:off x="9317533" y="3818492"/>
            <a:ext cx="1160392" cy="1161288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3"/>
          <p:cNvSpPr txBox="1"/>
          <p:nvPr>
            <p:ph idx="26" type="body"/>
          </p:nvPr>
        </p:nvSpPr>
        <p:spPr>
          <a:xfrm>
            <a:off x="8705088" y="5086511"/>
            <a:ext cx="2322576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27" type="body"/>
          </p:nvPr>
        </p:nvSpPr>
        <p:spPr>
          <a:xfrm>
            <a:off x="8705088" y="5305967"/>
            <a:ext cx="2322576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3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3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/>
          <p:nvPr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molusco, inseto&#10;&#10;Descrição gerada automaticamente" id="156" name="Google Shape;15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6902" y="1631192"/>
            <a:ext cx="1207554" cy="35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14"/>
          <p:cNvSpPr txBox="1"/>
          <p:nvPr>
            <p:ph idx="1" type="body"/>
          </p:nvPr>
        </p:nvSpPr>
        <p:spPr>
          <a:xfrm>
            <a:off x="975360" y="2615184"/>
            <a:ext cx="1024128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ação" type="twoTxTwoObj">
  <p:cSld name="TWO_OBJECTS_WITH_TEXT">
    <p:bg>
      <p:bgPr>
        <a:solidFill>
          <a:schemeClr val="dk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/>
          <p:nvPr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63" name="Google Shape;163;p15"/>
          <p:cNvCxnSpPr/>
          <p:nvPr/>
        </p:nvCxnSpPr>
        <p:spPr>
          <a:xfrm>
            <a:off x="837235" y="1767119"/>
            <a:ext cx="1051656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Uma imagem contendo molusco, inseto&#10;&#10;Descrição gerada automaticamente" id="164" name="Google Shape;1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5658" y="1631192"/>
            <a:ext cx="1207554" cy="35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1124712" y="2161563"/>
            <a:ext cx="3200400" cy="4277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7" name="Google Shape;167;p15"/>
          <p:cNvSpPr txBox="1"/>
          <p:nvPr>
            <p:ph idx="2" type="body"/>
          </p:nvPr>
        </p:nvSpPr>
        <p:spPr>
          <a:xfrm>
            <a:off x="1124712" y="2629116"/>
            <a:ext cx="3200400" cy="3320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1600"/>
              <a:buFont typeface="Arial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400"/>
              <a:buFont typeface="Arial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200"/>
              <a:buFont typeface="Arial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Font typeface="Arial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Font typeface="Arial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5"/>
          <p:cNvSpPr txBox="1"/>
          <p:nvPr>
            <p:ph idx="3" type="body"/>
          </p:nvPr>
        </p:nvSpPr>
        <p:spPr>
          <a:xfrm>
            <a:off x="4498848" y="2161563"/>
            <a:ext cx="3200400" cy="4277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15"/>
          <p:cNvSpPr txBox="1"/>
          <p:nvPr>
            <p:ph idx="4" type="body"/>
          </p:nvPr>
        </p:nvSpPr>
        <p:spPr>
          <a:xfrm>
            <a:off x="4498848" y="2629116"/>
            <a:ext cx="3200400" cy="3320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15"/>
          <p:cNvSpPr txBox="1"/>
          <p:nvPr>
            <p:ph idx="5" type="body"/>
          </p:nvPr>
        </p:nvSpPr>
        <p:spPr>
          <a:xfrm>
            <a:off x="7909560" y="2161563"/>
            <a:ext cx="3200400" cy="4277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0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3" name="Google Shape;173;p15"/>
          <p:cNvSpPr txBox="1"/>
          <p:nvPr>
            <p:ph idx="6" type="body"/>
          </p:nvPr>
        </p:nvSpPr>
        <p:spPr>
          <a:xfrm>
            <a:off x="7909560" y="2629116"/>
            <a:ext cx="3200400" cy="3320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>
  <p:cSld name="Dois conteúdo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molusco, inseto&#10;&#10;Descrição gerada automaticamente" id="177" name="Google Shape;17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6902" y="1631192"/>
            <a:ext cx="1207554" cy="35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6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838200" y="2628461"/>
            <a:ext cx="5181600" cy="354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2" type="body"/>
          </p:nvPr>
        </p:nvSpPr>
        <p:spPr>
          <a:xfrm>
            <a:off x="6172200" y="2628461"/>
            <a:ext cx="5181600" cy="3548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Somente Título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/>
          <p:nvPr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molusco, inseto&#10;&#10;Descrição gerada automaticamente" id="186" name="Google Shape;18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6902" y="1631192"/>
            <a:ext cx="1207554" cy="35451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7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bg>
      <p:bgPr>
        <a:solidFill>
          <a:schemeClr val="dk2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Libre Baskervil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6" name="Google Shape;196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7" name="Google Shape;197;p19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Libre Baskervil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3" name="Google Shape;203;p20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ação">
  <p:cSld name="2_Comparaçã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cido&#10;&#10;Descrição gerada automaticamente"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67013" y="1162701"/>
            <a:ext cx="156210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 grupo de flores&#10;&#10;Descrição gerada automaticamente com baixa confiança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959852">
            <a:off x="1760954" y="2048834"/>
            <a:ext cx="1230524" cy="228732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>
            <p:ph type="title"/>
          </p:nvPr>
        </p:nvSpPr>
        <p:spPr>
          <a:xfrm>
            <a:off x="8183880" y="978408"/>
            <a:ext cx="374904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8183880" y="2194560"/>
            <a:ext cx="3749040" cy="430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2400"/>
              <a:buNone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ma imagem contendo flor, planta&#10;&#10;Descrição gerada automaticamente" id="32" name="Google Shape;3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77235" y="2476883"/>
            <a:ext cx="749300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>
            <p:ph idx="2" type="body"/>
          </p:nvPr>
        </p:nvSpPr>
        <p:spPr>
          <a:xfrm>
            <a:off x="1225296" y="1426464"/>
            <a:ext cx="392277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 type="obj">
  <p:cSld name="OBJECT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molusco, inseto&#10;&#10;Descrição gerada automaticamente" id="37" name="Google Shape;3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52833" y="5110810"/>
            <a:ext cx="1207554" cy="354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5202474" y="-1953000"/>
            <a:ext cx="148590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>
            <p:ph type="title"/>
          </p:nvPr>
        </p:nvSpPr>
        <p:spPr>
          <a:xfrm>
            <a:off x="1748028" y="1389888"/>
            <a:ext cx="8695944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223516" y="2651760"/>
            <a:ext cx="7744968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ampliada de uma planta&#10;&#10;Descrição gerada automaticamente com baixa confiança" id="45" name="Google Shape;4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387322" y="3187511"/>
            <a:ext cx="1422400" cy="528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roupas de cama, tecido&#10;&#10;Descrição gerada automaticamente"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5400022" y="287485"/>
            <a:ext cx="1485900" cy="53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/>
          <p:nvPr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peças de cerâmica, porcelana&#10;&#10;Descrição gerada automaticamente" id="48" name="Google Shape;4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590193">
            <a:off x="6957396" y="5090392"/>
            <a:ext cx="856832" cy="832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a imagem contendo texto&#10;&#10;Descrição gerada automaticamente" id="49" name="Google Shape;4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2979" y="3252854"/>
            <a:ext cx="1206427" cy="62135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type="title"/>
          </p:nvPr>
        </p:nvSpPr>
        <p:spPr>
          <a:xfrm>
            <a:off x="1153668" y="3977640"/>
            <a:ext cx="9884664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1153668" y="4700016"/>
            <a:ext cx="98846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verdes">
  <p:cSld name="Título e Conteúdo verdes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title"/>
          </p:nvPr>
        </p:nvSpPr>
        <p:spPr>
          <a:xfrm>
            <a:off x="838200" y="380999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09600" y="1600200"/>
            <a:ext cx="10972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solidFill>
          <a:schemeClr val="dk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molusco, inseto&#10;&#10;Descrição gerada automaticamente" id="60" name="Google Shape;6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1275" y="5738220"/>
            <a:ext cx="1207554" cy="35451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/>
          <p:nvPr>
            <p:ph idx="2" type="pic"/>
          </p:nvPr>
        </p:nvSpPr>
        <p:spPr>
          <a:xfrm>
            <a:off x="1375868" y="1797050"/>
            <a:ext cx="2057400" cy="2058988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1326173" y="3946525"/>
            <a:ext cx="219456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1328309" y="4306415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/>
          <p:nvPr>
            <p:ph idx="4" type="pic"/>
          </p:nvPr>
        </p:nvSpPr>
        <p:spPr>
          <a:xfrm>
            <a:off x="3828270" y="1797050"/>
            <a:ext cx="2057400" cy="2058988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7"/>
          <p:cNvSpPr txBox="1"/>
          <p:nvPr>
            <p:ph idx="5" type="body"/>
          </p:nvPr>
        </p:nvSpPr>
        <p:spPr>
          <a:xfrm>
            <a:off x="3763663" y="3926721"/>
            <a:ext cx="219456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6" type="body"/>
          </p:nvPr>
        </p:nvSpPr>
        <p:spPr>
          <a:xfrm>
            <a:off x="3765799" y="4286611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/>
          <p:nvPr>
            <p:ph idx="7" type="pic"/>
          </p:nvPr>
        </p:nvSpPr>
        <p:spPr>
          <a:xfrm>
            <a:off x="6280672" y="1797050"/>
            <a:ext cx="2057400" cy="205898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7"/>
          <p:cNvSpPr txBox="1"/>
          <p:nvPr>
            <p:ph idx="8" type="body"/>
          </p:nvPr>
        </p:nvSpPr>
        <p:spPr>
          <a:xfrm>
            <a:off x="6216065" y="3946525"/>
            <a:ext cx="219456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9" type="body"/>
          </p:nvPr>
        </p:nvSpPr>
        <p:spPr>
          <a:xfrm>
            <a:off x="6218201" y="4306415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"/>
          <p:cNvSpPr/>
          <p:nvPr>
            <p:ph idx="13" type="pic"/>
          </p:nvPr>
        </p:nvSpPr>
        <p:spPr>
          <a:xfrm>
            <a:off x="8733074" y="1797050"/>
            <a:ext cx="2057400" cy="2058988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7"/>
          <p:cNvSpPr txBox="1"/>
          <p:nvPr>
            <p:ph idx="14" type="body"/>
          </p:nvPr>
        </p:nvSpPr>
        <p:spPr>
          <a:xfrm>
            <a:off x="8666331" y="3946525"/>
            <a:ext cx="2194560" cy="3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5" type="body"/>
          </p:nvPr>
        </p:nvSpPr>
        <p:spPr>
          <a:xfrm>
            <a:off x="8668467" y="4306415"/>
            <a:ext cx="219456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e Conteúdo">
  <p:cSld name="2_Título e Conteúdo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tecido&#10;&#10;Descrição gerada automaticamente" id="78" name="Google Shape;7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5314950" y="-64113"/>
            <a:ext cx="156210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8"/>
          <p:cNvSpPr/>
          <p:nvPr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flor, planta&#10;&#10;Descrição gerada automaticamente" id="80" name="Google Shape;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69421" y="459092"/>
            <a:ext cx="749300" cy="27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>
            <p:ph type="title"/>
          </p:nvPr>
        </p:nvSpPr>
        <p:spPr>
          <a:xfrm>
            <a:off x="838200" y="484632"/>
            <a:ext cx="10515600" cy="113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838200" y="2990088"/>
            <a:ext cx="105156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>
  <p:cSld name="Comparaçã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Imagem ampliada de uma árvore&#10;&#10;Descrição gerada automaticamente com confiança média" id="87" name="Google Shape;8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2866459">
            <a:off x="2282032" y="1589693"/>
            <a:ext cx="970220" cy="223612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 txBox="1"/>
          <p:nvPr>
            <p:ph type="title"/>
          </p:nvPr>
        </p:nvSpPr>
        <p:spPr>
          <a:xfrm>
            <a:off x="6291072" y="978408"/>
            <a:ext cx="4974336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91072" y="2322576"/>
            <a:ext cx="5065776" cy="448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0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9"/>
          <p:cNvSpPr txBox="1"/>
          <p:nvPr>
            <p:ph idx="2" type="body"/>
          </p:nvPr>
        </p:nvSpPr>
        <p:spPr>
          <a:xfrm>
            <a:off x="6289612" y="2770632"/>
            <a:ext cx="5065776" cy="155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1600"/>
              <a:buFont typeface="Arial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400"/>
              <a:buFont typeface="Arial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200"/>
              <a:buFont typeface="Arial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Font typeface="Arial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Font typeface="Arial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3" type="body"/>
          </p:nvPr>
        </p:nvSpPr>
        <p:spPr>
          <a:xfrm>
            <a:off x="6289612" y="4361688"/>
            <a:ext cx="5065776" cy="4480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b="0" sz="20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9"/>
          <p:cNvSpPr txBox="1"/>
          <p:nvPr>
            <p:ph idx="4" type="body"/>
          </p:nvPr>
        </p:nvSpPr>
        <p:spPr>
          <a:xfrm>
            <a:off x="6289612" y="4791456"/>
            <a:ext cx="5065776" cy="1408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m grupo de flores&#10;&#10;Descrição gerada automaticamente com baixa confiança" id="95" name="Google Shape;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019083" y="2260473"/>
            <a:ext cx="1245309" cy="231481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 txBox="1"/>
          <p:nvPr>
            <p:ph idx="5" type="body"/>
          </p:nvPr>
        </p:nvSpPr>
        <p:spPr>
          <a:xfrm>
            <a:off x="466344" y="1426464"/>
            <a:ext cx="392277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0"/>
              <a:buNone/>
              <a:defRPr sz="300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cido&#10;&#10;Descrição gerada automaticamente" id="98" name="Google Shape;9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67013" y="1162701"/>
            <a:ext cx="156210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/>
          <p:nvPr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ma imagem contendo flor, planta&#10;&#10;Descrição gerada automaticamente"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7235" y="2476883"/>
            <a:ext cx="749300" cy="275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ampliada de uma flor &#10;&#10;Descrição gerada automaticamente com baixa confiança" id="101" name="Google Shape;1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9809" y="1695833"/>
            <a:ext cx="1155700" cy="431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m ampliada de uma flor &#10;&#10;Descrição gerada automaticamente com baixa confiança" id="102" name="Google Shape;10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6749" y="381916"/>
            <a:ext cx="1155700" cy="4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/>
          <p:nvPr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" name="Google Shape;105;p10"/>
          <p:cNvSpPr txBox="1"/>
          <p:nvPr>
            <p:ph type="title"/>
          </p:nvPr>
        </p:nvSpPr>
        <p:spPr>
          <a:xfrm>
            <a:off x="1472184" y="2889504"/>
            <a:ext cx="2852928" cy="108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8211312" y="2011680"/>
            <a:ext cx="2999232" cy="2843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indent="-355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  <a:defRPr b="0" i="0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ctrTitle"/>
          </p:nvPr>
        </p:nvSpPr>
        <p:spPr>
          <a:xfrm>
            <a:off x="3634747" y="3401120"/>
            <a:ext cx="49224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Font typeface="Libre Baskerville"/>
              <a:buNone/>
            </a:pPr>
            <a:r>
              <a:rPr b="0" i="0" lang="pt-BR" sz="42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Guarulhos em foco</a:t>
            </a:r>
            <a:endParaRPr/>
          </a:p>
        </p:txBody>
      </p:sp>
      <p:sp>
        <p:nvSpPr>
          <p:cNvPr id="211" name="Google Shape;211;p21"/>
          <p:cNvSpPr txBox="1"/>
          <p:nvPr>
            <p:ph idx="1" type="subTitle"/>
          </p:nvPr>
        </p:nvSpPr>
        <p:spPr>
          <a:xfrm>
            <a:off x="3916680" y="2267712"/>
            <a:ext cx="4358640" cy="749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LUÍS GUILHERME C. HONORIO, 180042</a:t>
            </a:r>
            <a:endParaRPr b="0" i="0" sz="6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6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ELISABETE FERREIRA MORAIS, 240131</a:t>
            </a:r>
            <a:endParaRPr b="0" i="0" sz="6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ct val="100000"/>
              <a:buNone/>
            </a:pPr>
            <a:b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b="0" i="0" sz="2400" u="none" cap="none" strike="noStrike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3916680" y="4516239"/>
            <a:ext cx="4526280" cy="1241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Orientador: Prof. Mc Magda Mª Guimarães Andrade</a:t>
            </a:r>
            <a:endParaRPr b="0" i="0" sz="16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pt-BR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8" y="76200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3078480" y="484632"/>
            <a:ext cx="8275320" cy="1133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Plano para implementação</a:t>
            </a:r>
            <a:endParaRPr b="0" i="0" sz="4400" u="none" cap="none" strike="noStrike">
              <a:solidFill>
                <a:schemeClr val="accent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4" name="Google Shape;304;p30"/>
          <p:cNvSpPr txBox="1"/>
          <p:nvPr>
            <p:ph idx="12" type="sldNum"/>
          </p:nvPr>
        </p:nvSpPr>
        <p:spPr>
          <a:xfrm>
            <a:off x="906779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05" name="Google Shape;305;p30"/>
          <p:cNvGrpSpPr/>
          <p:nvPr/>
        </p:nvGrpSpPr>
        <p:grpSpPr>
          <a:xfrm>
            <a:off x="846834" y="3072351"/>
            <a:ext cx="10498331" cy="3164685"/>
            <a:chOff x="8634" y="81501"/>
            <a:chExt cx="10498331" cy="3164685"/>
          </a:xfrm>
        </p:grpSpPr>
        <p:sp>
          <p:nvSpPr>
            <p:cNvPr id="306" name="Google Shape;306;p30"/>
            <p:cNvSpPr/>
            <p:nvPr/>
          </p:nvSpPr>
          <p:spPr>
            <a:xfrm>
              <a:off x="8634" y="8150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 txBox="1"/>
            <p:nvPr/>
          </p:nvSpPr>
          <p:spPr>
            <a:xfrm>
              <a:off x="8634" y="81501"/>
              <a:ext cx="2013350" cy="604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075" lIns="159075" spcFirstLastPara="1" rIns="159075" wrap="square" tIns="15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Baskerville"/>
                <a:buNone/>
              </a:pPr>
              <a:r>
                <a:rPr lang="pt-BR" sz="20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Planejamento</a:t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8634" y="677889"/>
              <a:ext cx="2013350" cy="256829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 txBox="1"/>
            <p:nvPr/>
          </p:nvSpPr>
          <p:spPr>
            <a:xfrm>
              <a:off x="8634" y="677889"/>
              <a:ext cx="2013350" cy="256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850" lIns="198850" spcFirstLastPara="1" rIns="198850" wrap="square" tIns="19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b="0" i="0" sz="16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2129879" y="8150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 txBox="1"/>
            <p:nvPr/>
          </p:nvSpPr>
          <p:spPr>
            <a:xfrm>
              <a:off x="2129879" y="81501"/>
              <a:ext cx="2013350" cy="604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075" lIns="159075" spcFirstLastPara="1" rIns="159075" wrap="square" tIns="15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Baskerville"/>
                <a:buNone/>
              </a:pPr>
              <a:r>
                <a:rPr lang="pt-BR" sz="20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Marketing</a:t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2129879" y="677889"/>
              <a:ext cx="2013350" cy="2568297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cap="flat" cmpd="sng" w="12700">
              <a:solidFill>
                <a:srgbClr val="D7D8D6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 txBox="1"/>
            <p:nvPr/>
          </p:nvSpPr>
          <p:spPr>
            <a:xfrm>
              <a:off x="2129879" y="677889"/>
              <a:ext cx="2013350" cy="256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850" lIns="198850" spcFirstLastPara="1" rIns="198850" wrap="square" tIns="19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b="0" i="0" sz="16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4251124" y="8150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 txBox="1"/>
            <p:nvPr/>
          </p:nvSpPr>
          <p:spPr>
            <a:xfrm>
              <a:off x="4251124" y="81501"/>
              <a:ext cx="2013350" cy="604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075" lIns="159075" spcFirstLastPara="1" rIns="159075" wrap="square" tIns="15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Baskerville"/>
                <a:buNone/>
              </a:pPr>
              <a:r>
                <a:rPr lang="pt-BR" sz="20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Design</a:t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4251124" y="677889"/>
              <a:ext cx="2013350" cy="2568297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 txBox="1"/>
            <p:nvPr/>
          </p:nvSpPr>
          <p:spPr>
            <a:xfrm>
              <a:off x="4251124" y="677889"/>
              <a:ext cx="2013350" cy="256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850" lIns="198850" spcFirstLastPara="1" rIns="198850" wrap="square" tIns="19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b="0" i="0" sz="16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6372369" y="81501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 txBox="1"/>
            <p:nvPr/>
          </p:nvSpPr>
          <p:spPr>
            <a:xfrm>
              <a:off x="6372369" y="81501"/>
              <a:ext cx="2013350" cy="604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075" lIns="159075" spcFirstLastPara="1" rIns="159075" wrap="square" tIns="15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Baskerville"/>
                <a:buNone/>
              </a:pPr>
              <a:r>
                <a:rPr lang="pt-BR" sz="20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Estratégia</a:t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6372369" y="677889"/>
              <a:ext cx="2013350" cy="2568297"/>
            </a:xfrm>
            <a:prstGeom prst="rect">
              <a:avLst/>
            </a:prstGeom>
            <a:solidFill>
              <a:srgbClr val="F2F2F2">
                <a:alpha val="89803"/>
              </a:srgbClr>
            </a:solidFill>
            <a:ln cap="flat" cmpd="sng" w="12700">
              <a:solidFill>
                <a:srgbClr val="D7D8D6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 txBox="1"/>
            <p:nvPr/>
          </p:nvSpPr>
          <p:spPr>
            <a:xfrm>
              <a:off x="6372369" y="677889"/>
              <a:ext cx="2013350" cy="25682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850" lIns="198850" spcFirstLastPara="1" rIns="198850" wrap="square" tIns="19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b="0" i="0" sz="16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8493615" y="82759"/>
              <a:ext cx="2013350" cy="6040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 txBox="1"/>
            <p:nvPr/>
          </p:nvSpPr>
          <p:spPr>
            <a:xfrm>
              <a:off x="8493615" y="82759"/>
              <a:ext cx="2013350" cy="6040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9075" lIns="159075" spcFirstLastPara="1" rIns="159075" wrap="square" tIns="1590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Libre Baskerville"/>
                <a:buNone/>
              </a:pPr>
              <a:r>
                <a:rPr lang="pt-BR" sz="2000">
                  <a:solidFill>
                    <a:schemeClr val="lt1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Lançamento</a:t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8494450" y="681663"/>
              <a:ext cx="2011679" cy="2563264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 txBox="1"/>
            <p:nvPr/>
          </p:nvSpPr>
          <p:spPr>
            <a:xfrm>
              <a:off x="8494450" y="681663"/>
              <a:ext cx="2011679" cy="25632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8850" lIns="198850" spcFirstLastPara="1" rIns="198850" wrap="square" tIns="19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t/>
              </a:r>
              <a:endParaRPr b="0" i="0" sz="1600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6" name="Google Shape;326;p30"/>
          <p:cNvSpPr txBox="1"/>
          <p:nvPr/>
        </p:nvSpPr>
        <p:spPr>
          <a:xfrm>
            <a:off x="381003" y="6487408"/>
            <a:ext cx="7101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483" y="484632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>
            <p:ph type="title"/>
          </p:nvPr>
        </p:nvSpPr>
        <p:spPr>
          <a:xfrm>
            <a:off x="4986528" y="314833"/>
            <a:ext cx="5474208" cy="491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Benefícios esperados</a:t>
            </a:r>
            <a:endParaRPr/>
          </a:p>
        </p:txBody>
      </p:sp>
      <p:sp>
        <p:nvSpPr>
          <p:cNvPr id="334" name="Google Shape;334;p31"/>
          <p:cNvSpPr txBox="1"/>
          <p:nvPr>
            <p:ph idx="5" type="body"/>
          </p:nvPr>
        </p:nvSpPr>
        <p:spPr>
          <a:xfrm>
            <a:off x="466344" y="1426464"/>
            <a:ext cx="392277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292A"/>
              </a:buClr>
              <a:buSzPts val="9600"/>
              <a:buFont typeface="Arial"/>
              <a:buNone/>
            </a:pPr>
            <a:r>
              <a:rPr b="0" i="0" lang="pt-BR" sz="9600" u="none" cap="none" strike="noStrike">
                <a:solidFill>
                  <a:srgbClr val="0066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GRU Airport</a:t>
            </a:r>
            <a:endParaRPr/>
          </a:p>
        </p:txBody>
      </p:sp>
      <p:pic>
        <p:nvPicPr>
          <p:cNvPr descr="Destaque de folha floral" id="335" name="Google Shape;33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990394" y="3301247"/>
            <a:ext cx="1250823" cy="794641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1"/>
          <p:cNvSpPr txBox="1"/>
          <p:nvPr>
            <p:ph idx="2" type="body"/>
          </p:nvPr>
        </p:nvSpPr>
        <p:spPr>
          <a:xfrm>
            <a:off x="4986528" y="1116203"/>
            <a:ext cx="6931152" cy="5295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✅ Destacar o potencial da Cidade de Guarulhos para o acolhimento dos visitantes de maneira encantadora.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✅ Menos tempo de espera no trânsito,  no  check-in, maior  segurança e rapidez no embarque.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✅ Melhor experiência para passageiros, tornando o aeroporto e a cidade mais confortável e funcional.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✅ Sustentabilidade e eficiência operacional, reduzindo custos e impactos ambientais.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✅ Maior conectividade e mobilidade, facilitando o acesso ao aeroporto.</a:t>
            </a:r>
            <a:endParaRPr/>
          </a:p>
          <a:p>
            <a:pPr indent="-228600" lvl="0" marL="228600" marR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Char char="•"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✅ Fortalecimento da economia local, com maior retenção de turistas e incentivo ao comércio e serviços de Guarulhos.</a:t>
            </a:r>
            <a:endParaRPr/>
          </a:p>
        </p:txBody>
      </p:sp>
      <p:sp>
        <p:nvSpPr>
          <p:cNvPr id="337" name="Google Shape;337;p31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Título da apresentação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9" name="Google Shape;33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1204" y="4842169"/>
            <a:ext cx="2706041" cy="1613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798" y="76200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1748028" y="1389888"/>
            <a:ext cx="8695944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Conclusão </a:t>
            </a:r>
            <a:endParaRPr b="0" i="0" sz="4400" u="none" cap="none" strike="noStrike">
              <a:solidFill>
                <a:schemeClr val="accent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7" name="Google Shape;347;p32"/>
          <p:cNvSpPr txBox="1"/>
          <p:nvPr>
            <p:ph idx="1" type="body"/>
          </p:nvPr>
        </p:nvSpPr>
        <p:spPr>
          <a:xfrm>
            <a:off x="1748028" y="2362200"/>
            <a:ext cx="8813292" cy="269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pt-BR" sz="2000" u="none" cap="none" strike="noStrike">
                <a:solidFill>
                  <a:schemeClr val="accent3"/>
                </a:solidFill>
                <a:latin typeface="Cambria"/>
                <a:ea typeface="Cambria"/>
                <a:cs typeface="Cambria"/>
                <a:sym typeface="Cambria"/>
              </a:rPr>
              <a:t>Sendo Guarulhos, a segunda maior cidade do Estado de  São Paulo, e, o ponto de entrada para milhões de visitantes, ao receber tais melhorias e ajustes  se tornará um modelo internacional, tendo o aeroporto mais ágil, inteligente e inovador, além de ser  tornar um destino atrativo para turistas, destacando suas riquezas culturais, gastronômicas e naturais gerando oportunidades diversas de empreendedorismo, inovação e movimentação econômica sustentável..</a:t>
            </a:r>
            <a:endParaRPr/>
          </a:p>
        </p:txBody>
      </p:sp>
      <p:sp>
        <p:nvSpPr>
          <p:cNvPr id="348" name="Google Shape;348;p32"/>
          <p:cNvSpPr txBox="1"/>
          <p:nvPr>
            <p:ph idx="11" type="ftr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Título da apresentação</a:t>
            </a:r>
            <a:endParaRPr/>
          </a:p>
        </p:txBody>
      </p:sp>
      <p:sp>
        <p:nvSpPr>
          <p:cNvPr id="349" name="Google Shape;349;p32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"/>
          <p:cNvSpPr txBox="1"/>
          <p:nvPr>
            <p:ph type="title"/>
          </p:nvPr>
        </p:nvSpPr>
        <p:spPr>
          <a:xfrm>
            <a:off x="1472184" y="2889504"/>
            <a:ext cx="2852928" cy="1088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000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Obrigada (o)</a:t>
            </a:r>
            <a:endParaRPr/>
          </a:p>
        </p:txBody>
      </p:sp>
      <p:sp>
        <p:nvSpPr>
          <p:cNvPr id="356" name="Google Shape;356;p33"/>
          <p:cNvSpPr txBox="1"/>
          <p:nvPr>
            <p:ph idx="1" type="body"/>
          </p:nvPr>
        </p:nvSpPr>
        <p:spPr>
          <a:xfrm>
            <a:off x="6964680" y="2011680"/>
            <a:ext cx="5227320" cy="2843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292A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LUÍS GUILHERME C. HONORIO, 180042</a:t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73292A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ELISABETE FERREIRA MORAIS, 240131</a:t>
            </a:r>
            <a:endParaRPr b="0" i="0" sz="24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6477000" y="100584"/>
            <a:ext cx="53340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Tópicos</a:t>
            </a:r>
            <a:endParaRPr b="0" i="0" sz="4400" u="none" cap="none" strike="noStrike">
              <a:solidFill>
                <a:schemeClr val="accent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Destaque de folha floral"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941633">
            <a:off x="516026" y="1731955"/>
            <a:ext cx="1243661" cy="7900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taque de folha floral" id="221" name="Google Shape;2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9481" y="4800600"/>
            <a:ext cx="2148840" cy="143256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8061960" y="1066800"/>
            <a:ext cx="374904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Empreendedorismo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Energia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Governança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Meio Ambiente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Mobilidade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Saúde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Segurança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Tecnologia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rPr b="0" i="0" lang="pt-BR" sz="2400" u="none" cap="none" strike="noStrike">
                <a:solidFill>
                  <a:schemeClr val="accent3"/>
                </a:solidFill>
                <a:latin typeface="Gill Sans"/>
                <a:ea typeface="Gill Sans"/>
                <a:cs typeface="Gill Sans"/>
                <a:sym typeface="Gill Sans"/>
              </a:rPr>
              <a:t>Urbanismo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3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3" name="Google Shape;223;p22"/>
          <p:cNvSpPr txBox="1"/>
          <p:nvPr>
            <p:ph idx="11" type="ftr"/>
          </p:nvPr>
        </p:nvSpPr>
        <p:spPr>
          <a:xfrm>
            <a:off x="228600" y="6477000"/>
            <a:ext cx="473964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25" name="Google Shape;22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7492" y="220694"/>
            <a:ext cx="2939458" cy="1943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441" y="4580307"/>
            <a:ext cx="3112776" cy="1828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82732" y="2787967"/>
            <a:ext cx="294899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798" y="76200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748028" y="1152144"/>
            <a:ext cx="8695944" cy="713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Introdução</a:t>
            </a:r>
            <a:endParaRPr/>
          </a:p>
        </p:txBody>
      </p: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1748028" y="1865376"/>
            <a:ext cx="8695944" cy="3186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Tendo base no fluxo diário de passageiros que chegam  em Guarulhos, através do Aeroporto Internacional de Cumbica, </a:t>
            </a:r>
            <a:r>
              <a:rPr b="1" i="0" lang="pt-BR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(GRU</a:t>
            </a:r>
            <a:r>
              <a:rPr b="0" i="0" lang="pt-BR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AIRPORT</a:t>
            </a:r>
            <a:r>
              <a:rPr b="1" i="0" lang="pt-BR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pt-BR" sz="18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 qual movimenta mais de 119 mil pessoas diariamente nessa Cidade,  operando 820 voos, para mais de 100 destinos; detectamos que esse alto nível de deslocamento humano, geram desafios como: horas no trânsito, perda de voos, superlotações, longas filas, atrasos e dificuldades de acessos._ Impactando diretamente na experiência dos passageiros! Além disso, a cidade de Guarulhos ainda não soube como aproveitar todo o potencial  que essa movimentação  pode lhe proporcionar.</a:t>
            </a:r>
            <a:endParaRPr/>
          </a:p>
          <a:p>
            <a:pPr indent="0" lvl="0" marL="0" marR="0" rtl="0" algn="ctr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rgbClr val="73292A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A proposta é criar um ecossistema por meio de um aplicativo,  que integre tecnologia, empreendedorismo e turismo, promovendo a Cidade como um destino a ser explorado.</a:t>
            </a:r>
            <a:endParaRPr b="0" i="0" sz="1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3"/>
          <p:cNvSpPr txBox="1"/>
          <p:nvPr>
            <p:ph idx="11" type="ftr"/>
          </p:nvPr>
        </p:nvSpPr>
        <p:spPr>
          <a:xfrm>
            <a:off x="228600" y="6356350"/>
            <a:ext cx="4953000" cy="50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028" y="136525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type="title"/>
          </p:nvPr>
        </p:nvSpPr>
        <p:spPr>
          <a:xfrm>
            <a:off x="1227582" y="3846731"/>
            <a:ext cx="9884664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Principais objetivos</a:t>
            </a:r>
            <a:endParaRPr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1153668" y="4709160"/>
            <a:ext cx="9884664" cy="731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292A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rPr>
              <a:t>Crescimento da receita municipal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3292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888888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152400" y="6303109"/>
            <a:ext cx="7101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1472747" y="215910"/>
            <a:ext cx="10475413" cy="1606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Implementar um Plano de Modernização Inteligente para otimizar a infraestrutura operacional do aeroporto, e, da Cidade de Guarulhos, tornando-os mais eficientes, acessíveis e sustentáveis.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Gerando diversas oportunidades para que parte dos turistas cheguem e permaneçam em Guarulhos, desbravem a cidade e descubram seu imenso potencial.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8" y="76200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838200" y="380999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Áreas de crescimento</a:t>
            </a:r>
            <a:endParaRPr/>
          </a:p>
        </p:txBody>
      </p:sp>
      <p:graphicFrame>
        <p:nvGraphicFramePr>
          <p:cNvPr id="255" name="Google Shape;255;p25"/>
          <p:cNvGraphicFramePr/>
          <p:nvPr/>
        </p:nvGraphicFramePr>
        <p:xfrm>
          <a:off x="6096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{D36120D2-1AEC-4006-AA76-19621DFF4BF1}</a:tableStyleId>
              </a:tblPr>
              <a:tblGrid>
                <a:gridCol w="1532450"/>
                <a:gridCol w="2352425"/>
                <a:gridCol w="2298675"/>
                <a:gridCol w="2613225"/>
                <a:gridCol w="2199200"/>
              </a:tblGrid>
              <a:tr h="602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Turismo Local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Cadeia de Hotelaria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ROI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2000" u="none" cap="none" strike="noStrike"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Comércio local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accent2"/>
                    </a:solidFill>
                  </a:tcPr>
                </a:tc>
              </a:tr>
              <a:tr h="100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accent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T1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</a:tr>
              <a:tr h="100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accent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T2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  <a:tr h="100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accent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T3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dk2"/>
                    </a:solidFill>
                  </a:tcPr>
                </a:tc>
              </a:tr>
              <a:tr h="1007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chemeClr val="accent3"/>
                          </a:solidFill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T4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accent3"/>
                        </a:solidFill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T="45725" marB="45725" marR="91450" marL="91450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25"/>
          <p:cNvSpPr txBox="1"/>
          <p:nvPr>
            <p:ph idx="11" type="ftr"/>
          </p:nvPr>
        </p:nvSpPr>
        <p:spPr>
          <a:xfrm>
            <a:off x="228600" y="6400413"/>
            <a:ext cx="548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Pitch – Tecnologia da Informação e Comunicação para Cidades Inteligentes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98" y="76200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Proposta de valor</a:t>
            </a:r>
            <a:endParaRPr b="0" i="0" sz="4400" u="none" cap="none" strike="noStrike">
              <a:solidFill>
                <a:schemeClr val="accent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1188720" y="1457338"/>
            <a:ext cx="9906000" cy="3934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AutoNum type="arabicPeriod"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Plataforma Digital de Turismo: Desenvolver um aplicativo que conecte turistas a empreendedores locais. O app pode oferecer informações sobre atrações turísticas, restaurantes, eventos e transporte, além de permitir reservas e pagamentos online.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AutoNum type="arabicPeriod"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Roteiros Personalizados: Criar roteiros turísticos que destaquem a diversidade cultural de Guarulhos, como o Parque Bosque Maia, o Centro Histórico e as feiras de artesanato. Esses roteiros podem ser adaptados conforme as preferências dos visitantes, como gastronomia, arte ou ecoturismo.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AutoNum type="arabicPeriod"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Incentivo a Empreendedores Locais: Fornecer capacitação para pequenos empreendedores da cidade, como guias turísticos, artesãos e chefs, para que possam oferecer experiências autênticas. Isso também inclui parcerias com escolas locais para promover a cultura e a história da cidade.</a:t>
            </a:r>
            <a:endParaRPr/>
          </a:p>
        </p:txBody>
      </p:sp>
      <p:sp>
        <p:nvSpPr>
          <p:cNvPr id="267" name="Google Shape;267;p26"/>
          <p:cNvSpPr txBox="1"/>
          <p:nvPr/>
        </p:nvSpPr>
        <p:spPr>
          <a:xfrm>
            <a:off x="152400" y="6303109"/>
            <a:ext cx="7101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20" y="199863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Tecnologia e Inovação</a:t>
            </a:r>
            <a:endParaRPr/>
          </a:p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27"/>
          <p:cNvSpPr txBox="1"/>
          <p:nvPr/>
        </p:nvSpPr>
        <p:spPr>
          <a:xfrm>
            <a:off x="1188720" y="1457338"/>
            <a:ext cx="9906000" cy="4422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Utilizando o conceito de cidades inteligentes, implementaremos: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Wi-Fi Público: </a:t>
            </a:r>
            <a:r>
              <a:rPr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Disponibilizar internet gratuita em pontos estratégicos, facilitando o acesso à plataforma digital e promovendo a conectividade.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Sensores e Dados: </a:t>
            </a:r>
            <a:r>
              <a:rPr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Monitorar o fluxo de turistas e suas preferências, ajustando as ofertas e melhorando a </a:t>
            </a: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experiência do visitante.</a:t>
            </a:r>
            <a:endParaRPr/>
          </a:p>
          <a:p>
            <a:pPr indent="-3429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Feedback em Tempo Real: </a:t>
            </a:r>
            <a:r>
              <a:rPr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Permitir que os turistas deixem avaliações e sugestões, ajudando a aprimorar continuamente as experiências oferecidas.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Check-in e Segurança descentralizados: </a:t>
            </a:r>
            <a:r>
              <a:rPr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Instalação de totens de autoatendimento em pontos estratégicos da cidade (shoppings, rodoviárias).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Ampliação e modernização dos terminais, </a:t>
            </a:r>
            <a:r>
              <a:rPr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priorizando espaços mais amplos, sinalização intuitiva e áreas de descanso.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Sistema de bagagem inteligente com RFID</a:t>
            </a:r>
            <a:r>
              <a:rPr lang="pt-BR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reduzindo extravios e otimizando o despacho.</a:t>
            </a:r>
            <a:endParaRPr/>
          </a:p>
          <a:p>
            <a:pPr indent="-279400" lvl="0" marL="34290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152400" y="6303109"/>
            <a:ext cx="7101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pic>
        <p:nvPicPr>
          <p:cNvPr id="278" name="Google Shape;2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280" y="199863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b="0" i="0" lang="pt-BR" sz="4400" u="none" cap="none" strike="noStrike">
                <a:solidFill>
                  <a:schemeClr val="accent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Impacto e Sustentabilidade</a:t>
            </a:r>
            <a:endParaRPr b="0" i="0" sz="4400" u="none" cap="none" strike="noStrike">
              <a:solidFill>
                <a:schemeClr val="accent3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sz="1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1143000" y="1856005"/>
            <a:ext cx="9906000" cy="314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Criação de um Centro de Informação Turística dentro do aeroporto,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Parcerias com hotéis, restaurantes e comércio local; 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Transporte turístico exclusivo com rotas curtas para pontos estratégicos;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Eventos e feiras culturais no aeroporto;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Tais iniciativas visam: manter turistas na Cidade de Guarulhos, com um amplo foco em sustentabilidade, empreendedorismo, e outras práticas responsáveis  atendendo os requisitos da agenda 2030.</a:t>
            </a:r>
            <a:endParaRPr/>
          </a:p>
          <a:p>
            <a:pPr indent="0" lvl="0" marL="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152400" y="6303109"/>
            <a:ext cx="7101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pic>
        <p:nvPicPr>
          <p:cNvPr id="288" name="Google Shape;28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8720" y="167697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400"/>
              <a:buFont typeface="Libre Baskerville"/>
              <a:buNone/>
            </a:pPr>
            <a:r>
              <a:rPr lang="pt-BR"/>
              <a:t>Sustentabilidade e Conforto</a:t>
            </a:r>
            <a:endParaRPr/>
          </a:p>
        </p:txBody>
      </p:sp>
      <p:sp>
        <p:nvSpPr>
          <p:cNvPr id="294" name="Google Shape;294;p29"/>
          <p:cNvSpPr txBox="1"/>
          <p:nvPr>
            <p:ph idx="12" type="sldNum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1158240" y="2153234"/>
            <a:ext cx="10088880" cy="1277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Painéis solares e eficiência energética, reduzindo custos operacionais.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Criação de espaços verdes e melhorias nas salas de embarque para aumentar o conforto.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Gestão sustentável de resíduos, promovendo um aeroporto ecologicamente responsável.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152400" y="6303109"/>
            <a:ext cx="71018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Pitch – Tecnologia da Informação e Comunicação para Cidades Inteligentes</a:t>
            </a:r>
            <a:endParaRPr/>
          </a:p>
        </p:txBody>
      </p:sp>
      <p:pic>
        <p:nvPicPr>
          <p:cNvPr id="297" name="Google Shape;2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958" y="247502"/>
            <a:ext cx="1428949" cy="12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