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71" r:id="rId7"/>
    <p:sldId id="261" r:id="rId8"/>
    <p:sldId id="263" r:id="rId9"/>
    <p:sldId id="272" r:id="rId10"/>
    <p:sldId id="264" r:id="rId11"/>
    <p:sldId id="273" r:id="rId12"/>
    <p:sldId id="265" r:id="rId13"/>
    <p:sldId id="269" r:id="rId14"/>
    <p:sldId id="270" r:id="rId15"/>
    <p:sldId id="275" r:id="rId16"/>
    <p:sldId id="274" r:id="rId17"/>
    <p:sldId id="267"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B40434D-4C3F-4A51-A956-07F51EC7417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9834355B-06CB-4D5C-938F-3702C08B5BEE}">
      <dgm:prSet/>
      <dgm:spPr/>
      <dgm:t>
        <a:bodyPr/>
        <a:lstStyle/>
        <a:p>
          <a:r>
            <a:rPr lang="pt-BR" dirty="0"/>
            <a:t>Olá pessoal, eu queria </a:t>
          </a:r>
          <a:r>
            <a:rPr lang="pt-BR" b="1" dirty="0"/>
            <a:t>pedir um minuto de sua atenção</a:t>
          </a:r>
          <a:r>
            <a:rPr lang="pt-BR" dirty="0"/>
            <a:t> para poder mostrar o meu projeto-exemplo para a matéria de Fábrica de Projetos do Professor Fábio Rodrigo </a:t>
          </a:r>
          <a:r>
            <a:rPr lang="pt-BR" dirty="0" err="1"/>
            <a:t>Colombini</a:t>
          </a:r>
          <a:r>
            <a:rPr lang="pt-BR" dirty="0"/>
            <a:t>. </a:t>
          </a:r>
          <a:endParaRPr lang="en-US" dirty="0"/>
        </a:p>
      </dgm:t>
    </dgm:pt>
    <dgm:pt modelId="{EED6E94C-1467-43EB-95BC-F89A639AD9B0}" type="parTrans" cxnId="{9A927FA0-C84C-4769-AED7-F5525F8B1DCC}">
      <dgm:prSet/>
      <dgm:spPr/>
      <dgm:t>
        <a:bodyPr/>
        <a:lstStyle/>
        <a:p>
          <a:endParaRPr lang="en-US"/>
        </a:p>
      </dgm:t>
    </dgm:pt>
    <dgm:pt modelId="{0AAE29C9-6C8F-4AEB-8BBB-EDDD0F41395A}" type="sibTrans" cxnId="{9A927FA0-C84C-4769-AED7-F5525F8B1DCC}">
      <dgm:prSet/>
      <dgm:spPr/>
      <dgm:t>
        <a:bodyPr/>
        <a:lstStyle/>
        <a:p>
          <a:endParaRPr lang="en-US"/>
        </a:p>
      </dgm:t>
    </dgm:pt>
    <dgm:pt modelId="{F7BA0B19-5295-4F0F-A006-33660F3A700B}">
      <dgm:prSet/>
      <dgm:spPr/>
      <dgm:t>
        <a:bodyPr/>
        <a:lstStyle/>
        <a:p>
          <a:r>
            <a:rPr lang="pt-BR" dirty="0"/>
            <a:t>Mas antes de chegarmos à ele, primeiramente, quero fazer nesta breve apresentação explicando, ponto a ponto, todos os itens que compõem esse mini game.</a:t>
          </a:r>
          <a:endParaRPr lang="en-US" dirty="0"/>
        </a:p>
      </dgm:t>
    </dgm:pt>
    <dgm:pt modelId="{7B65C4F8-98D7-4970-AD5D-2FBDBCF0995F}" type="parTrans" cxnId="{C7BB2E7E-30FB-4945-B794-8B53D67EAC4C}">
      <dgm:prSet/>
      <dgm:spPr/>
      <dgm:t>
        <a:bodyPr/>
        <a:lstStyle/>
        <a:p>
          <a:endParaRPr lang="en-US"/>
        </a:p>
      </dgm:t>
    </dgm:pt>
    <dgm:pt modelId="{C490B687-ACAA-4067-A71E-B6DB86F5F26B}" type="sibTrans" cxnId="{C7BB2E7E-30FB-4945-B794-8B53D67EAC4C}">
      <dgm:prSet/>
      <dgm:spPr/>
      <dgm:t>
        <a:bodyPr/>
        <a:lstStyle/>
        <a:p>
          <a:endParaRPr lang="en-US"/>
        </a:p>
      </dgm:t>
    </dgm:pt>
    <dgm:pt modelId="{3BA58A05-2D4A-4C59-98C8-ECEBD185175E}">
      <dgm:prSet/>
      <dgm:spPr/>
      <dgm:t>
        <a:bodyPr/>
        <a:lstStyle/>
        <a:p>
          <a:r>
            <a:rPr lang="pt-BR" dirty="0"/>
            <a:t>Então vamos à ele? </a:t>
          </a:r>
          <a:endParaRPr lang="en-US" dirty="0"/>
        </a:p>
      </dgm:t>
    </dgm:pt>
    <dgm:pt modelId="{9CDDA322-A60C-4071-9BCE-42760ABE1856}" type="parTrans" cxnId="{2F986BB7-F0D4-4D0F-BD4E-8F71208379C2}">
      <dgm:prSet/>
      <dgm:spPr/>
      <dgm:t>
        <a:bodyPr/>
        <a:lstStyle/>
        <a:p>
          <a:endParaRPr lang="en-US"/>
        </a:p>
      </dgm:t>
    </dgm:pt>
    <dgm:pt modelId="{665673F0-9DD3-46BD-93A4-5219A8F6E011}" type="sibTrans" cxnId="{2F986BB7-F0D4-4D0F-BD4E-8F71208379C2}">
      <dgm:prSet/>
      <dgm:spPr/>
      <dgm:t>
        <a:bodyPr/>
        <a:lstStyle/>
        <a:p>
          <a:endParaRPr lang="en-US"/>
        </a:p>
      </dgm:t>
    </dgm:pt>
    <dgm:pt modelId="{A7885C2D-FDD2-4EA9-BF11-3E636BBF41D0}" type="pres">
      <dgm:prSet presAssocID="{9B40434D-4C3F-4A51-A956-07F51EC7417B}" presName="vert0" presStyleCnt="0">
        <dgm:presLayoutVars>
          <dgm:dir/>
          <dgm:animOne val="branch"/>
          <dgm:animLvl val="lvl"/>
        </dgm:presLayoutVars>
      </dgm:prSet>
      <dgm:spPr/>
    </dgm:pt>
    <dgm:pt modelId="{33770A66-3C68-4FAD-8FC3-1BCEF5DB7B14}" type="pres">
      <dgm:prSet presAssocID="{9834355B-06CB-4D5C-938F-3702C08B5BEE}" presName="thickLine" presStyleLbl="alignNode1" presStyleIdx="0" presStyleCnt="3"/>
      <dgm:spPr/>
    </dgm:pt>
    <dgm:pt modelId="{8CF13D59-E2ED-44A6-9439-02FAF4D667A1}" type="pres">
      <dgm:prSet presAssocID="{9834355B-06CB-4D5C-938F-3702C08B5BEE}" presName="horz1" presStyleCnt="0"/>
      <dgm:spPr/>
    </dgm:pt>
    <dgm:pt modelId="{65FBCCE6-BF88-4C9E-87F3-9245622CAB68}" type="pres">
      <dgm:prSet presAssocID="{9834355B-06CB-4D5C-938F-3702C08B5BEE}" presName="tx1" presStyleLbl="revTx" presStyleIdx="0" presStyleCnt="3"/>
      <dgm:spPr/>
    </dgm:pt>
    <dgm:pt modelId="{6A6B4F18-1F68-4795-B41C-B0A06AB39021}" type="pres">
      <dgm:prSet presAssocID="{9834355B-06CB-4D5C-938F-3702C08B5BEE}" presName="vert1" presStyleCnt="0"/>
      <dgm:spPr/>
    </dgm:pt>
    <dgm:pt modelId="{567E53C6-BED1-40CE-98AE-75187909BCAC}" type="pres">
      <dgm:prSet presAssocID="{F7BA0B19-5295-4F0F-A006-33660F3A700B}" presName="thickLine" presStyleLbl="alignNode1" presStyleIdx="1" presStyleCnt="3"/>
      <dgm:spPr/>
    </dgm:pt>
    <dgm:pt modelId="{D6B82EF1-B25C-40AC-B3BB-F7D910048AE7}" type="pres">
      <dgm:prSet presAssocID="{F7BA0B19-5295-4F0F-A006-33660F3A700B}" presName="horz1" presStyleCnt="0"/>
      <dgm:spPr/>
    </dgm:pt>
    <dgm:pt modelId="{6C69CA1F-703E-4534-83A9-68971865B003}" type="pres">
      <dgm:prSet presAssocID="{F7BA0B19-5295-4F0F-A006-33660F3A700B}" presName="tx1" presStyleLbl="revTx" presStyleIdx="1" presStyleCnt="3"/>
      <dgm:spPr/>
    </dgm:pt>
    <dgm:pt modelId="{BAD43B56-206E-41EE-AC8F-096DFA1EAFE1}" type="pres">
      <dgm:prSet presAssocID="{F7BA0B19-5295-4F0F-A006-33660F3A700B}" presName="vert1" presStyleCnt="0"/>
      <dgm:spPr/>
    </dgm:pt>
    <dgm:pt modelId="{12DD9245-C264-4E60-AA25-912C81F933A5}" type="pres">
      <dgm:prSet presAssocID="{3BA58A05-2D4A-4C59-98C8-ECEBD185175E}" presName="thickLine" presStyleLbl="alignNode1" presStyleIdx="2" presStyleCnt="3"/>
      <dgm:spPr/>
    </dgm:pt>
    <dgm:pt modelId="{E2571D1B-6FB3-427C-908F-93940889755D}" type="pres">
      <dgm:prSet presAssocID="{3BA58A05-2D4A-4C59-98C8-ECEBD185175E}" presName="horz1" presStyleCnt="0"/>
      <dgm:spPr/>
    </dgm:pt>
    <dgm:pt modelId="{9B10903E-C418-468E-BF6D-484ED255E375}" type="pres">
      <dgm:prSet presAssocID="{3BA58A05-2D4A-4C59-98C8-ECEBD185175E}" presName="tx1" presStyleLbl="revTx" presStyleIdx="2" presStyleCnt="3"/>
      <dgm:spPr/>
    </dgm:pt>
    <dgm:pt modelId="{EA5B4469-22E4-4DAA-8C23-9ACCE684D386}" type="pres">
      <dgm:prSet presAssocID="{3BA58A05-2D4A-4C59-98C8-ECEBD185175E}" presName="vert1" presStyleCnt="0"/>
      <dgm:spPr/>
    </dgm:pt>
  </dgm:ptLst>
  <dgm:cxnLst>
    <dgm:cxn modelId="{0A751B14-2E3F-4D4B-B829-1EBE9C7BD9F3}" type="presOf" srcId="{9B40434D-4C3F-4A51-A956-07F51EC7417B}" destId="{A7885C2D-FDD2-4EA9-BF11-3E636BBF41D0}" srcOrd="0" destOrd="0" presId="urn:microsoft.com/office/officeart/2008/layout/LinedList"/>
    <dgm:cxn modelId="{FD978638-229E-44A0-9469-71BBAB450EB9}" type="presOf" srcId="{F7BA0B19-5295-4F0F-A006-33660F3A700B}" destId="{6C69CA1F-703E-4534-83A9-68971865B003}" srcOrd="0" destOrd="0" presId="urn:microsoft.com/office/officeart/2008/layout/LinedList"/>
    <dgm:cxn modelId="{B6D4567B-5945-42A6-9247-922777381591}" type="presOf" srcId="{3BA58A05-2D4A-4C59-98C8-ECEBD185175E}" destId="{9B10903E-C418-468E-BF6D-484ED255E375}" srcOrd="0" destOrd="0" presId="urn:microsoft.com/office/officeart/2008/layout/LinedList"/>
    <dgm:cxn modelId="{C7BB2E7E-30FB-4945-B794-8B53D67EAC4C}" srcId="{9B40434D-4C3F-4A51-A956-07F51EC7417B}" destId="{F7BA0B19-5295-4F0F-A006-33660F3A700B}" srcOrd="1" destOrd="0" parTransId="{7B65C4F8-98D7-4970-AD5D-2FBDBCF0995F}" sibTransId="{C490B687-ACAA-4067-A71E-B6DB86F5F26B}"/>
    <dgm:cxn modelId="{9A927FA0-C84C-4769-AED7-F5525F8B1DCC}" srcId="{9B40434D-4C3F-4A51-A956-07F51EC7417B}" destId="{9834355B-06CB-4D5C-938F-3702C08B5BEE}" srcOrd="0" destOrd="0" parTransId="{EED6E94C-1467-43EB-95BC-F89A639AD9B0}" sibTransId="{0AAE29C9-6C8F-4AEB-8BBB-EDDD0F41395A}"/>
    <dgm:cxn modelId="{2F986BB7-F0D4-4D0F-BD4E-8F71208379C2}" srcId="{9B40434D-4C3F-4A51-A956-07F51EC7417B}" destId="{3BA58A05-2D4A-4C59-98C8-ECEBD185175E}" srcOrd="2" destOrd="0" parTransId="{9CDDA322-A60C-4071-9BCE-42760ABE1856}" sibTransId="{665673F0-9DD3-46BD-93A4-5219A8F6E011}"/>
    <dgm:cxn modelId="{C1DD40FE-22E9-4F4B-8990-7E578715308A}" type="presOf" srcId="{9834355B-06CB-4D5C-938F-3702C08B5BEE}" destId="{65FBCCE6-BF88-4C9E-87F3-9245622CAB68}" srcOrd="0" destOrd="0" presId="urn:microsoft.com/office/officeart/2008/layout/LinedList"/>
    <dgm:cxn modelId="{D0E7297D-7F0E-4883-83A8-4E0D64FE3166}" type="presParOf" srcId="{A7885C2D-FDD2-4EA9-BF11-3E636BBF41D0}" destId="{33770A66-3C68-4FAD-8FC3-1BCEF5DB7B14}" srcOrd="0" destOrd="0" presId="urn:microsoft.com/office/officeart/2008/layout/LinedList"/>
    <dgm:cxn modelId="{4C1886AE-6EA5-4271-AFEB-153E4A4F3448}" type="presParOf" srcId="{A7885C2D-FDD2-4EA9-BF11-3E636BBF41D0}" destId="{8CF13D59-E2ED-44A6-9439-02FAF4D667A1}" srcOrd="1" destOrd="0" presId="urn:microsoft.com/office/officeart/2008/layout/LinedList"/>
    <dgm:cxn modelId="{523BA8CA-CD25-4F83-801C-1D9C893F2978}" type="presParOf" srcId="{8CF13D59-E2ED-44A6-9439-02FAF4D667A1}" destId="{65FBCCE6-BF88-4C9E-87F3-9245622CAB68}" srcOrd="0" destOrd="0" presId="urn:microsoft.com/office/officeart/2008/layout/LinedList"/>
    <dgm:cxn modelId="{EA12EFC3-3239-4E3B-AA4E-FB97DDD09701}" type="presParOf" srcId="{8CF13D59-E2ED-44A6-9439-02FAF4D667A1}" destId="{6A6B4F18-1F68-4795-B41C-B0A06AB39021}" srcOrd="1" destOrd="0" presId="urn:microsoft.com/office/officeart/2008/layout/LinedList"/>
    <dgm:cxn modelId="{E5DEC901-C0C9-408A-9E31-D8D1440CF890}" type="presParOf" srcId="{A7885C2D-FDD2-4EA9-BF11-3E636BBF41D0}" destId="{567E53C6-BED1-40CE-98AE-75187909BCAC}" srcOrd="2" destOrd="0" presId="urn:microsoft.com/office/officeart/2008/layout/LinedList"/>
    <dgm:cxn modelId="{1DE95F55-C908-4769-B31B-4734D4E85577}" type="presParOf" srcId="{A7885C2D-FDD2-4EA9-BF11-3E636BBF41D0}" destId="{D6B82EF1-B25C-40AC-B3BB-F7D910048AE7}" srcOrd="3" destOrd="0" presId="urn:microsoft.com/office/officeart/2008/layout/LinedList"/>
    <dgm:cxn modelId="{9D9E6E3C-6605-4D40-8455-436677AEFA28}" type="presParOf" srcId="{D6B82EF1-B25C-40AC-B3BB-F7D910048AE7}" destId="{6C69CA1F-703E-4534-83A9-68971865B003}" srcOrd="0" destOrd="0" presId="urn:microsoft.com/office/officeart/2008/layout/LinedList"/>
    <dgm:cxn modelId="{41ABF5B9-2E71-4CB6-922F-62DE1DE2654A}" type="presParOf" srcId="{D6B82EF1-B25C-40AC-B3BB-F7D910048AE7}" destId="{BAD43B56-206E-41EE-AC8F-096DFA1EAFE1}" srcOrd="1" destOrd="0" presId="urn:microsoft.com/office/officeart/2008/layout/LinedList"/>
    <dgm:cxn modelId="{5D6D15E8-B3E7-4D88-A862-6ECD69D86C2C}" type="presParOf" srcId="{A7885C2D-FDD2-4EA9-BF11-3E636BBF41D0}" destId="{12DD9245-C264-4E60-AA25-912C81F933A5}" srcOrd="4" destOrd="0" presId="urn:microsoft.com/office/officeart/2008/layout/LinedList"/>
    <dgm:cxn modelId="{07E26ED4-4696-4620-B97C-E74626DEDDE9}" type="presParOf" srcId="{A7885C2D-FDD2-4EA9-BF11-3E636BBF41D0}" destId="{E2571D1B-6FB3-427C-908F-93940889755D}" srcOrd="5" destOrd="0" presId="urn:microsoft.com/office/officeart/2008/layout/LinedList"/>
    <dgm:cxn modelId="{87DE9ED1-2AF2-4C70-8901-955DD17DAAF0}" type="presParOf" srcId="{E2571D1B-6FB3-427C-908F-93940889755D}" destId="{9B10903E-C418-468E-BF6D-484ED255E375}" srcOrd="0" destOrd="0" presId="urn:microsoft.com/office/officeart/2008/layout/LinedList"/>
    <dgm:cxn modelId="{5225166E-0F37-4CDE-932D-1C5BC269BD34}" type="presParOf" srcId="{E2571D1B-6FB3-427C-908F-93940889755D}" destId="{EA5B4469-22E4-4DAA-8C23-9ACCE684D38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EDBAF7-1F31-47F4-AEAE-55186B5340D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3E8D75E-247B-4887-AD4C-2218FDC730C6}">
      <dgm:prSet/>
      <dgm:spPr/>
      <dgm:t>
        <a:bodyPr/>
        <a:lstStyle/>
        <a:p>
          <a:pPr algn="just"/>
          <a:r>
            <a:rPr lang="pt-BR" dirty="0"/>
            <a:t>Chegamos ao “tópico de milhões” que iremos subdividir em duas partes.</a:t>
          </a:r>
          <a:br>
            <a:rPr lang="pt-BR" dirty="0"/>
          </a:br>
          <a:br>
            <a:rPr lang="pt-BR" dirty="0"/>
          </a:br>
          <a:r>
            <a:rPr lang="pt-BR" dirty="0"/>
            <a:t>A primeira e talvez a mais importante de todas: </a:t>
          </a:r>
          <a:endParaRPr lang="en-US" dirty="0"/>
        </a:p>
      </dgm:t>
    </dgm:pt>
    <dgm:pt modelId="{35D2A7F8-4D9C-4989-9E81-73160AE9467E}" type="parTrans" cxnId="{D5F30027-0EB6-4DC1-93EA-E3811AFEDC8E}">
      <dgm:prSet/>
      <dgm:spPr/>
      <dgm:t>
        <a:bodyPr/>
        <a:lstStyle/>
        <a:p>
          <a:endParaRPr lang="en-US"/>
        </a:p>
      </dgm:t>
    </dgm:pt>
    <dgm:pt modelId="{6FA7F379-3BF2-4306-8AC6-FCF9C3142332}" type="sibTrans" cxnId="{D5F30027-0EB6-4DC1-93EA-E3811AFEDC8E}">
      <dgm:prSet/>
      <dgm:spPr/>
      <dgm:t>
        <a:bodyPr/>
        <a:lstStyle/>
        <a:p>
          <a:endParaRPr lang="en-US"/>
        </a:p>
      </dgm:t>
    </dgm:pt>
    <dgm:pt modelId="{D743670D-894F-4377-861D-A141A9B18DE1}">
      <dgm:prSet/>
      <dgm:spPr/>
      <dgm:t>
        <a:bodyPr/>
        <a:lstStyle/>
        <a:p>
          <a:pPr algn="just"/>
          <a:r>
            <a:rPr lang="pt-BR" dirty="0"/>
            <a:t>O nosso projeto irá ser inteiramente centrado na </a:t>
          </a:r>
          <a:r>
            <a:rPr lang="pt-BR" b="1" dirty="0"/>
            <a:t>Unity</a:t>
          </a:r>
          <a:r>
            <a:rPr lang="pt-BR" dirty="0"/>
            <a:t> e posteriormente a isso iremos disponibilizar em duas plataformas que são o </a:t>
          </a:r>
          <a:r>
            <a:rPr lang="pt-BR" b="1" dirty="0"/>
            <a:t>GitHub </a:t>
          </a:r>
          <a:r>
            <a:rPr lang="pt-BR" dirty="0"/>
            <a:t>e o </a:t>
          </a:r>
          <a:r>
            <a:rPr lang="pt-BR" b="1" dirty="0"/>
            <a:t>Game </a:t>
          </a:r>
          <a:r>
            <a:rPr lang="pt-BR" b="1" dirty="0" err="1"/>
            <a:t>Jolt</a:t>
          </a:r>
          <a:r>
            <a:rPr lang="pt-BR" b="1" dirty="0"/>
            <a:t> </a:t>
          </a:r>
          <a:r>
            <a:rPr lang="pt-BR" dirty="0"/>
            <a:t>e é aí que entraria o segundo tópico que se conectará com o primeiro! </a:t>
          </a:r>
        </a:p>
        <a:p>
          <a:pPr algn="just"/>
          <a:r>
            <a:rPr lang="pt-BR" dirty="0"/>
            <a:t>Todo o planejamento ficará centrado nas plataformas de gerenciamento de projeto, entre os quais destaco o </a:t>
          </a:r>
          <a:r>
            <a:rPr lang="pt-BR" b="1" dirty="0" err="1"/>
            <a:t>Trello</a:t>
          </a:r>
          <a:r>
            <a:rPr lang="pt-BR" b="1" dirty="0"/>
            <a:t>, PowerPoint, Drive (o </a:t>
          </a:r>
          <a:r>
            <a:rPr lang="pt-BR" b="1" dirty="0" err="1"/>
            <a:t>Docs</a:t>
          </a:r>
          <a:r>
            <a:rPr lang="pt-BR" b="1" dirty="0"/>
            <a:t>)</a:t>
          </a:r>
          <a:r>
            <a:rPr lang="pt-BR" dirty="0"/>
            <a:t> e a nossa equipe ficaria restrita a um único membro que estará encarregado de elaborar toda a documentação e de testar esse mini game.</a:t>
          </a:r>
          <a:endParaRPr lang="en-US" dirty="0"/>
        </a:p>
      </dgm:t>
    </dgm:pt>
    <dgm:pt modelId="{0271F4A9-C9D7-41C6-AE40-5B336DFF55D3}" type="parTrans" cxnId="{65561942-4A23-4B0F-A58B-99AEF80E88CA}">
      <dgm:prSet/>
      <dgm:spPr/>
      <dgm:t>
        <a:bodyPr/>
        <a:lstStyle/>
        <a:p>
          <a:endParaRPr lang="en-US"/>
        </a:p>
      </dgm:t>
    </dgm:pt>
    <dgm:pt modelId="{F0A8ADAE-B4CB-4253-8865-1F1C75E67581}" type="sibTrans" cxnId="{65561942-4A23-4B0F-A58B-99AEF80E88CA}">
      <dgm:prSet/>
      <dgm:spPr/>
      <dgm:t>
        <a:bodyPr/>
        <a:lstStyle/>
        <a:p>
          <a:endParaRPr lang="en-US"/>
        </a:p>
      </dgm:t>
    </dgm:pt>
    <dgm:pt modelId="{459F00EB-4A42-4366-A1A1-C4A0FA09284B}" type="pres">
      <dgm:prSet presAssocID="{26EDBAF7-1F31-47F4-AEAE-55186B5340D1}" presName="root" presStyleCnt="0">
        <dgm:presLayoutVars>
          <dgm:dir/>
          <dgm:resizeHandles val="exact"/>
        </dgm:presLayoutVars>
      </dgm:prSet>
      <dgm:spPr/>
    </dgm:pt>
    <dgm:pt modelId="{4C559EC1-8082-43CE-8C09-1918CBB0D3AE}" type="pres">
      <dgm:prSet presAssocID="{23E8D75E-247B-4887-AD4C-2218FDC730C6}" presName="compNode" presStyleCnt="0"/>
      <dgm:spPr/>
    </dgm:pt>
    <dgm:pt modelId="{657463DD-C3C1-477F-8B35-0327EAE62C61}" type="pres">
      <dgm:prSet presAssocID="{23E8D75E-247B-4887-AD4C-2218FDC730C6}" presName="bgRect" presStyleLbl="bgShp" presStyleIdx="0" presStyleCnt="2"/>
      <dgm:spPr/>
    </dgm:pt>
    <dgm:pt modelId="{90F607B9-5E9C-4830-914D-0E469487205C}" type="pres">
      <dgm:prSet presAssocID="{23E8D75E-247B-4887-AD4C-2218FDC730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ador"/>
        </a:ext>
      </dgm:extLst>
    </dgm:pt>
    <dgm:pt modelId="{1DCC8FD4-7A0A-498B-9913-696CDB94DD7B}" type="pres">
      <dgm:prSet presAssocID="{23E8D75E-247B-4887-AD4C-2218FDC730C6}" presName="spaceRect" presStyleCnt="0"/>
      <dgm:spPr/>
    </dgm:pt>
    <dgm:pt modelId="{A40C4A8C-F2EC-4081-BBB4-0377DCD2C75C}" type="pres">
      <dgm:prSet presAssocID="{23E8D75E-247B-4887-AD4C-2218FDC730C6}" presName="parTx" presStyleLbl="revTx" presStyleIdx="0" presStyleCnt="2">
        <dgm:presLayoutVars>
          <dgm:chMax val="0"/>
          <dgm:chPref val="0"/>
        </dgm:presLayoutVars>
      </dgm:prSet>
      <dgm:spPr/>
    </dgm:pt>
    <dgm:pt modelId="{72DDEDD7-FDF6-4273-90DB-ADF3B50FED55}" type="pres">
      <dgm:prSet presAssocID="{6FA7F379-3BF2-4306-8AC6-FCF9C3142332}" presName="sibTrans" presStyleCnt="0"/>
      <dgm:spPr/>
    </dgm:pt>
    <dgm:pt modelId="{803E851C-5181-4DCC-9A8C-DD529A916474}" type="pres">
      <dgm:prSet presAssocID="{D743670D-894F-4377-861D-A141A9B18DE1}" presName="compNode" presStyleCnt="0"/>
      <dgm:spPr/>
    </dgm:pt>
    <dgm:pt modelId="{BFB989F9-CF9D-41F3-8071-C2F9192D1436}" type="pres">
      <dgm:prSet presAssocID="{D743670D-894F-4377-861D-A141A9B18DE1}" presName="bgRect" presStyleLbl="bgShp" presStyleIdx="1" presStyleCnt="2"/>
      <dgm:spPr/>
    </dgm:pt>
    <dgm:pt modelId="{A4B7B65E-2CB6-4779-BA6A-6197B86C7E59}" type="pres">
      <dgm:prSet presAssocID="{D743670D-894F-4377-861D-A141A9B18DE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exões"/>
        </a:ext>
      </dgm:extLst>
    </dgm:pt>
    <dgm:pt modelId="{0F55F79E-211C-4298-AE58-3871BE2DA26F}" type="pres">
      <dgm:prSet presAssocID="{D743670D-894F-4377-861D-A141A9B18DE1}" presName="spaceRect" presStyleCnt="0"/>
      <dgm:spPr/>
    </dgm:pt>
    <dgm:pt modelId="{3669E9C2-911A-4A99-9B2C-3394FDBB4E8D}" type="pres">
      <dgm:prSet presAssocID="{D743670D-894F-4377-861D-A141A9B18DE1}" presName="parTx" presStyleLbl="revTx" presStyleIdx="1" presStyleCnt="2">
        <dgm:presLayoutVars>
          <dgm:chMax val="0"/>
          <dgm:chPref val="0"/>
        </dgm:presLayoutVars>
      </dgm:prSet>
      <dgm:spPr/>
    </dgm:pt>
  </dgm:ptLst>
  <dgm:cxnLst>
    <dgm:cxn modelId="{D5F30027-0EB6-4DC1-93EA-E3811AFEDC8E}" srcId="{26EDBAF7-1F31-47F4-AEAE-55186B5340D1}" destId="{23E8D75E-247B-4887-AD4C-2218FDC730C6}" srcOrd="0" destOrd="0" parTransId="{35D2A7F8-4D9C-4989-9E81-73160AE9467E}" sibTransId="{6FA7F379-3BF2-4306-8AC6-FCF9C3142332}"/>
    <dgm:cxn modelId="{C9CD633C-7248-4182-8151-6A080154AD70}" type="presOf" srcId="{26EDBAF7-1F31-47F4-AEAE-55186B5340D1}" destId="{459F00EB-4A42-4366-A1A1-C4A0FA09284B}" srcOrd="0" destOrd="0" presId="urn:microsoft.com/office/officeart/2018/2/layout/IconVerticalSolidList"/>
    <dgm:cxn modelId="{65561942-4A23-4B0F-A58B-99AEF80E88CA}" srcId="{26EDBAF7-1F31-47F4-AEAE-55186B5340D1}" destId="{D743670D-894F-4377-861D-A141A9B18DE1}" srcOrd="1" destOrd="0" parTransId="{0271F4A9-C9D7-41C6-AE40-5B336DFF55D3}" sibTransId="{F0A8ADAE-B4CB-4253-8865-1F1C75E67581}"/>
    <dgm:cxn modelId="{FEAF8BD3-8630-4247-A7DD-4DA7AA68E0D8}" type="presOf" srcId="{23E8D75E-247B-4887-AD4C-2218FDC730C6}" destId="{A40C4A8C-F2EC-4081-BBB4-0377DCD2C75C}" srcOrd="0" destOrd="0" presId="urn:microsoft.com/office/officeart/2018/2/layout/IconVerticalSolidList"/>
    <dgm:cxn modelId="{558ED0E0-E581-490E-BD10-F9A4590660EC}" type="presOf" srcId="{D743670D-894F-4377-861D-A141A9B18DE1}" destId="{3669E9C2-911A-4A99-9B2C-3394FDBB4E8D}" srcOrd="0" destOrd="0" presId="urn:microsoft.com/office/officeart/2018/2/layout/IconVerticalSolidList"/>
    <dgm:cxn modelId="{133975FE-9B17-45B1-808A-164C054E42CD}" type="presParOf" srcId="{459F00EB-4A42-4366-A1A1-C4A0FA09284B}" destId="{4C559EC1-8082-43CE-8C09-1918CBB0D3AE}" srcOrd="0" destOrd="0" presId="urn:microsoft.com/office/officeart/2018/2/layout/IconVerticalSolidList"/>
    <dgm:cxn modelId="{8B0E5F1E-03AD-48AA-B336-09EF8D9A0F9E}" type="presParOf" srcId="{4C559EC1-8082-43CE-8C09-1918CBB0D3AE}" destId="{657463DD-C3C1-477F-8B35-0327EAE62C61}" srcOrd="0" destOrd="0" presId="urn:microsoft.com/office/officeart/2018/2/layout/IconVerticalSolidList"/>
    <dgm:cxn modelId="{57CC730D-75B3-44E3-8209-E822C818AB99}" type="presParOf" srcId="{4C559EC1-8082-43CE-8C09-1918CBB0D3AE}" destId="{90F607B9-5E9C-4830-914D-0E469487205C}" srcOrd="1" destOrd="0" presId="urn:microsoft.com/office/officeart/2018/2/layout/IconVerticalSolidList"/>
    <dgm:cxn modelId="{9320ECE7-B0C7-46E6-9284-86481A358288}" type="presParOf" srcId="{4C559EC1-8082-43CE-8C09-1918CBB0D3AE}" destId="{1DCC8FD4-7A0A-498B-9913-696CDB94DD7B}" srcOrd="2" destOrd="0" presId="urn:microsoft.com/office/officeart/2018/2/layout/IconVerticalSolidList"/>
    <dgm:cxn modelId="{228E1291-745B-463F-8F93-E4FDD16D9C0E}" type="presParOf" srcId="{4C559EC1-8082-43CE-8C09-1918CBB0D3AE}" destId="{A40C4A8C-F2EC-4081-BBB4-0377DCD2C75C}" srcOrd="3" destOrd="0" presId="urn:microsoft.com/office/officeart/2018/2/layout/IconVerticalSolidList"/>
    <dgm:cxn modelId="{00986937-603E-4447-A9E6-6ACC638361DE}" type="presParOf" srcId="{459F00EB-4A42-4366-A1A1-C4A0FA09284B}" destId="{72DDEDD7-FDF6-4273-90DB-ADF3B50FED55}" srcOrd="1" destOrd="0" presId="urn:microsoft.com/office/officeart/2018/2/layout/IconVerticalSolidList"/>
    <dgm:cxn modelId="{CCA2AC69-7344-42EE-A353-2C56EDFC9565}" type="presParOf" srcId="{459F00EB-4A42-4366-A1A1-C4A0FA09284B}" destId="{803E851C-5181-4DCC-9A8C-DD529A916474}" srcOrd="2" destOrd="0" presId="urn:microsoft.com/office/officeart/2018/2/layout/IconVerticalSolidList"/>
    <dgm:cxn modelId="{C5242105-99F6-422D-80BE-547762BDE2BA}" type="presParOf" srcId="{803E851C-5181-4DCC-9A8C-DD529A916474}" destId="{BFB989F9-CF9D-41F3-8071-C2F9192D1436}" srcOrd="0" destOrd="0" presId="urn:microsoft.com/office/officeart/2018/2/layout/IconVerticalSolidList"/>
    <dgm:cxn modelId="{E0D0314B-ED1C-4DFC-ABCB-1BA48EA4D025}" type="presParOf" srcId="{803E851C-5181-4DCC-9A8C-DD529A916474}" destId="{A4B7B65E-2CB6-4779-BA6A-6197B86C7E59}" srcOrd="1" destOrd="0" presId="urn:microsoft.com/office/officeart/2018/2/layout/IconVerticalSolidList"/>
    <dgm:cxn modelId="{5114595F-3264-439A-AD4E-05FA13D0DDDE}" type="presParOf" srcId="{803E851C-5181-4DCC-9A8C-DD529A916474}" destId="{0F55F79E-211C-4298-AE58-3871BE2DA26F}" srcOrd="2" destOrd="0" presId="urn:microsoft.com/office/officeart/2018/2/layout/IconVerticalSolidList"/>
    <dgm:cxn modelId="{D0950DEF-1756-4772-A0AC-E97F915FB737}" type="presParOf" srcId="{803E851C-5181-4DCC-9A8C-DD529A916474}" destId="{3669E9C2-911A-4A99-9B2C-3394FDBB4E8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70A66-3C68-4FAD-8FC3-1BCEF5DB7B14}">
      <dsp:nvSpPr>
        <dsp:cNvPr id="0" name=""/>
        <dsp:cNvSpPr/>
      </dsp:nvSpPr>
      <dsp:spPr>
        <a:xfrm>
          <a:off x="0" y="2484"/>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5FBCCE6-BF88-4C9E-87F3-9245622CAB68}">
      <dsp:nvSpPr>
        <dsp:cNvPr id="0" name=""/>
        <dsp:cNvSpPr/>
      </dsp:nvSpPr>
      <dsp:spPr>
        <a:xfrm>
          <a:off x="0" y="2484"/>
          <a:ext cx="6403994" cy="169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dirty="0"/>
            <a:t>Olá pessoal, eu queria </a:t>
          </a:r>
          <a:r>
            <a:rPr lang="pt-BR" sz="2100" b="1" kern="1200" dirty="0"/>
            <a:t>pedir um minuto de sua atenção</a:t>
          </a:r>
          <a:r>
            <a:rPr lang="pt-BR" sz="2100" kern="1200" dirty="0"/>
            <a:t> para poder mostrar o meu projeto-exemplo para a matéria de Fábrica de Projetos do Professor Fábio Rodrigo </a:t>
          </a:r>
          <a:r>
            <a:rPr lang="pt-BR" sz="2100" kern="1200" dirty="0" err="1"/>
            <a:t>Colombini</a:t>
          </a:r>
          <a:r>
            <a:rPr lang="pt-BR" sz="2100" kern="1200" dirty="0"/>
            <a:t>. </a:t>
          </a:r>
          <a:endParaRPr lang="en-US" sz="2100" kern="1200" dirty="0"/>
        </a:p>
      </dsp:txBody>
      <dsp:txXfrm>
        <a:off x="0" y="2484"/>
        <a:ext cx="6403994" cy="1694146"/>
      </dsp:txXfrm>
    </dsp:sp>
    <dsp:sp modelId="{567E53C6-BED1-40CE-98AE-75187909BCAC}">
      <dsp:nvSpPr>
        <dsp:cNvPr id="0" name=""/>
        <dsp:cNvSpPr/>
      </dsp:nvSpPr>
      <dsp:spPr>
        <a:xfrm>
          <a:off x="0" y="1696631"/>
          <a:ext cx="6403994" cy="0"/>
        </a:xfrm>
        <a:prstGeom prst="line">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C69CA1F-703E-4534-83A9-68971865B003}">
      <dsp:nvSpPr>
        <dsp:cNvPr id="0" name=""/>
        <dsp:cNvSpPr/>
      </dsp:nvSpPr>
      <dsp:spPr>
        <a:xfrm>
          <a:off x="0" y="1696631"/>
          <a:ext cx="6403994" cy="169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dirty="0"/>
            <a:t>Mas antes de chegarmos à ele, primeiramente, quero fazer nesta breve apresentação explicando, ponto a ponto, todos os itens que compõem esse mini game.</a:t>
          </a:r>
          <a:endParaRPr lang="en-US" sz="2100" kern="1200" dirty="0"/>
        </a:p>
      </dsp:txBody>
      <dsp:txXfrm>
        <a:off x="0" y="1696631"/>
        <a:ext cx="6403994" cy="1694146"/>
      </dsp:txXfrm>
    </dsp:sp>
    <dsp:sp modelId="{12DD9245-C264-4E60-AA25-912C81F933A5}">
      <dsp:nvSpPr>
        <dsp:cNvPr id="0" name=""/>
        <dsp:cNvSpPr/>
      </dsp:nvSpPr>
      <dsp:spPr>
        <a:xfrm>
          <a:off x="0" y="3390777"/>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9B10903E-C418-468E-BF6D-484ED255E375}">
      <dsp:nvSpPr>
        <dsp:cNvPr id="0" name=""/>
        <dsp:cNvSpPr/>
      </dsp:nvSpPr>
      <dsp:spPr>
        <a:xfrm>
          <a:off x="0" y="3390777"/>
          <a:ext cx="6403994" cy="169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dirty="0"/>
            <a:t>Então vamos à ele? </a:t>
          </a:r>
          <a:endParaRPr lang="en-US" sz="2100" kern="1200" dirty="0"/>
        </a:p>
      </dsp:txBody>
      <dsp:txXfrm>
        <a:off x="0" y="3390777"/>
        <a:ext cx="6403994" cy="1694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463DD-C3C1-477F-8B35-0327EAE62C61}">
      <dsp:nvSpPr>
        <dsp:cNvPr id="0" name=""/>
        <dsp:cNvSpPr/>
      </dsp:nvSpPr>
      <dsp:spPr>
        <a:xfrm>
          <a:off x="0" y="1652"/>
          <a:ext cx="10131425" cy="13559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607B9-5E9C-4830-914D-0E469487205C}">
      <dsp:nvSpPr>
        <dsp:cNvPr id="0" name=""/>
        <dsp:cNvSpPr/>
      </dsp:nvSpPr>
      <dsp:spPr>
        <a:xfrm>
          <a:off x="410166" y="306734"/>
          <a:ext cx="745756" cy="745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0C4A8C-F2EC-4081-BBB4-0377DCD2C75C}">
      <dsp:nvSpPr>
        <dsp:cNvPr id="0" name=""/>
        <dsp:cNvSpPr/>
      </dsp:nvSpPr>
      <dsp:spPr>
        <a:xfrm>
          <a:off x="1566088" y="1652"/>
          <a:ext cx="8420996" cy="1567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924" tIns="165924" rIns="165924" bIns="165924" numCol="1" spcCol="1270" anchor="ctr" anchorCtr="0">
          <a:noAutofit/>
        </a:bodyPr>
        <a:lstStyle/>
        <a:p>
          <a:pPr marL="0" lvl="0" indent="0" algn="just" defTabSz="622300">
            <a:lnSpc>
              <a:spcPct val="90000"/>
            </a:lnSpc>
            <a:spcBef>
              <a:spcPct val="0"/>
            </a:spcBef>
            <a:spcAft>
              <a:spcPct val="35000"/>
            </a:spcAft>
            <a:buNone/>
          </a:pPr>
          <a:r>
            <a:rPr lang="pt-BR" sz="1400" kern="1200" dirty="0"/>
            <a:t>Chegamos ao “tópico de milhões” que iremos subdividir em duas partes.</a:t>
          </a:r>
          <a:br>
            <a:rPr lang="pt-BR" sz="1400" kern="1200" dirty="0"/>
          </a:br>
          <a:br>
            <a:rPr lang="pt-BR" sz="1400" kern="1200" dirty="0"/>
          </a:br>
          <a:r>
            <a:rPr lang="pt-BR" sz="1400" kern="1200" dirty="0"/>
            <a:t>A primeira e talvez a mais importante de todas: </a:t>
          </a:r>
          <a:endParaRPr lang="en-US" sz="1400" kern="1200" dirty="0"/>
        </a:p>
      </dsp:txBody>
      <dsp:txXfrm>
        <a:off x="1566088" y="1652"/>
        <a:ext cx="8420996" cy="1567783"/>
      </dsp:txXfrm>
    </dsp:sp>
    <dsp:sp modelId="{BFB989F9-CF9D-41F3-8071-C2F9192D1436}">
      <dsp:nvSpPr>
        <dsp:cNvPr id="0" name=""/>
        <dsp:cNvSpPr/>
      </dsp:nvSpPr>
      <dsp:spPr>
        <a:xfrm>
          <a:off x="0" y="1815362"/>
          <a:ext cx="10131425" cy="13559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7B65E-2CB6-4779-BA6A-6197B86C7E59}">
      <dsp:nvSpPr>
        <dsp:cNvPr id="0" name=""/>
        <dsp:cNvSpPr/>
      </dsp:nvSpPr>
      <dsp:spPr>
        <a:xfrm>
          <a:off x="410166" y="2120445"/>
          <a:ext cx="745756" cy="745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69E9C2-911A-4A99-9B2C-3394FDBB4E8D}">
      <dsp:nvSpPr>
        <dsp:cNvPr id="0" name=""/>
        <dsp:cNvSpPr/>
      </dsp:nvSpPr>
      <dsp:spPr>
        <a:xfrm>
          <a:off x="1566088" y="1815362"/>
          <a:ext cx="8420996" cy="1567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924" tIns="165924" rIns="165924" bIns="165924" numCol="1" spcCol="1270" anchor="ctr" anchorCtr="0">
          <a:noAutofit/>
        </a:bodyPr>
        <a:lstStyle/>
        <a:p>
          <a:pPr marL="0" lvl="0" indent="0" algn="just" defTabSz="622300">
            <a:lnSpc>
              <a:spcPct val="90000"/>
            </a:lnSpc>
            <a:spcBef>
              <a:spcPct val="0"/>
            </a:spcBef>
            <a:spcAft>
              <a:spcPct val="35000"/>
            </a:spcAft>
            <a:buNone/>
          </a:pPr>
          <a:r>
            <a:rPr lang="pt-BR" sz="1400" kern="1200" dirty="0"/>
            <a:t>O nosso projeto irá ser inteiramente centrado na </a:t>
          </a:r>
          <a:r>
            <a:rPr lang="pt-BR" sz="1400" b="1" kern="1200" dirty="0"/>
            <a:t>Unity</a:t>
          </a:r>
          <a:r>
            <a:rPr lang="pt-BR" sz="1400" kern="1200" dirty="0"/>
            <a:t> e posteriormente a isso iremos disponibilizar em duas plataformas que são o </a:t>
          </a:r>
          <a:r>
            <a:rPr lang="pt-BR" sz="1400" b="1" kern="1200" dirty="0"/>
            <a:t>GitHub </a:t>
          </a:r>
          <a:r>
            <a:rPr lang="pt-BR" sz="1400" kern="1200" dirty="0"/>
            <a:t>e o </a:t>
          </a:r>
          <a:r>
            <a:rPr lang="pt-BR" sz="1400" b="1" kern="1200" dirty="0"/>
            <a:t>Game </a:t>
          </a:r>
          <a:r>
            <a:rPr lang="pt-BR" sz="1400" b="1" kern="1200" dirty="0" err="1"/>
            <a:t>Jolt</a:t>
          </a:r>
          <a:r>
            <a:rPr lang="pt-BR" sz="1400" b="1" kern="1200" dirty="0"/>
            <a:t> </a:t>
          </a:r>
          <a:r>
            <a:rPr lang="pt-BR" sz="1400" kern="1200" dirty="0"/>
            <a:t>e é aí que entraria o segundo tópico que se conectará com o primeiro! </a:t>
          </a:r>
        </a:p>
        <a:p>
          <a:pPr marL="0" lvl="0" indent="0" algn="just" defTabSz="622300">
            <a:lnSpc>
              <a:spcPct val="90000"/>
            </a:lnSpc>
            <a:spcBef>
              <a:spcPct val="0"/>
            </a:spcBef>
            <a:spcAft>
              <a:spcPct val="35000"/>
            </a:spcAft>
            <a:buNone/>
          </a:pPr>
          <a:r>
            <a:rPr lang="pt-BR" sz="1400" kern="1200" dirty="0"/>
            <a:t>Todo o planejamento ficará centrado nas plataformas de gerenciamento de projeto, entre os quais destaco o </a:t>
          </a:r>
          <a:r>
            <a:rPr lang="pt-BR" sz="1400" b="1" kern="1200" dirty="0" err="1"/>
            <a:t>Trello</a:t>
          </a:r>
          <a:r>
            <a:rPr lang="pt-BR" sz="1400" b="1" kern="1200" dirty="0"/>
            <a:t>, PowerPoint, Drive (o </a:t>
          </a:r>
          <a:r>
            <a:rPr lang="pt-BR" sz="1400" b="1" kern="1200" dirty="0" err="1"/>
            <a:t>Docs</a:t>
          </a:r>
          <a:r>
            <a:rPr lang="pt-BR" sz="1400" b="1" kern="1200" dirty="0"/>
            <a:t>)</a:t>
          </a:r>
          <a:r>
            <a:rPr lang="pt-BR" sz="1400" kern="1200" dirty="0"/>
            <a:t> e a nossa equipe ficaria restrita a um único membro que estará encarregado de elaborar toda a documentação e de testar esse mini game.</a:t>
          </a:r>
          <a:endParaRPr lang="en-US" sz="1400" kern="1200" dirty="0"/>
        </a:p>
      </dsp:txBody>
      <dsp:txXfrm>
        <a:off x="1566088" y="1815362"/>
        <a:ext cx="8420996" cy="15677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t-BR"/>
              <a:t>Clique para editar o título Mestre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451295E-0162-4224-8E93-B6B97DB890DE}" type="datetimeFigureOut">
              <a:rPr lang="pt-BR" smtClean="0"/>
              <a:t>23/09/2022</a:t>
            </a:fld>
            <a:endParaRPr lang="pt-BR"/>
          </a:p>
        </p:txBody>
      </p:sp>
      <p:sp>
        <p:nvSpPr>
          <p:cNvPr id="5" name="Footer Placeholder 4"/>
          <p:cNvSpPr>
            <a:spLocks noGrp="1"/>
          </p:cNvSpPr>
          <p:nvPr>
            <p:ph type="ftr" sz="quarter" idx="11"/>
          </p:nvPr>
        </p:nvSpPr>
        <p:spPr>
          <a:xfrm>
            <a:off x="1371600" y="4323845"/>
            <a:ext cx="6400800" cy="365125"/>
          </a:xfrm>
        </p:spPr>
        <p:txBody>
          <a:bodyPr/>
          <a:lstStyle/>
          <a:p>
            <a:endParaRPr lang="pt-BR"/>
          </a:p>
        </p:txBody>
      </p:sp>
      <p:sp>
        <p:nvSpPr>
          <p:cNvPr id="6" name="Slide Number Placeholder 5"/>
          <p:cNvSpPr>
            <a:spLocks noGrp="1"/>
          </p:cNvSpPr>
          <p:nvPr>
            <p:ph type="sldNum" sz="quarter" idx="12"/>
          </p:nvPr>
        </p:nvSpPr>
        <p:spPr>
          <a:xfrm>
            <a:off x="8077200" y="1430866"/>
            <a:ext cx="2743200" cy="365125"/>
          </a:xfrm>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29644676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451295E-0162-4224-8E93-B6B97DB890DE}" type="datetimeFigureOut">
              <a:rPr lang="pt-BR" smtClean="0"/>
              <a:t>23/09/2022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11549220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451295E-0162-4224-8E93-B6B97DB890DE}" type="datetimeFigureOut">
              <a:rPr lang="pt-BR" smtClean="0"/>
              <a:t>23/09/2022</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9059050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451295E-0162-4224-8E93-B6B97DB890DE}" type="datetimeFigureOut">
              <a:rPr lang="pt-BR" smtClean="0"/>
              <a:t>23/09/2022</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242AE946-5E84-436A-8FA0-C4EFAF89C83E}" type="slidenum">
              <a:rPr lang="pt-BR" smtClean="0"/>
              <a:t>‹nº›</a:t>
            </a:fld>
            <a:endParaRPr lang="pt-B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87207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451295E-0162-4224-8E93-B6B97DB890DE}" type="datetimeFigureOut">
              <a:rPr lang="pt-BR" smtClean="0"/>
              <a:t>23/09/2022</a:t>
            </a:fld>
            <a:endParaRPr lang="pt-BR"/>
          </a:p>
        </p:txBody>
      </p:sp>
      <p:sp>
        <p:nvSpPr>
          <p:cNvPr id="6" name="Footer Placeholder 5"/>
          <p:cNvSpPr>
            <a:spLocks noGrp="1"/>
          </p:cNvSpPr>
          <p:nvPr>
            <p:ph type="ftr" sz="quarter" idx="11"/>
          </p:nvPr>
        </p:nvSpPr>
        <p:spPr>
          <a:xfrm>
            <a:off x="685800" y="378883"/>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5253116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9451295E-0162-4224-8E93-B6B97DB890DE}" type="datetimeFigureOut">
              <a:rPr lang="pt-BR" smtClean="0"/>
              <a:t>23/09/2022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12305561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9451295E-0162-4224-8E93-B6B97DB890DE}" type="datetimeFigureOut">
              <a:rPr lang="pt-BR" smtClean="0"/>
              <a:t>23/09/2022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36422139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451295E-0162-4224-8E93-B6B97DB890DE}" type="datetimeFigureOut">
              <a:rPr lang="pt-BR" smtClean="0"/>
              <a:t>23/09/2022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18625262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451295E-0162-4224-8E93-B6B97DB890DE}" type="datetimeFigureOut">
              <a:rPr lang="pt-BR" smtClean="0"/>
              <a:t>23/09/2022</a:t>
            </a:fld>
            <a:endParaRPr lang="pt-BR"/>
          </a:p>
        </p:txBody>
      </p:sp>
      <p:sp>
        <p:nvSpPr>
          <p:cNvPr id="5" name="Footer Placeholder 4"/>
          <p:cNvSpPr>
            <a:spLocks noGrp="1"/>
          </p:cNvSpPr>
          <p:nvPr>
            <p:ph type="ftr" sz="quarter" idx="11"/>
          </p:nvPr>
        </p:nvSpPr>
        <p:spPr>
          <a:xfrm>
            <a:off x="685800" y="381000"/>
            <a:ext cx="6991492" cy="36512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16889153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451295E-0162-4224-8E93-B6B97DB890DE}" type="datetimeFigureOut">
              <a:rPr lang="pt-BR" smtClean="0"/>
              <a:t>23/09/2022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29310717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451295E-0162-4224-8E93-B6B97DB890DE}" type="datetimeFigureOut">
              <a:rPr lang="pt-BR" smtClean="0"/>
              <a:t>23/09/2022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38898169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t-BR"/>
              <a:t>Clique para editar o título Mestre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451295E-0162-4224-8E93-B6B97DB890DE}" type="datetimeFigureOut">
              <a:rPr lang="pt-BR" smtClean="0"/>
              <a:t>23/09/2022</a:t>
            </a:fld>
            <a:endParaRPr lang="pt-BR"/>
          </a:p>
        </p:txBody>
      </p:sp>
      <p:sp>
        <p:nvSpPr>
          <p:cNvPr id="5" name="Footer Placeholder 4"/>
          <p:cNvSpPr>
            <a:spLocks noGrp="1"/>
          </p:cNvSpPr>
          <p:nvPr>
            <p:ph type="ftr" sz="quarter" idx="11"/>
          </p:nvPr>
        </p:nvSpPr>
        <p:spPr>
          <a:xfrm>
            <a:off x="685800" y="381001"/>
            <a:ext cx="6991492" cy="36406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30864690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451295E-0162-4224-8E93-B6B97DB890DE}" type="datetimeFigureOut">
              <a:rPr lang="pt-BR" smtClean="0"/>
              <a:t>23/09/2022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11050837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0" y="3132666"/>
            <a:ext cx="5311775"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132666"/>
            <a:ext cx="5334000"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451295E-0162-4224-8E93-B6B97DB890DE}" type="datetimeFigureOut">
              <a:rPr lang="pt-BR" smtClean="0"/>
              <a:t>23/09/2022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3780178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451295E-0162-4224-8E93-B6B97DB890DE}" type="datetimeFigureOut">
              <a:rPr lang="pt-BR" smtClean="0"/>
              <a:t>23/09/2022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22765311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1295E-0162-4224-8E93-B6B97DB890DE}" type="datetimeFigureOut">
              <a:rPr lang="pt-BR" smtClean="0"/>
              <a:t>23/09/2022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18816317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BR"/>
              <a:t>Clique para editar o título Mestre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451295E-0162-4224-8E93-B6B97DB890DE}" type="datetimeFigureOut">
              <a:rPr lang="pt-BR" smtClean="0"/>
              <a:t>23/09/2022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113675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451295E-0162-4224-8E93-B6B97DB890DE}" type="datetimeFigureOut">
              <a:rPr lang="pt-BR" smtClean="0"/>
              <a:t>23/09/2022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2AE946-5E84-436A-8FA0-C4EFAF89C83E}" type="slidenum">
              <a:rPr lang="pt-BR" smtClean="0"/>
              <a:t>‹nº›</a:t>
            </a:fld>
            <a:endParaRPr lang="pt-BR"/>
          </a:p>
        </p:txBody>
      </p:sp>
    </p:spTree>
    <p:extLst>
      <p:ext uri="{BB962C8B-B14F-4D97-AF65-F5344CB8AC3E}">
        <p14:creationId xmlns:p14="http://schemas.microsoft.com/office/powerpoint/2010/main" val="7756174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51295E-0162-4224-8E93-B6B97DB890DE}" type="datetimeFigureOut">
              <a:rPr lang="pt-BR" smtClean="0"/>
              <a:t>23/09/2022</a:t>
            </a:fld>
            <a:endParaRPr lang="pt-B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2AE946-5E84-436A-8FA0-C4EFAF89C83E}" type="slidenum">
              <a:rPr lang="pt-BR" smtClean="0"/>
              <a:t>‹nº›</a:t>
            </a:fld>
            <a:endParaRPr lang="pt-BR"/>
          </a:p>
        </p:txBody>
      </p:sp>
    </p:spTree>
    <p:extLst>
      <p:ext uri="{BB962C8B-B14F-4D97-AF65-F5344CB8AC3E}">
        <p14:creationId xmlns:p14="http://schemas.microsoft.com/office/powerpoint/2010/main" val="263991022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audio" Target="../media/audio4.wav"/><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7.wav"/><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bdjogos.com.br/jogo.php?id=1511" TargetMode="External"/><Relationship Id="rId3" Type="http://schemas.openxmlformats.org/officeDocument/2006/relationships/image" Target="../media/image2.png"/><Relationship Id="rId7" Type="http://schemas.openxmlformats.org/officeDocument/2006/relationships/hyperlink" Target="https://pt.m.wikipedia.org/wiki/Ficheiro:DJCTQ_-_16.svg" TargetMode="External"/><Relationship Id="rId2" Type="http://schemas.openxmlformats.org/officeDocument/2006/relationships/audio" Target="../media/audio8.wav"/><Relationship Id="rId1" Type="http://schemas.openxmlformats.org/officeDocument/2006/relationships/slideLayout" Target="../slideLayouts/slideLayout2.xml"/><Relationship Id="rId6" Type="http://schemas.openxmlformats.org/officeDocument/2006/relationships/hyperlink" Target="https://pt.m.wikipedia.org/wiki/Ficheiro:DJCTQ_-_14.svg" TargetMode="External"/><Relationship Id="rId5" Type="http://schemas.openxmlformats.org/officeDocument/2006/relationships/hyperlink" Target="https://assetstore.unity.com/packages/templates/packs/space-shooter-free-107260" TargetMode="External"/><Relationship Id="rId10" Type="http://schemas.openxmlformats.org/officeDocument/2006/relationships/hyperlink" Target="https://www.google.com/url?sa=i&amp;url=https%3A%2F%2Fassetstore.unity.com%2F&amp;psig=AOvVaw25HkqI1fSPMnAUp7bmsDQ_&amp;ust=1664058285560000&amp;source=images&amp;cd=vfe&amp;ved=0CAoQjhxqFwoTCOC02Kz6q_oCFQAAAAAdAAAAABAD" TargetMode="External"/><Relationship Id="rId4" Type="http://schemas.openxmlformats.org/officeDocument/2006/relationships/hyperlink" Target="https://unescoportugal.mne.gov.pt/images/ods16_titulo.png" TargetMode="External"/><Relationship Id="rId9" Type="http://schemas.openxmlformats.org/officeDocument/2006/relationships/hyperlink" Target="https://www.youtube.com/watch?v=BB8Bc1Bhud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9.wav"/><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F1A70-B8D8-8329-7763-113F695DE660}"/>
              </a:ext>
            </a:extLst>
          </p:cNvPr>
          <p:cNvSpPr>
            <a:spLocks noGrp="1"/>
          </p:cNvSpPr>
          <p:nvPr>
            <p:ph type="ctrTitle"/>
          </p:nvPr>
        </p:nvSpPr>
        <p:spPr>
          <a:xfrm>
            <a:off x="8536277" y="673240"/>
            <a:ext cx="3031524" cy="3446373"/>
          </a:xfrm>
          <a:noFill/>
          <a:ln w="19050">
            <a:noFill/>
            <a:prstDash val="dash"/>
          </a:ln>
        </p:spPr>
        <p:txBody>
          <a:bodyPr>
            <a:normAutofit/>
          </a:bodyPr>
          <a:lstStyle/>
          <a:p>
            <a:pPr algn="r"/>
            <a:r>
              <a:rPr lang="pt-BR" sz="4400"/>
              <a:t>Projeto-Exemplo</a:t>
            </a:r>
          </a:p>
        </p:txBody>
      </p:sp>
      <p:sp>
        <p:nvSpPr>
          <p:cNvPr id="3" name="Subtítulo 2">
            <a:extLst>
              <a:ext uri="{FF2B5EF4-FFF2-40B4-BE49-F238E27FC236}">
                <a16:creationId xmlns:a16="http://schemas.microsoft.com/office/drawing/2014/main" id="{1D414378-E944-8F13-E120-DAC29CDD5936}"/>
              </a:ext>
            </a:extLst>
          </p:cNvPr>
          <p:cNvSpPr>
            <a:spLocks noGrp="1"/>
          </p:cNvSpPr>
          <p:nvPr>
            <p:ph type="subTitle" idx="1"/>
          </p:nvPr>
        </p:nvSpPr>
        <p:spPr>
          <a:xfrm>
            <a:off x="8536276" y="4119613"/>
            <a:ext cx="3031524" cy="2058765"/>
          </a:xfrm>
          <a:noFill/>
          <a:ln w="19050">
            <a:noFill/>
            <a:prstDash val="dash"/>
          </a:ln>
        </p:spPr>
        <p:txBody>
          <a:bodyPr>
            <a:normAutofit/>
          </a:bodyPr>
          <a:lstStyle/>
          <a:p>
            <a:pPr algn="r"/>
            <a:r>
              <a:rPr lang="pt-BR"/>
              <a:t>Um projeto de milhões...</a:t>
            </a:r>
          </a:p>
        </p:txBody>
      </p:sp>
      <p:pic>
        <p:nvPicPr>
          <p:cNvPr id="16" name="Picture 4" descr="Fórmulas matemáticas complexas em um quadro negro">
            <a:extLst>
              <a:ext uri="{FF2B5EF4-FFF2-40B4-BE49-F238E27FC236}">
                <a16:creationId xmlns:a16="http://schemas.microsoft.com/office/drawing/2014/main" id="{13E8216C-20AE-69CB-762F-0935D354BA74}"/>
              </a:ext>
            </a:extLst>
          </p:cNvPr>
          <p:cNvPicPr>
            <a:picLocks noChangeAspect="1"/>
          </p:cNvPicPr>
          <p:nvPr/>
        </p:nvPicPr>
        <p:blipFill rotWithShape="1">
          <a:blip r:embed="rId2"/>
          <a:srcRect l="14918" r="2115" b="-1"/>
          <a:stretch/>
        </p:blipFill>
        <p:spPr>
          <a:xfrm>
            <a:off x="2405" y="10"/>
            <a:ext cx="7794245" cy="6857990"/>
          </a:xfrm>
          <a:prstGeom prst="rect">
            <a:avLst/>
          </a:prstGeom>
        </p:spPr>
      </p:pic>
      <p:sp>
        <p:nvSpPr>
          <p:cNvPr id="21" name="Rectangle 20">
            <a:extLst>
              <a:ext uri="{FF2B5EF4-FFF2-40B4-BE49-F238E27FC236}">
                <a16:creationId xmlns:a16="http://schemas.microsoft.com/office/drawing/2014/main" id="{2DFFD9D3-0E77-42C3-B89D-A987E7760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C48F185-A6F4-40C2-A466-5CB3F23F2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067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2408F70-A17B-1ADA-74DD-36C38B806D7E}"/>
              </a:ext>
            </a:extLst>
          </p:cNvPr>
          <p:cNvSpPr>
            <a:spLocks noGrp="1"/>
          </p:cNvSpPr>
          <p:nvPr>
            <p:ph idx="1"/>
          </p:nvPr>
        </p:nvSpPr>
        <p:spPr>
          <a:xfrm>
            <a:off x="1361187" y="2142067"/>
            <a:ext cx="4099947" cy="3649133"/>
          </a:xfrm>
        </p:spPr>
        <p:txBody>
          <a:bodyPr>
            <a:normAutofit fontScale="92500" lnSpcReduction="20000"/>
          </a:bodyPr>
          <a:lstStyle/>
          <a:p>
            <a:pPr marL="0" indent="0" algn="just">
              <a:buNone/>
            </a:pPr>
            <a:r>
              <a:rPr lang="pt-BR" dirty="0"/>
              <a:t>O público-alvo e a classificação indicativa, </a:t>
            </a:r>
            <a:r>
              <a:rPr lang="pt-BR" b="1" dirty="0"/>
              <a:t>respectivamente</a:t>
            </a:r>
            <a:r>
              <a:rPr lang="pt-BR" dirty="0"/>
              <a:t>, para esse jogo são centrados em dois tópicos:</a:t>
            </a:r>
          </a:p>
          <a:p>
            <a:pPr marL="514350" indent="-514350" algn="just">
              <a:buFont typeface="+mj-lt"/>
              <a:buAutoNum type="arabicPeriod"/>
            </a:pPr>
            <a:r>
              <a:rPr lang="pt-BR" dirty="0"/>
              <a:t>Todos os fãs de jogos de ação, especialmente os de tiro.</a:t>
            </a:r>
          </a:p>
          <a:p>
            <a:pPr marL="514350" indent="-514350" algn="just">
              <a:buFont typeface="+mj-lt"/>
              <a:buAutoNum type="arabicPeriod"/>
            </a:pPr>
            <a:r>
              <a:rPr lang="pt-BR" dirty="0"/>
              <a:t>A Partir de 14/16 anos de acordo com o Ministério da Justiça pois nesse contexto proposto poderemos ter fortes traços de violência que ficarão evidenciados no jogo.</a:t>
            </a:r>
          </a:p>
        </p:txBody>
      </p:sp>
      <p:pic>
        <p:nvPicPr>
          <p:cNvPr id="1030" name="Picture 6">
            <a:extLst>
              <a:ext uri="{FF2B5EF4-FFF2-40B4-BE49-F238E27FC236}">
                <a16:creationId xmlns:a16="http://schemas.microsoft.com/office/drawing/2014/main" id="{536B9E30-6420-E217-C6CD-449CAABFB7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562" b="14473"/>
          <a:stretch/>
        </p:blipFill>
        <p:spPr bwMode="auto">
          <a:xfrm>
            <a:off x="7122477" y="728133"/>
            <a:ext cx="3376822" cy="2497667"/>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A890FEB-72D5-883F-35C5-1BA95F891B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862" b="14152"/>
          <a:stretch/>
        </p:blipFill>
        <p:spPr bwMode="auto">
          <a:xfrm>
            <a:off x="7122956" y="3617588"/>
            <a:ext cx="3375864" cy="2497667"/>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459615"/>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push.wav"/>
          </p:stSnd>
        </p:sndAc>
      </p:transition>
    </mc:Choice>
    <mc:Fallback>
      <p:transition spd="slow">
        <p:fade/>
        <p:sndAc>
          <p:stSnd>
            <p:snd r:embed="rId2" name="push.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5285DB4-BB2D-1EF7-EC0B-AD0B361AEF62}"/>
              </a:ext>
            </a:extLst>
          </p:cNvPr>
          <p:cNvSpPr>
            <a:spLocks noGrp="1"/>
          </p:cNvSpPr>
          <p:nvPr>
            <p:ph type="title"/>
          </p:nvPr>
        </p:nvSpPr>
        <p:spPr>
          <a:xfrm>
            <a:off x="1114426" y="2524125"/>
            <a:ext cx="10131425" cy="1456267"/>
          </a:xfrm>
        </p:spPr>
        <p:txBody>
          <a:bodyPr/>
          <a:lstStyle/>
          <a:p>
            <a:r>
              <a:rPr lang="pt-BR" dirty="0"/>
              <a:t>Algumas informações adicionais</a:t>
            </a:r>
          </a:p>
        </p:txBody>
      </p:sp>
    </p:spTree>
    <p:extLst>
      <p:ext uri="{BB962C8B-B14F-4D97-AF65-F5344CB8AC3E}">
        <p14:creationId xmlns:p14="http://schemas.microsoft.com/office/powerpoint/2010/main" val="1224399293"/>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wind.wav"/>
          </p:stSnd>
        </p:sndAc>
      </p:transition>
    </mc:Choice>
    <mc:Fallback>
      <p:transition spd="slow">
        <p:fade/>
        <p:sndAc>
          <p:stSnd>
            <p:snd r:embed="rId2" name="wind.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aphicFrame>
        <p:nvGraphicFramePr>
          <p:cNvPr id="12" name="Espaço Reservado para Conteúdo 2">
            <a:extLst>
              <a:ext uri="{FF2B5EF4-FFF2-40B4-BE49-F238E27FC236}">
                <a16:creationId xmlns:a16="http://schemas.microsoft.com/office/drawing/2014/main" id="{78EC7A44-160E-A8E6-2826-13EC626AFF78}"/>
              </a:ext>
            </a:extLst>
          </p:cNvPr>
          <p:cNvGraphicFramePr>
            <a:graphicFrameLocks noGrp="1"/>
          </p:cNvGraphicFramePr>
          <p:nvPr>
            <p:ph idx="1"/>
            <p:extLst>
              <p:ext uri="{D42A27DB-BD31-4B8C-83A1-F6EECF244321}">
                <p14:modId xmlns:p14="http://schemas.microsoft.com/office/powerpoint/2010/main" val="69474321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3347439"/>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hammer.wav"/>
          </p:stSnd>
        </p:sndAc>
      </p:transition>
    </mc:Choice>
    <mc:Fallback>
      <p:transition spd="slow">
        <p:fade/>
        <p:sndAc>
          <p:stSnd>
            <p:snd r:embed="rId2" name="hammer.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7668B-054D-04DA-7948-28D017B06F8B}"/>
              </a:ext>
            </a:extLst>
          </p:cNvPr>
          <p:cNvSpPr>
            <a:spLocks noGrp="1"/>
          </p:cNvSpPr>
          <p:nvPr>
            <p:ph type="title"/>
          </p:nvPr>
        </p:nvSpPr>
        <p:spPr>
          <a:xfrm>
            <a:off x="7464614" y="1783959"/>
            <a:ext cx="4087306" cy="2889114"/>
          </a:xfrm>
        </p:spPr>
        <p:txBody>
          <a:bodyPr vert="horz" lIns="91440" tIns="45720" rIns="91440" bIns="45720" rtlCol="0" anchor="b">
            <a:normAutofit fontScale="90000"/>
          </a:bodyPr>
          <a:lstStyle/>
          <a:p>
            <a:r>
              <a:rPr lang="en-US" sz="5000" dirty="0" err="1"/>
              <a:t>Alguns</a:t>
            </a:r>
            <a:r>
              <a:rPr lang="en-US" sz="5000" dirty="0"/>
              <a:t> </a:t>
            </a:r>
            <a:r>
              <a:rPr lang="en-US" sz="5000" dirty="0" err="1"/>
              <a:t>jogos</a:t>
            </a:r>
            <a:r>
              <a:rPr lang="en-US" sz="5000" dirty="0"/>
              <a:t> que </a:t>
            </a:r>
            <a:r>
              <a:rPr lang="en-US" sz="5000" dirty="0" err="1"/>
              <a:t>podem</a:t>
            </a:r>
            <a:r>
              <a:rPr lang="en-US" sz="5000" dirty="0"/>
              <a:t> se </a:t>
            </a:r>
            <a:r>
              <a:rPr lang="en-US" sz="5000" dirty="0" err="1"/>
              <a:t>encaixar</a:t>
            </a:r>
            <a:r>
              <a:rPr lang="en-US" sz="5000" dirty="0"/>
              <a:t> no </a:t>
            </a:r>
            <a:r>
              <a:rPr lang="en-US" sz="5000" dirty="0" err="1"/>
              <a:t>contexto</a:t>
            </a:r>
            <a:endParaRPr lang="en-US" sz="5000" dirty="0"/>
          </a:p>
        </p:txBody>
      </p:sp>
      <p:pic>
        <p:nvPicPr>
          <p:cNvPr id="4" name="Picture 3" descr="Uma pilha de dados em um jogo de tabuleiro">
            <a:extLst>
              <a:ext uri="{FF2B5EF4-FFF2-40B4-BE49-F238E27FC236}">
                <a16:creationId xmlns:a16="http://schemas.microsoft.com/office/drawing/2014/main" id="{C2AA00D9-118C-6FBE-FBA8-871A06EEF1A4}"/>
              </a:ext>
            </a:extLst>
          </p:cNvPr>
          <p:cNvPicPr>
            <a:picLocks noChangeAspect="1"/>
          </p:cNvPicPr>
          <p:nvPr/>
        </p:nvPicPr>
        <p:blipFill rotWithShape="1">
          <a:blip r:embed="rId3"/>
          <a:srcRect t="2426" r="-1" b="-1"/>
          <a:stretch/>
        </p:blipFill>
        <p:spPr>
          <a:xfrm>
            <a:off x="0"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728115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sndAc>
          <p:stSnd>
            <p:snd r:embed="rId2" name="cashreg.wav"/>
          </p:stSnd>
        </p:sndAc>
      </p:transition>
    </mc:Choice>
    <mc:Fallback>
      <p:transition spd="slow">
        <p:fade/>
        <p:sndAc>
          <p:stSnd>
            <p:snd r:embed="rId2" name="cashreg.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0C39936-3360-B771-4691-E00224E2A104}"/>
              </a:ext>
            </a:extLst>
          </p:cNvPr>
          <p:cNvSpPr>
            <a:spLocks noGrp="1"/>
          </p:cNvSpPr>
          <p:nvPr>
            <p:ph idx="1"/>
          </p:nvPr>
        </p:nvSpPr>
        <p:spPr>
          <a:xfrm>
            <a:off x="492371" y="2736574"/>
            <a:ext cx="3084844" cy="3366047"/>
          </a:xfrm>
        </p:spPr>
        <p:txBody>
          <a:bodyPr>
            <a:normAutofit fontScale="92500"/>
          </a:bodyPr>
          <a:lstStyle/>
          <a:p>
            <a:r>
              <a:rPr lang="pt-BR" sz="1500" dirty="0"/>
              <a:t>Para esse jogo especifico, me inspirei basicamente nos chamados “Space Shooters” (atirador espacial traduzindo para o Português</a:t>
            </a:r>
            <a:r>
              <a:rPr lang="pt-BR" sz="1500" i="1" dirty="0"/>
              <a:t>)</a:t>
            </a:r>
            <a:r>
              <a:rPr lang="pt-BR" sz="1500" dirty="0"/>
              <a:t> onde o protagonista principal é basicamente uma nave onde ela precisaria movê-la em todos os sentidos e consequentemente romper os alvos que aparecem na tela sem ser surpreendido, e existem vários desses jogos voltados a essa área sendo que um desses jogos é o Galaxy Force II na imagem ao lado em destaque. </a:t>
            </a:r>
          </a:p>
        </p:txBody>
      </p:sp>
      <p:pic>
        <p:nvPicPr>
          <p:cNvPr id="2052" name="Picture 4" descr="Galaxy Force II | ギャラクシーフォースII para Mega Drive (1991) | BD Jogos">
            <a:extLst>
              <a:ext uri="{FF2B5EF4-FFF2-40B4-BE49-F238E27FC236}">
                <a16:creationId xmlns:a16="http://schemas.microsoft.com/office/drawing/2014/main" id="{6DF6FBF5-082C-3386-0F02-5D2E46A19D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63" b="33684"/>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Download do APK de Falcon Squadron para Android">
            <a:extLst>
              <a:ext uri="{FF2B5EF4-FFF2-40B4-BE49-F238E27FC236}">
                <a16:creationId xmlns:a16="http://schemas.microsoft.com/office/drawing/2014/main" id="{53801734-2AB2-71B6-472F-86540CED1A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028297960"/>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click.wav"/>
          </p:stSnd>
        </p:sndAc>
      </p:transition>
    </mc:Choice>
    <mc:Fallback>
      <p:transition spd="slow">
        <p:fade/>
        <p:sndAc>
          <p:stSnd>
            <p:snd r:embed="rId2"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8E1169A-651E-D21F-2A03-F254AB433106}"/>
              </a:ext>
            </a:extLst>
          </p:cNvPr>
          <p:cNvSpPr>
            <a:spLocks noGrp="1"/>
          </p:cNvSpPr>
          <p:nvPr>
            <p:ph type="title"/>
          </p:nvPr>
        </p:nvSpPr>
        <p:spPr/>
        <p:txBody>
          <a:bodyPr/>
          <a:lstStyle/>
          <a:p>
            <a:r>
              <a:rPr lang="pt-BR" dirty="0"/>
              <a:t>Como você pode ver, há muitas opções se você quer uma carreira em jogos. Mas eu digo para esquecer todos esses outros empregos. Você quer descobrir como fazer ótimos designs de jogos, certo? Confie em mim, no design de jogos é onde está a diversão!</a:t>
            </a:r>
          </a:p>
        </p:txBody>
      </p:sp>
      <p:sp>
        <p:nvSpPr>
          <p:cNvPr id="6" name="Espaço Reservado para Texto 5">
            <a:extLst>
              <a:ext uri="{FF2B5EF4-FFF2-40B4-BE49-F238E27FC236}">
                <a16:creationId xmlns:a16="http://schemas.microsoft.com/office/drawing/2014/main" id="{18DE8485-05DA-51CC-D3BF-A0E3C55E6A66}"/>
              </a:ext>
            </a:extLst>
          </p:cNvPr>
          <p:cNvSpPr>
            <a:spLocks noGrp="1"/>
          </p:cNvSpPr>
          <p:nvPr>
            <p:ph type="body" sz="quarter" idx="13"/>
          </p:nvPr>
        </p:nvSpPr>
        <p:spPr/>
        <p:txBody>
          <a:bodyPr>
            <a:normAutofit lnSpcReduction="10000"/>
          </a:bodyPr>
          <a:lstStyle/>
          <a:p>
            <a:r>
              <a:rPr lang="pt-BR" dirty="0"/>
              <a:t>Scott Rogers em </a:t>
            </a:r>
            <a:r>
              <a:rPr lang="pt-BR" dirty="0" err="1"/>
              <a:t>Level</a:t>
            </a:r>
            <a:r>
              <a:rPr lang="pt-BR" dirty="0"/>
              <a:t> </a:t>
            </a:r>
            <a:r>
              <a:rPr lang="pt-BR" dirty="0" err="1"/>
              <a:t>Up</a:t>
            </a:r>
            <a:endParaRPr lang="pt-BR" dirty="0"/>
          </a:p>
        </p:txBody>
      </p:sp>
      <p:sp>
        <p:nvSpPr>
          <p:cNvPr id="5" name="Espaço Reservado para Texto 4">
            <a:extLst>
              <a:ext uri="{FF2B5EF4-FFF2-40B4-BE49-F238E27FC236}">
                <a16:creationId xmlns:a16="http://schemas.microsoft.com/office/drawing/2014/main" id="{B8E7264D-E397-9EBD-E283-19F59B7236C0}"/>
              </a:ext>
            </a:extLst>
          </p:cNvPr>
          <p:cNvSpPr>
            <a:spLocks noGrp="1"/>
          </p:cNvSpPr>
          <p:nvPr>
            <p:ph type="body" idx="1"/>
          </p:nvPr>
        </p:nvSpPr>
        <p:spPr/>
        <p:txBody>
          <a:bodyPr/>
          <a:lstStyle/>
          <a:p>
            <a:r>
              <a:rPr lang="pt-BR" dirty="0"/>
              <a:t>CITAÇÃO FINAL</a:t>
            </a:r>
          </a:p>
        </p:txBody>
      </p:sp>
    </p:spTree>
    <p:extLst>
      <p:ext uri="{BB962C8B-B14F-4D97-AF65-F5344CB8AC3E}">
        <p14:creationId xmlns:p14="http://schemas.microsoft.com/office/powerpoint/2010/main" val="680925880"/>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type.wav"/>
          </p:stSnd>
        </p:sndAc>
      </p:transition>
    </mc:Choice>
    <mc:Fallback>
      <p:transition spd="slow">
        <p:fade/>
        <p:sndAc>
          <p:stSnd>
            <p:snd r:embed="rId2" name="typ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8928D6-71E9-2524-A72E-B2BADB1F29D0}"/>
              </a:ext>
            </a:extLst>
          </p:cNvPr>
          <p:cNvSpPr>
            <a:spLocks noGrp="1"/>
          </p:cNvSpPr>
          <p:nvPr>
            <p:ph type="title"/>
          </p:nvPr>
        </p:nvSpPr>
        <p:spPr/>
        <p:txBody>
          <a:bodyPr/>
          <a:lstStyle/>
          <a:p>
            <a:r>
              <a:rPr lang="pt-BR" dirty="0"/>
              <a:t>Para a ac2/final...</a:t>
            </a:r>
          </a:p>
        </p:txBody>
      </p:sp>
      <p:sp>
        <p:nvSpPr>
          <p:cNvPr id="3" name="Espaço Reservado para Conteúdo 2">
            <a:extLst>
              <a:ext uri="{FF2B5EF4-FFF2-40B4-BE49-F238E27FC236}">
                <a16:creationId xmlns:a16="http://schemas.microsoft.com/office/drawing/2014/main" id="{1C2F5A1D-31A3-C8C8-6076-A56E59040367}"/>
              </a:ext>
            </a:extLst>
          </p:cNvPr>
          <p:cNvSpPr>
            <a:spLocks noGrp="1"/>
          </p:cNvSpPr>
          <p:nvPr>
            <p:ph idx="1"/>
          </p:nvPr>
        </p:nvSpPr>
        <p:spPr/>
        <p:txBody>
          <a:bodyPr/>
          <a:lstStyle/>
          <a:p>
            <a:r>
              <a:rPr lang="pt-BR" dirty="0"/>
              <a:t>Pretendo manter </a:t>
            </a:r>
            <a:r>
              <a:rPr lang="pt-BR" b="1" dirty="0"/>
              <a:t>a essência do projeto</a:t>
            </a:r>
            <a:r>
              <a:rPr lang="pt-BR" dirty="0"/>
              <a:t>, ou seja, colocar apenas uma tela inicial e quero deixar esse jogo mais “leve” possível e com o mínimo de detalhes para essas duas fases finais.</a:t>
            </a:r>
          </a:p>
        </p:txBody>
      </p:sp>
    </p:spTree>
    <p:extLst>
      <p:ext uri="{BB962C8B-B14F-4D97-AF65-F5344CB8AC3E}">
        <p14:creationId xmlns:p14="http://schemas.microsoft.com/office/powerpoint/2010/main" val="36688054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ítulo 1">
            <a:extLst>
              <a:ext uri="{FF2B5EF4-FFF2-40B4-BE49-F238E27FC236}">
                <a16:creationId xmlns:a16="http://schemas.microsoft.com/office/drawing/2014/main" id="{8683E935-FBAE-AB61-D8FF-ECD07C49A074}"/>
              </a:ext>
            </a:extLst>
          </p:cNvPr>
          <p:cNvSpPr>
            <a:spLocks noGrp="1"/>
          </p:cNvSpPr>
          <p:nvPr>
            <p:ph type="title"/>
          </p:nvPr>
        </p:nvSpPr>
        <p:spPr>
          <a:xfrm>
            <a:off x="643466" y="804334"/>
            <a:ext cx="3471333" cy="5249333"/>
          </a:xfrm>
        </p:spPr>
        <p:txBody>
          <a:bodyPr>
            <a:normAutofit/>
          </a:bodyPr>
          <a:lstStyle/>
          <a:p>
            <a:r>
              <a:rPr lang="pt-BR">
                <a:solidFill>
                  <a:srgbClr val="FFFFFF"/>
                </a:solidFill>
              </a:rPr>
              <a:t>Fontes</a:t>
            </a:r>
          </a:p>
        </p:txBody>
      </p:sp>
      <p:sp>
        <p:nvSpPr>
          <p:cNvPr id="3" name="Espaço Reservado para Conteúdo 2">
            <a:extLst>
              <a:ext uri="{FF2B5EF4-FFF2-40B4-BE49-F238E27FC236}">
                <a16:creationId xmlns:a16="http://schemas.microsoft.com/office/drawing/2014/main" id="{B75684A2-0F5E-B0FB-BEB2-21BA86949151}"/>
              </a:ext>
            </a:extLst>
          </p:cNvPr>
          <p:cNvSpPr>
            <a:spLocks noGrp="1"/>
          </p:cNvSpPr>
          <p:nvPr>
            <p:ph idx="1"/>
          </p:nvPr>
        </p:nvSpPr>
        <p:spPr>
          <a:xfrm>
            <a:off x="5234722" y="804334"/>
            <a:ext cx="6271477" cy="5249333"/>
          </a:xfrm>
        </p:spPr>
        <p:txBody>
          <a:bodyPr anchor="ctr">
            <a:normAutofit/>
          </a:bodyPr>
          <a:lstStyle/>
          <a:p>
            <a:r>
              <a:rPr lang="pt-BR" sz="1700" dirty="0">
                <a:solidFill>
                  <a:schemeClr val="tx2"/>
                </a:solidFill>
                <a:hlinkClick r:id="rId4"/>
              </a:rPr>
              <a:t>https://unescoportugal.mne.gov.pt/images/ods16_titulo.png</a:t>
            </a:r>
            <a:endParaRPr lang="pt-BR" sz="1700" dirty="0">
              <a:solidFill>
                <a:schemeClr val="tx2"/>
              </a:solidFill>
            </a:endParaRPr>
          </a:p>
          <a:p>
            <a:r>
              <a:rPr lang="pt-BR" sz="1700" dirty="0">
                <a:solidFill>
                  <a:schemeClr val="tx2"/>
                </a:solidFill>
                <a:hlinkClick r:id="rId5"/>
              </a:rPr>
              <a:t>https://assetstore.unity.com/packages/templates/packs/space-shooter-free-107260</a:t>
            </a:r>
            <a:endParaRPr lang="pt-BR" sz="1700" dirty="0">
              <a:solidFill>
                <a:schemeClr val="tx2"/>
              </a:solidFill>
            </a:endParaRPr>
          </a:p>
          <a:p>
            <a:r>
              <a:rPr lang="pt-BR" sz="1700" dirty="0">
                <a:solidFill>
                  <a:schemeClr val="tx2"/>
                </a:solidFill>
                <a:hlinkClick r:id="rId6"/>
              </a:rPr>
              <a:t>https://pt.m.wikipedia.org/wiki/Ficheiro:DJCTQ_-_14.svg</a:t>
            </a:r>
            <a:endParaRPr lang="pt-BR" sz="1700" dirty="0">
              <a:solidFill>
                <a:schemeClr val="tx2"/>
              </a:solidFill>
            </a:endParaRPr>
          </a:p>
          <a:p>
            <a:r>
              <a:rPr lang="pt-BR" sz="1700" dirty="0">
                <a:solidFill>
                  <a:schemeClr val="tx2"/>
                </a:solidFill>
                <a:hlinkClick r:id="rId7"/>
              </a:rPr>
              <a:t>https://pt.m.wikipedia.org/wiki/Ficheiro:DJCTQ_-_16.svg</a:t>
            </a:r>
            <a:endParaRPr lang="pt-BR" sz="1700" dirty="0">
              <a:solidFill>
                <a:schemeClr val="tx2"/>
              </a:solidFill>
            </a:endParaRPr>
          </a:p>
          <a:p>
            <a:r>
              <a:rPr lang="pt-BR" sz="1700" dirty="0">
                <a:solidFill>
                  <a:schemeClr val="tx2"/>
                </a:solidFill>
                <a:hlinkClick r:id="rId8"/>
              </a:rPr>
              <a:t>https://bdjogos.com.br/jogo.php?id=1511</a:t>
            </a:r>
            <a:endParaRPr lang="pt-BR" sz="1700" dirty="0">
              <a:solidFill>
                <a:schemeClr val="tx2"/>
              </a:solidFill>
            </a:endParaRPr>
          </a:p>
          <a:p>
            <a:r>
              <a:rPr lang="pt-BR" sz="1700" dirty="0">
                <a:solidFill>
                  <a:schemeClr val="tx2"/>
                </a:solidFill>
                <a:hlinkClick r:id="rId9"/>
              </a:rPr>
              <a:t>https://www.youtube.com/watch?v=BB8Bc1BhudE</a:t>
            </a:r>
            <a:r>
              <a:rPr lang="pt-BR" sz="1700" dirty="0">
                <a:solidFill>
                  <a:schemeClr val="tx2"/>
                </a:solidFill>
              </a:rPr>
              <a:t> (vale a pena assistirem...)</a:t>
            </a:r>
          </a:p>
          <a:p>
            <a:r>
              <a:rPr lang="pt-BR" sz="1700" dirty="0">
                <a:solidFill>
                  <a:schemeClr val="tx2"/>
                </a:solidFill>
                <a:hlinkClick r:id="rId10"/>
              </a:rPr>
              <a:t>https://www.google.com/url?sa=i&amp;url=https%3A%2F%2Fassetstore.unity.com%2F&amp;psig=AOvVaw25HkqI1fSPMnAUp7bmsDQ_&amp;ust=1664058285560000&amp;source=images&amp;cd=vfe&amp;ved=0CAoQjhxqFwoTCOC02Kz6q_oCFQAAAAAdAAAAABAD</a:t>
            </a:r>
            <a:endParaRPr lang="pt-BR" sz="1700" dirty="0">
              <a:solidFill>
                <a:schemeClr val="tx2"/>
              </a:solidFill>
            </a:endParaRPr>
          </a:p>
          <a:p>
            <a:r>
              <a:rPr lang="pt-BR" sz="1700" dirty="0">
                <a:solidFill>
                  <a:schemeClr val="tx2"/>
                </a:solidFill>
              </a:rPr>
              <a:t>https://cdn.leancommerce.com.br/blucher/produtos/materiais-apoio/7ba99d9c-4ad9-4ac3-8cb4-3c6b32999d3e-baixe-uma-amostra.pdf</a:t>
            </a:r>
          </a:p>
          <a:p>
            <a:endParaRPr lang="pt-BR" sz="1700" dirty="0">
              <a:solidFill>
                <a:schemeClr val="tx2"/>
              </a:solidFill>
            </a:endParaRPr>
          </a:p>
          <a:p>
            <a:endParaRPr lang="pt-BR" sz="1700" dirty="0">
              <a:solidFill>
                <a:schemeClr val="tx2"/>
              </a:solidFill>
            </a:endParaRPr>
          </a:p>
          <a:p>
            <a:endParaRPr lang="pt-BR" sz="1700" dirty="0">
              <a:solidFill>
                <a:schemeClr val="tx2"/>
              </a:solidFill>
            </a:endParaRPr>
          </a:p>
        </p:txBody>
      </p:sp>
    </p:spTree>
    <p:extLst>
      <p:ext uri="{BB962C8B-B14F-4D97-AF65-F5344CB8AC3E}">
        <p14:creationId xmlns:p14="http://schemas.microsoft.com/office/powerpoint/2010/main" val="61557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sndAc>
          <p:stSnd>
            <p:snd r:embed="rId2" name="drumroll.wav"/>
          </p:stSnd>
        </p:sndAc>
      </p:transition>
    </mc:Choice>
    <mc:Fallback>
      <p:transition spd="slow">
        <p:fade/>
        <p:sndAc>
          <p:stSnd>
            <p:snd r:embed="rId2" name="drumroll.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9" name="Picture 38">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41" name="Rectangle 40">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ítulo 3">
            <a:extLst>
              <a:ext uri="{FF2B5EF4-FFF2-40B4-BE49-F238E27FC236}">
                <a16:creationId xmlns:a16="http://schemas.microsoft.com/office/drawing/2014/main" id="{DADC6A82-AB0E-6726-2218-759C9D168931}"/>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100" b="1" dirty="0"/>
              <a:t>OBRIGADO PELA ATENÇÃO!</a:t>
            </a:r>
          </a:p>
        </p:txBody>
      </p:sp>
      <p:pic>
        <p:nvPicPr>
          <p:cNvPr id="34" name="Graphic 33" descr="Clapping Hands">
            <a:extLst>
              <a:ext uri="{FF2B5EF4-FFF2-40B4-BE49-F238E27FC236}">
                <a16:creationId xmlns:a16="http://schemas.microsoft.com/office/drawing/2014/main" id="{2A5CBEF9-8034-1FB1-F2F8-355DF2EBB8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1182365750"/>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applause.wav"/>
          </p:stSnd>
        </p:sndAc>
      </p:transition>
    </mc:Choice>
    <mc:Fallback>
      <p:transition spd="slow">
        <p:split orient="vert"/>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90F7BC83-BD72-D88C-83AC-AA0C5A4447D5}"/>
              </a:ext>
            </a:extLst>
          </p:cNvPr>
          <p:cNvSpPr>
            <a:spLocks noGrp="1"/>
          </p:cNvSpPr>
          <p:nvPr>
            <p:ph type="title"/>
          </p:nvPr>
        </p:nvSpPr>
        <p:spPr>
          <a:xfrm>
            <a:off x="685800" y="1066163"/>
            <a:ext cx="3306744" cy="5148371"/>
          </a:xfrm>
        </p:spPr>
        <p:txBody>
          <a:bodyPr>
            <a:normAutofit/>
          </a:bodyPr>
          <a:lstStyle/>
          <a:p>
            <a:r>
              <a:rPr lang="pt-BR" sz="3000"/>
              <a:t>Uma </a:t>
            </a:r>
            <a:r>
              <a:rPr lang="pt-BR" sz="3000" b="1"/>
              <a:t>Breve</a:t>
            </a:r>
            <a:r>
              <a:rPr lang="pt-BR" sz="3000"/>
              <a:t> Apresentação</a:t>
            </a:r>
          </a:p>
        </p:txBody>
      </p:sp>
      <p:graphicFrame>
        <p:nvGraphicFramePr>
          <p:cNvPr id="5" name="Espaço Reservado para Conteúdo 2">
            <a:extLst>
              <a:ext uri="{FF2B5EF4-FFF2-40B4-BE49-F238E27FC236}">
                <a16:creationId xmlns:a16="http://schemas.microsoft.com/office/drawing/2014/main" id="{FC33F9CA-0594-F245-2D7D-D133EB98B475}"/>
              </a:ext>
            </a:extLst>
          </p:cNvPr>
          <p:cNvGraphicFramePr>
            <a:graphicFrameLocks noGrp="1"/>
          </p:cNvGraphicFramePr>
          <p:nvPr>
            <p:ph idx="1"/>
            <p:extLst>
              <p:ext uri="{D42A27DB-BD31-4B8C-83A1-F6EECF244321}">
                <p14:modId xmlns:p14="http://schemas.microsoft.com/office/powerpoint/2010/main" val="165626724"/>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13881008"/>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voltage.wav"/>
          </p:stSnd>
        </p:sndAc>
      </p:transition>
    </mc:Choice>
    <mc:Fallback>
      <p:transition spd="slow">
        <p:fade/>
        <p:sndAc>
          <p:stSnd>
            <p:snd r:embed="rId2" name="voltag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0" name="Picture 19">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2" name="Rectangle 21">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Quadrado e retângulo 3D">
            <a:extLst>
              <a:ext uri="{FF2B5EF4-FFF2-40B4-BE49-F238E27FC236}">
                <a16:creationId xmlns:a16="http://schemas.microsoft.com/office/drawing/2014/main" id="{816B357A-956A-8605-2827-49573762D1B9}"/>
              </a:ext>
            </a:extLst>
          </p:cNvPr>
          <p:cNvPicPr>
            <a:picLocks noChangeAspect="1"/>
          </p:cNvPicPr>
          <p:nvPr/>
        </p:nvPicPr>
        <p:blipFill rotWithShape="1">
          <a:blip r:embed="rId4">
            <a:alphaModFix amt="40000"/>
          </a:blip>
          <a:srcRect t="25217" r="9091" b="672"/>
          <a:stretch/>
        </p:blipFill>
        <p:spPr>
          <a:xfrm>
            <a:off x="20" y="10"/>
            <a:ext cx="12191980" cy="6857990"/>
          </a:xfrm>
          <a:prstGeom prst="rect">
            <a:avLst/>
          </a:prstGeom>
        </p:spPr>
      </p:pic>
      <p:pic>
        <p:nvPicPr>
          <p:cNvPr id="24" name="Picture 23">
            <a:extLst>
              <a:ext uri="{FF2B5EF4-FFF2-40B4-BE49-F238E27FC236}">
                <a16:creationId xmlns:a16="http://schemas.microsoft.com/office/drawing/2014/main" id="{23FF3D86-2916-4F9F-9752-304810CF5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6" name="Picture 25">
            <a:extLst>
              <a:ext uri="{FF2B5EF4-FFF2-40B4-BE49-F238E27FC236}">
                <a16:creationId xmlns:a16="http://schemas.microsoft.com/office/drawing/2014/main" id="{AB048875-14D1-4CC7-8AC3-7ABC73AAAF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a:extLst>
              <a:ext uri="{FF2B5EF4-FFF2-40B4-BE49-F238E27FC236}">
                <a16:creationId xmlns:a16="http://schemas.microsoft.com/office/drawing/2014/main" id="{603D76B4-884A-51C9-04A1-94655877DABE}"/>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dirty="0"/>
              <a:t>A OD’s </a:t>
            </a:r>
            <a:r>
              <a:rPr lang="en-US" sz="6000" dirty="0" err="1"/>
              <a:t>escolhida</a:t>
            </a:r>
            <a:r>
              <a:rPr lang="en-US" sz="6000" dirty="0"/>
              <a:t> é...</a:t>
            </a:r>
          </a:p>
        </p:txBody>
      </p:sp>
    </p:spTree>
    <p:extLst>
      <p:ext uri="{BB962C8B-B14F-4D97-AF65-F5344CB8AC3E}">
        <p14:creationId xmlns:p14="http://schemas.microsoft.com/office/powerpoint/2010/main" val="29712774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F77CFDE-776C-7252-815F-978EF90A19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07856" y="3189850"/>
            <a:ext cx="4776288" cy="203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6752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4" name="Picture 3">
            <a:extLst>
              <a:ext uri="{FF2B5EF4-FFF2-40B4-BE49-F238E27FC236}">
                <a16:creationId xmlns:a16="http://schemas.microsoft.com/office/drawing/2014/main" id="{E848992D-2CF5-68FB-2B05-4441D4B71B63}"/>
              </a:ext>
            </a:extLst>
          </p:cNvPr>
          <p:cNvPicPr>
            <a:picLocks noChangeAspect="1"/>
          </p:cNvPicPr>
          <p:nvPr/>
        </p:nvPicPr>
        <p:blipFill rotWithShape="1">
          <a:blip r:embed="rId4">
            <a:alphaModFix amt="40000"/>
          </a:blip>
          <a:srcRect b="625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C9519E81-B705-7FCE-38FB-99FE77F1ECEF}"/>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a:t>O Projeto em si... Ponto por Ponto.</a:t>
            </a:r>
          </a:p>
        </p:txBody>
      </p:sp>
    </p:spTree>
    <p:extLst>
      <p:ext uri="{BB962C8B-B14F-4D97-AF65-F5344CB8AC3E}">
        <p14:creationId xmlns:p14="http://schemas.microsoft.com/office/powerpoint/2010/main" val="36012649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ADEFF86D-64F4-6F11-6198-B9A57DDB6C00}"/>
              </a:ext>
            </a:extLst>
          </p:cNvPr>
          <p:cNvSpPr>
            <a:spLocks noGrp="1"/>
          </p:cNvSpPr>
          <p:nvPr>
            <p:ph type="title"/>
          </p:nvPr>
        </p:nvSpPr>
        <p:spPr>
          <a:xfrm>
            <a:off x="1114426" y="2700866"/>
            <a:ext cx="10131425" cy="1456267"/>
          </a:xfrm>
        </p:spPr>
        <p:txBody>
          <a:bodyPr/>
          <a:lstStyle/>
          <a:p>
            <a:r>
              <a:rPr lang="pt-BR" dirty="0"/>
              <a:t>O Contexto</a:t>
            </a:r>
          </a:p>
        </p:txBody>
      </p:sp>
    </p:spTree>
    <p:extLst>
      <p:ext uri="{BB962C8B-B14F-4D97-AF65-F5344CB8AC3E}">
        <p14:creationId xmlns:p14="http://schemas.microsoft.com/office/powerpoint/2010/main" val="7029010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creenshot">
            <a:extLst>
              <a:ext uri="{FF2B5EF4-FFF2-40B4-BE49-F238E27FC236}">
                <a16:creationId xmlns:a16="http://schemas.microsoft.com/office/drawing/2014/main" id="{5FD44338-C14B-F372-0BAC-CF54DBB79E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1247" y="914400"/>
            <a:ext cx="2943877" cy="5304283"/>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42132157-4B01-2DB0-9FC8-74C1D9B9F079}"/>
              </a:ext>
            </a:extLst>
          </p:cNvPr>
          <p:cNvSpPr>
            <a:spLocks noGrp="1"/>
          </p:cNvSpPr>
          <p:nvPr>
            <p:ph idx="1"/>
          </p:nvPr>
        </p:nvSpPr>
        <p:spPr>
          <a:xfrm>
            <a:off x="4673600" y="2194560"/>
            <a:ext cx="6832600" cy="4024125"/>
          </a:xfrm>
        </p:spPr>
        <p:txBody>
          <a:bodyPr>
            <a:normAutofit/>
          </a:bodyPr>
          <a:lstStyle/>
          <a:p>
            <a:pPr algn="just"/>
            <a:r>
              <a:rPr lang="pt-BR" dirty="0"/>
              <a:t>O nosso mini game está na categoria </a:t>
            </a:r>
            <a:r>
              <a:rPr lang="pt-BR" dirty="0" err="1"/>
              <a:t>shooter</a:t>
            </a:r>
            <a:r>
              <a:rPr lang="pt-BR" dirty="0"/>
              <a:t> cujo objetivo é fazer com que o nosso personagem (neste caso, a nave) possa consiga destruir todos os boss num curto espaço de tempo sem sofrer nenhum dano. Para isso, o jogador precisará utilizar apenas dois comandos básicos que são o mouse e as teclas para poder </a:t>
            </a:r>
            <a:r>
              <a:rPr lang="pt-BR" dirty="0" err="1"/>
              <a:t>destruir-los</a:t>
            </a:r>
            <a:r>
              <a:rPr lang="pt-BR" dirty="0"/>
              <a:t>.</a:t>
            </a:r>
            <a:endParaRPr lang="pt-BR" b="1" dirty="0"/>
          </a:p>
        </p:txBody>
      </p:sp>
    </p:spTree>
    <p:extLst>
      <p:ext uri="{BB962C8B-B14F-4D97-AF65-F5344CB8AC3E}">
        <p14:creationId xmlns:p14="http://schemas.microsoft.com/office/powerpoint/2010/main" val="28726681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26" name="Picture 2" descr="Unity Asset Store - The Best Assets for Game Making">
            <a:extLst>
              <a:ext uri="{FF2B5EF4-FFF2-40B4-BE49-F238E27FC236}">
                <a16:creationId xmlns:a16="http://schemas.microsoft.com/office/drawing/2014/main" id="{8CD75C50-9855-879F-53B4-E256BF5CFD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4" y="1190010"/>
            <a:ext cx="3997362" cy="399736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5D34F8DA-ED66-81A9-9F35-756CA64FE869}"/>
              </a:ext>
            </a:extLst>
          </p:cNvPr>
          <p:cNvSpPr>
            <a:spLocks noGrp="1"/>
          </p:cNvSpPr>
          <p:nvPr>
            <p:ph idx="1"/>
          </p:nvPr>
        </p:nvSpPr>
        <p:spPr>
          <a:xfrm>
            <a:off x="4955461" y="1215140"/>
            <a:ext cx="6593075" cy="3972232"/>
          </a:xfrm>
        </p:spPr>
        <p:txBody>
          <a:bodyPr>
            <a:normAutofit lnSpcReduction="10000"/>
          </a:bodyPr>
          <a:lstStyle/>
          <a:p>
            <a:pPr marL="0" indent="0" algn="just">
              <a:buNone/>
            </a:pPr>
            <a:r>
              <a:rPr lang="pt-BR" dirty="0"/>
              <a:t>Diante desse contexto que estamos propondo na apresentação, um dos pontos essenciais é o fato da utilização de um </a:t>
            </a:r>
            <a:r>
              <a:rPr lang="pt-BR" i="1" dirty="0" err="1"/>
              <a:t>asset</a:t>
            </a:r>
            <a:r>
              <a:rPr lang="pt-BR" dirty="0"/>
              <a:t> 100% </a:t>
            </a:r>
            <a:r>
              <a:rPr lang="pt-BR" dirty="0" err="1"/>
              <a:t>free</a:t>
            </a:r>
            <a:r>
              <a:rPr lang="pt-BR" i="1" dirty="0"/>
              <a:t> e que foi </a:t>
            </a:r>
            <a:r>
              <a:rPr lang="pt-BR" dirty="0"/>
              <a:t>adquirido através da própria loja da Unity </a:t>
            </a:r>
          </a:p>
          <a:p>
            <a:pPr marL="0" indent="0" algn="just">
              <a:buNone/>
            </a:pPr>
            <a:r>
              <a:rPr lang="pt-BR" dirty="0"/>
              <a:t>O cenário do jogo basicamente é futurístico, o que nos dá a entender que esse atirador enfrentará esses boss que podem o surpreender durante a partida. </a:t>
            </a:r>
          </a:p>
          <a:p>
            <a:pPr marL="0" indent="0" algn="just">
              <a:buNone/>
            </a:pPr>
            <a:r>
              <a:rPr lang="pt-BR" dirty="0"/>
              <a:t>Para isso, o(s) jogador(es) precisará(</a:t>
            </a:r>
            <a:r>
              <a:rPr lang="pt-BR" dirty="0" err="1"/>
              <a:t>ão</a:t>
            </a:r>
            <a:r>
              <a:rPr lang="pt-BR" dirty="0"/>
              <a:t>) ativar a sua concentração e atirarem bastante para poder romper os boss sem levar nenhum dano ao mesmo.</a:t>
            </a:r>
          </a:p>
        </p:txBody>
      </p:sp>
    </p:spTree>
    <p:extLst>
      <p:ext uri="{BB962C8B-B14F-4D97-AF65-F5344CB8AC3E}">
        <p14:creationId xmlns:p14="http://schemas.microsoft.com/office/powerpoint/2010/main" val="14279779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C3E0100-8F95-D826-EB1A-C7159469BC7F}"/>
              </a:ext>
            </a:extLst>
          </p:cNvPr>
          <p:cNvSpPr>
            <a:spLocks noGrp="1"/>
          </p:cNvSpPr>
          <p:nvPr>
            <p:ph type="title"/>
          </p:nvPr>
        </p:nvSpPr>
        <p:spPr>
          <a:xfrm>
            <a:off x="3962399" y="2013856"/>
            <a:ext cx="7197726" cy="3668487"/>
          </a:xfrm>
        </p:spPr>
        <p:txBody>
          <a:bodyPr vert="horz" lIns="91440" tIns="45720" rIns="91440" bIns="45720" rtlCol="0" anchor="b">
            <a:normAutofit/>
          </a:bodyPr>
          <a:lstStyle/>
          <a:p>
            <a:pPr algn="r"/>
            <a:r>
              <a:rPr lang="en-US" sz="8000" dirty="0" err="1"/>
              <a:t>Classificação</a:t>
            </a:r>
            <a:r>
              <a:rPr lang="en-US" sz="8000" dirty="0"/>
              <a:t> </a:t>
            </a:r>
            <a:r>
              <a:rPr lang="en-US" sz="8000" dirty="0" err="1"/>
              <a:t>etária</a:t>
            </a:r>
            <a:endParaRPr lang="en-US" sz="8000" dirty="0"/>
          </a:p>
        </p:txBody>
      </p:sp>
    </p:spTree>
    <p:extLst>
      <p:ext uri="{BB962C8B-B14F-4D97-AF65-F5344CB8AC3E}">
        <p14:creationId xmlns:p14="http://schemas.microsoft.com/office/powerpoint/2010/main" val="25784751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TM04033937[[fn=Trilha de Vapor]]</Template>
  <TotalTime>162</TotalTime>
  <Words>795</Words>
  <Application>Microsoft Office PowerPoint</Application>
  <PresentationFormat>Widescreen</PresentationFormat>
  <Paragraphs>39</Paragraphs>
  <Slides>18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18</vt:i4>
      </vt:variant>
    </vt:vector>
  </HeadingPairs>
  <TitlesOfParts>
    <vt:vector size="21" baseType="lpstr">
      <vt:lpstr>Arial</vt:lpstr>
      <vt:lpstr>Century Gothic</vt:lpstr>
      <vt:lpstr>Trilha de Vapor</vt:lpstr>
      <vt:lpstr>Projeto-Exemplo</vt:lpstr>
      <vt:lpstr>Uma Breve Apresentação</vt:lpstr>
      <vt:lpstr>A OD’s escolhida é...</vt:lpstr>
      <vt:lpstr>Apresentação do PowerPoint</vt:lpstr>
      <vt:lpstr>O Projeto em si... Ponto por Ponto.</vt:lpstr>
      <vt:lpstr>O Contexto</vt:lpstr>
      <vt:lpstr>Apresentação do PowerPoint</vt:lpstr>
      <vt:lpstr>Apresentação do PowerPoint</vt:lpstr>
      <vt:lpstr>Classificação etária</vt:lpstr>
      <vt:lpstr>Apresentação do PowerPoint</vt:lpstr>
      <vt:lpstr>Algumas informações adicionais</vt:lpstr>
      <vt:lpstr>Apresentação do PowerPoint</vt:lpstr>
      <vt:lpstr>Alguns jogos que podem se encaixar no contexto</vt:lpstr>
      <vt:lpstr>Apresentação do PowerPoint</vt:lpstr>
      <vt:lpstr>Como você pode ver, há muitas opções se você quer uma carreira em jogos. Mas eu digo para esquecer todos esses outros empregos. Você quer descobrir como fazer ótimos designs de jogos, certo? Confie em mim, no design de jogos é onde está a diversão!</vt:lpstr>
      <vt:lpstr>Para a ac2/final...</vt:lpstr>
      <vt:lpstr>Fontes</vt:lpstr>
      <vt:lpstr>OBRIGADO PELA ATENÇÃO!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Projeto-Exemplo</dc:title>
  <dc:creator>Laboratório de Informática</dc:creator>
  <cp:lastModifiedBy>ISRAEL MENDES</cp:lastModifiedBy>
  <cp:revision>6</cp:revision>
  <dcterms:created xsi:type="dcterms:W3CDTF">2022-09-09T22:20:10Z</dcterms:created>
  <dcterms:modified xsi:type="dcterms:W3CDTF">2022-09-23T23:06:41Z</dcterms:modified>
</cp:coreProperties>
</file>