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1" r:id="rId2"/>
    <p:sldId id="392" r:id="rId3"/>
    <p:sldId id="393" r:id="rId4"/>
    <p:sldId id="394" r:id="rId5"/>
    <p:sldId id="39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6C0"/>
    <a:srgbClr val="000000"/>
    <a:srgbClr val="D7AC78"/>
    <a:srgbClr val="EEAB9D"/>
    <a:srgbClr val="B79DED"/>
    <a:srgbClr val="9AC4EC"/>
    <a:srgbClr val="9BC5EB"/>
    <a:srgbClr val="EEAC9E"/>
    <a:srgbClr val="B49BEC"/>
    <a:srgbClr val="9E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03/01/2023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47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73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43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44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84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53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01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01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3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0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5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03/01/2023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1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D83B819-113B-E491-B466-DE627B7EE71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5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5522E8-D304-5D04-155E-0F4AB39DBA7E}"/>
              </a:ext>
            </a:extLst>
          </p:cNvPr>
          <p:cNvSpPr txBox="1"/>
          <p:nvPr/>
        </p:nvSpPr>
        <p:spPr>
          <a:xfrm>
            <a:off x="250507" y="2024757"/>
            <a:ext cx="2836033" cy="660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95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49096B-4739-49BA-78A4-2A1943432ED4}"/>
              </a:ext>
            </a:extLst>
          </p:cNvPr>
          <p:cNvSpPr txBox="1"/>
          <p:nvPr/>
        </p:nvSpPr>
        <p:spPr>
          <a:xfrm>
            <a:off x="250507" y="2664370"/>
            <a:ext cx="7634523" cy="66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95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PEOPLE ANALYTICS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346CFF-B155-7445-3AAF-DD8CBCBFB00E}"/>
              </a:ext>
            </a:extLst>
          </p:cNvPr>
          <p:cNvSpPr txBox="1"/>
          <p:nvPr/>
        </p:nvSpPr>
        <p:spPr>
          <a:xfrm>
            <a:off x="250507" y="3372372"/>
            <a:ext cx="6584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1" dirty="0">
                <a:solidFill>
                  <a:schemeClr val="bg1">
                    <a:lumMod val="85000"/>
                  </a:schemeClr>
                </a:solidFill>
                <a:latin typeface="AliciOne Demo" panose="020B0103010302020204" pitchFamily="34" charset="0"/>
              </a:rPr>
              <a:t>O objetivo do dashboard é monitorar o quadro de funcionários para ter melhor controle da rotatividade do pessoal, do custo da mão de obra, entre outros indicadores. A seguir a análise das informações de contratações, demissões, horas extras, turnover, absenteísmo e retenção.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EFE5566-3501-F473-2D3A-3A225775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471" y="325677"/>
            <a:ext cx="2983022" cy="2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9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93358" y="0"/>
            <a:ext cx="11798642" cy="6858000"/>
          </a:xfrm>
          <a:prstGeom prst="roundRect">
            <a:avLst>
              <a:gd name="adj" fmla="val 4253"/>
            </a:avLst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1357945" y="59120"/>
            <a:ext cx="10767379" cy="6739759"/>
          </a:xfrm>
          <a:prstGeom prst="roundRect">
            <a:avLst>
              <a:gd name="adj" fmla="val 4253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1547772" y="1864068"/>
            <a:ext cx="7788335" cy="4682506"/>
          </a:xfrm>
          <a:prstGeom prst="roundRect">
            <a:avLst>
              <a:gd name="adj" fmla="val 6712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2" y="5145055"/>
            <a:ext cx="403208" cy="39948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149" y="3526097"/>
            <a:ext cx="372006" cy="372006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5" y="4290004"/>
            <a:ext cx="379400" cy="415440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388840" y="822930"/>
            <a:ext cx="942261" cy="528007"/>
            <a:chOff x="388840" y="822930"/>
            <a:chExt cx="942261" cy="528007"/>
          </a:xfrm>
        </p:grpSpPr>
        <p:sp>
          <p:nvSpPr>
            <p:cNvPr id="48" name="CaixaDeTexto 47"/>
            <p:cNvSpPr txBox="1"/>
            <p:nvPr/>
          </p:nvSpPr>
          <p:spPr>
            <a:xfrm>
              <a:off x="388840" y="843801"/>
              <a:ext cx="942261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prstClr val="white">
                      <a:lumMod val="95000"/>
                    </a:prstClr>
                  </a:solidFill>
                  <a:latin typeface="Montserrat Medium" panose="00000600000000000000" pitchFamily="2" charset="0"/>
                </a:rPr>
                <a:t>PEOPLE</a:t>
              </a:r>
              <a:b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ANALYTICS</a:t>
              </a:r>
            </a:p>
          </p:txBody>
        </p:sp>
        <p:cxnSp>
          <p:nvCxnSpPr>
            <p:cNvPr id="88" name="Conector reto 87"/>
            <p:cNvCxnSpPr/>
            <p:nvPr/>
          </p:nvCxnSpPr>
          <p:spPr>
            <a:xfrm>
              <a:off x="476827" y="1350784"/>
              <a:ext cx="756000" cy="153"/>
            </a:xfrm>
            <a:prstGeom prst="line">
              <a:avLst/>
            </a:prstGeom>
            <a:ln w="15875">
              <a:solidFill>
                <a:srgbClr val="712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491113" y="822930"/>
              <a:ext cx="756000" cy="153"/>
            </a:xfrm>
            <a:prstGeom prst="line">
              <a:avLst/>
            </a:prstGeom>
            <a:ln w="15875">
              <a:solidFill>
                <a:srgbClr val="712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tângulo Arredondado 64">
            <a:extLst>
              <a:ext uri="{FF2B5EF4-FFF2-40B4-BE49-F238E27FC236}">
                <a16:creationId xmlns:a16="http://schemas.microsoft.com/office/drawing/2014/main" id="{AF0431AE-B12A-4C6B-218B-FC492D24F27E}"/>
              </a:ext>
            </a:extLst>
          </p:cNvPr>
          <p:cNvSpPr/>
          <p:nvPr/>
        </p:nvSpPr>
        <p:spPr>
          <a:xfrm>
            <a:off x="1547771" y="448147"/>
            <a:ext cx="9706365" cy="1152695"/>
          </a:xfrm>
          <a:prstGeom prst="roundRect">
            <a:avLst>
              <a:gd name="adj" fmla="val 13913"/>
            </a:avLst>
          </a:prstGeom>
          <a:gradFill flip="none" rotWithShape="1">
            <a:gsLst>
              <a:gs pos="58000">
                <a:srgbClr val="7126C0"/>
              </a:gs>
              <a:gs pos="100000">
                <a:srgbClr val="E5B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94" y="188160"/>
            <a:ext cx="1216278" cy="140914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00" y="188160"/>
            <a:ext cx="717778" cy="140914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9EA478-31CD-5705-9ED1-1D6C3BA6E27B}"/>
              </a:ext>
            </a:extLst>
          </p:cNvPr>
          <p:cNvSpPr txBox="1"/>
          <p:nvPr/>
        </p:nvSpPr>
        <p:spPr>
          <a:xfrm>
            <a:off x="1749287" y="762884"/>
            <a:ext cx="3777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Overview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43274E2-22B6-526A-786A-6B079D9D1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255" y="437667"/>
            <a:ext cx="385263" cy="385263"/>
          </a:xfrm>
          <a:prstGeom prst="rect">
            <a:avLst/>
          </a:prstGeom>
        </p:spPr>
      </p:pic>
      <p:sp>
        <p:nvSpPr>
          <p:cNvPr id="15" name="Retângulo Arredondado 16">
            <a:extLst>
              <a:ext uri="{FF2B5EF4-FFF2-40B4-BE49-F238E27FC236}">
                <a16:creationId xmlns:a16="http://schemas.microsoft.com/office/drawing/2014/main" id="{7DCED993-4CEA-4386-1D68-5BA0A81C653B}"/>
              </a:ext>
            </a:extLst>
          </p:cNvPr>
          <p:cNvSpPr/>
          <p:nvPr/>
        </p:nvSpPr>
        <p:spPr>
          <a:xfrm>
            <a:off x="9499430" y="1864067"/>
            <a:ext cx="2495114" cy="2590109"/>
          </a:xfrm>
          <a:prstGeom prst="roundRect">
            <a:avLst>
              <a:gd name="adj" fmla="val 6712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668394E-182C-8753-1ADF-6A64C700C977}"/>
              </a:ext>
            </a:extLst>
          </p:cNvPr>
          <p:cNvCxnSpPr>
            <a:cxnSpLocks/>
          </p:cNvCxnSpPr>
          <p:nvPr/>
        </p:nvCxnSpPr>
        <p:spPr>
          <a:xfrm flipH="1">
            <a:off x="1547771" y="2417036"/>
            <a:ext cx="778833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2AFEC16-8ABD-DBD8-17AB-B15E2E7CDCAC}"/>
              </a:ext>
            </a:extLst>
          </p:cNvPr>
          <p:cNvCxnSpPr>
            <a:cxnSpLocks/>
          </p:cNvCxnSpPr>
          <p:nvPr/>
        </p:nvCxnSpPr>
        <p:spPr>
          <a:xfrm>
            <a:off x="5384671" y="2417036"/>
            <a:ext cx="0" cy="41295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7B3A9B6-97EB-5FB4-AAA9-6F13042491D7}"/>
              </a:ext>
            </a:extLst>
          </p:cNvPr>
          <p:cNvCxnSpPr>
            <a:cxnSpLocks/>
          </p:cNvCxnSpPr>
          <p:nvPr/>
        </p:nvCxnSpPr>
        <p:spPr>
          <a:xfrm flipH="1">
            <a:off x="9525934" y="2402298"/>
            <a:ext cx="24686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C61639-7FAF-9F4A-9402-6ED01A4921D8}"/>
              </a:ext>
            </a:extLst>
          </p:cNvPr>
          <p:cNvSpPr txBox="1"/>
          <p:nvPr/>
        </p:nvSpPr>
        <p:spPr>
          <a:xfrm>
            <a:off x="1749287" y="1986663"/>
            <a:ext cx="217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Principais Indicadores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8B1FC0-CD22-A496-7265-2F6D7D1BB9BC}"/>
              </a:ext>
            </a:extLst>
          </p:cNvPr>
          <p:cNvSpPr txBox="1"/>
          <p:nvPr/>
        </p:nvSpPr>
        <p:spPr>
          <a:xfrm>
            <a:off x="9582049" y="1968340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% Turnover Ano Max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3284DFC-06AB-1AE3-552C-6E32D0E99973}"/>
              </a:ext>
            </a:extLst>
          </p:cNvPr>
          <p:cNvSpPr txBox="1"/>
          <p:nvPr/>
        </p:nvSpPr>
        <p:spPr>
          <a:xfrm>
            <a:off x="1608436" y="2498976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Contratações: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38FAD5F-A5CC-F7D4-705D-5DD8E0C7BA27}"/>
              </a:ext>
            </a:extLst>
          </p:cNvPr>
          <p:cNvSpPr txBox="1"/>
          <p:nvPr/>
        </p:nvSpPr>
        <p:spPr>
          <a:xfrm>
            <a:off x="1608435" y="376424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Demissões: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F00BA8-C88A-9637-90BE-1E06B20567A0}"/>
              </a:ext>
            </a:extLst>
          </p:cNvPr>
          <p:cNvSpPr txBox="1"/>
          <p:nvPr/>
        </p:nvSpPr>
        <p:spPr>
          <a:xfrm>
            <a:off x="1608435" y="5145662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Headcount: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FBA9CE5-2CEB-9D91-A023-553BFC04AF4C}"/>
              </a:ext>
            </a:extLst>
          </p:cNvPr>
          <p:cNvSpPr txBox="1"/>
          <p:nvPr/>
        </p:nvSpPr>
        <p:spPr>
          <a:xfrm>
            <a:off x="5646834" y="2495177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Massa Salarial: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77F209-B9C5-CAF2-6BFE-4CF7710CF199}"/>
              </a:ext>
            </a:extLst>
          </p:cNvPr>
          <p:cNvSpPr txBox="1"/>
          <p:nvPr/>
        </p:nvSpPr>
        <p:spPr>
          <a:xfrm>
            <a:off x="5662952" y="3759603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Má contratações: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AE0D3A4-E2C3-8566-3D5A-F5AB4720A68C}"/>
              </a:ext>
            </a:extLst>
          </p:cNvPr>
          <p:cNvSpPr txBox="1"/>
          <p:nvPr/>
        </p:nvSpPr>
        <p:spPr>
          <a:xfrm>
            <a:off x="5665694" y="5145662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% Má Contratações: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8D46915A-177C-7715-A015-BD6221E29D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104" y="4541918"/>
            <a:ext cx="2127922" cy="2127922"/>
          </a:xfrm>
          <a:prstGeom prst="rect">
            <a:avLst/>
          </a:prstGeom>
        </p:spPr>
      </p:pic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E75CA1AC-CC0B-FA28-BEC6-925130B9F7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9" y="2164725"/>
            <a:ext cx="323522" cy="323522"/>
          </a:xfrm>
          <a:prstGeom prst="rect">
            <a:avLst/>
          </a:prstGeom>
        </p:spPr>
      </p:pic>
      <p:sp>
        <p:nvSpPr>
          <p:cNvPr id="50" name="Retângulo Arredondado 61">
            <a:extLst>
              <a:ext uri="{FF2B5EF4-FFF2-40B4-BE49-F238E27FC236}">
                <a16:creationId xmlns:a16="http://schemas.microsoft.com/office/drawing/2014/main" id="{1AA3F48D-AEF8-0B34-FB2B-54D94EF8A385}"/>
              </a:ext>
            </a:extLst>
          </p:cNvPr>
          <p:cNvSpPr/>
          <p:nvPr/>
        </p:nvSpPr>
        <p:spPr>
          <a:xfrm>
            <a:off x="131196" y="2824010"/>
            <a:ext cx="990672" cy="457200"/>
          </a:xfrm>
          <a:prstGeom prst="roundRect">
            <a:avLst>
              <a:gd name="adj" fmla="val 19202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8991A9D-E3EB-DB9C-72C4-D0D1FB9D68E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9" y="2874231"/>
            <a:ext cx="381137" cy="3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0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93358" y="0"/>
            <a:ext cx="11798642" cy="6858000"/>
          </a:xfrm>
          <a:prstGeom prst="roundRect">
            <a:avLst>
              <a:gd name="adj" fmla="val 4253"/>
            </a:avLst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1357945" y="59120"/>
            <a:ext cx="10767379" cy="6739759"/>
          </a:xfrm>
          <a:prstGeom prst="roundRect">
            <a:avLst>
              <a:gd name="adj" fmla="val 4253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1542388" y="4730665"/>
            <a:ext cx="2300742" cy="1914501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1552358" y="2464543"/>
            <a:ext cx="5867357" cy="2099517"/>
          </a:xfrm>
          <a:prstGeom prst="roundRect">
            <a:avLst>
              <a:gd name="adj" fmla="val 6712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3968248" y="4717773"/>
            <a:ext cx="3439717" cy="1914501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33" name="Retângulo Arredondado 32"/>
          <p:cNvSpPr/>
          <p:nvPr/>
        </p:nvSpPr>
        <p:spPr>
          <a:xfrm>
            <a:off x="9819860" y="2464543"/>
            <a:ext cx="2203225" cy="4180623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388840" y="822930"/>
            <a:ext cx="942261" cy="528007"/>
            <a:chOff x="388840" y="822930"/>
            <a:chExt cx="942261" cy="528007"/>
          </a:xfrm>
        </p:grpSpPr>
        <p:sp>
          <p:nvSpPr>
            <p:cNvPr id="48" name="CaixaDeTexto 47"/>
            <p:cNvSpPr txBox="1"/>
            <p:nvPr/>
          </p:nvSpPr>
          <p:spPr>
            <a:xfrm>
              <a:off x="388840" y="843801"/>
              <a:ext cx="942261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prstClr val="white">
                      <a:lumMod val="95000"/>
                    </a:prstClr>
                  </a:solidFill>
                  <a:latin typeface="Montserrat Medium" panose="00000600000000000000" pitchFamily="2" charset="0"/>
                </a:rPr>
                <a:t>PEOPLE</a:t>
              </a:r>
              <a:b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ANALYTICS</a:t>
              </a:r>
            </a:p>
          </p:txBody>
        </p:sp>
        <p:cxnSp>
          <p:nvCxnSpPr>
            <p:cNvPr id="88" name="Conector reto 87"/>
            <p:cNvCxnSpPr/>
            <p:nvPr/>
          </p:nvCxnSpPr>
          <p:spPr>
            <a:xfrm>
              <a:off x="476827" y="1350784"/>
              <a:ext cx="756000" cy="153"/>
            </a:xfrm>
            <a:prstGeom prst="line">
              <a:avLst/>
            </a:prstGeom>
            <a:ln w="15875">
              <a:solidFill>
                <a:srgbClr val="712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491113" y="822930"/>
              <a:ext cx="756000" cy="153"/>
            </a:xfrm>
            <a:prstGeom prst="line">
              <a:avLst/>
            </a:prstGeom>
            <a:ln w="15875">
              <a:solidFill>
                <a:srgbClr val="712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Arredondado 32">
            <a:extLst>
              <a:ext uri="{FF2B5EF4-FFF2-40B4-BE49-F238E27FC236}">
                <a16:creationId xmlns:a16="http://schemas.microsoft.com/office/drawing/2014/main" id="{68A83E2F-B5C9-3CD1-9333-C850E66F745E}"/>
              </a:ext>
            </a:extLst>
          </p:cNvPr>
          <p:cNvSpPr/>
          <p:nvPr/>
        </p:nvSpPr>
        <p:spPr>
          <a:xfrm>
            <a:off x="7521954" y="2451652"/>
            <a:ext cx="2203225" cy="4180623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13" name="Retângulo Arredondado 64">
            <a:extLst>
              <a:ext uri="{FF2B5EF4-FFF2-40B4-BE49-F238E27FC236}">
                <a16:creationId xmlns:a16="http://schemas.microsoft.com/office/drawing/2014/main" id="{6B26665F-D118-D95C-6EB7-01331CCF5FA1}"/>
              </a:ext>
            </a:extLst>
          </p:cNvPr>
          <p:cNvSpPr/>
          <p:nvPr/>
        </p:nvSpPr>
        <p:spPr>
          <a:xfrm>
            <a:off x="1547771" y="448147"/>
            <a:ext cx="9706365" cy="1152695"/>
          </a:xfrm>
          <a:prstGeom prst="roundRect">
            <a:avLst>
              <a:gd name="adj" fmla="val 13913"/>
            </a:avLst>
          </a:prstGeom>
          <a:gradFill flip="none" rotWithShape="1">
            <a:gsLst>
              <a:gs pos="58000">
                <a:srgbClr val="7126C0"/>
              </a:gs>
              <a:gs pos="100000">
                <a:srgbClr val="E5B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0852147-64DE-4133-BECE-5E1673B87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94" y="188160"/>
            <a:ext cx="1216278" cy="14091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3A0F7F6-45A6-4455-3810-69C16954E5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00" y="188160"/>
            <a:ext cx="717778" cy="14091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E2BD7A2-6669-60AF-B89A-3A5D704D3DE6}"/>
              </a:ext>
            </a:extLst>
          </p:cNvPr>
          <p:cNvSpPr txBox="1"/>
          <p:nvPr/>
        </p:nvSpPr>
        <p:spPr>
          <a:xfrm>
            <a:off x="1749287" y="762884"/>
            <a:ext cx="3777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Funcionários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4DF51C38-60CC-B3C6-78F3-6E427BFBF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255" y="437667"/>
            <a:ext cx="385263" cy="38526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68DE8BE-0CEA-28F7-19A8-4EA2A885CE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2" y="5145055"/>
            <a:ext cx="403208" cy="3994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07AF34B-0909-776F-06E1-D64A289FF5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5" y="4290004"/>
            <a:ext cx="379400" cy="41544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41D479C-814D-DA88-CF9C-246142545F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9" y="2874231"/>
            <a:ext cx="381137" cy="364129"/>
          </a:xfrm>
          <a:prstGeom prst="rect">
            <a:avLst/>
          </a:prstGeom>
        </p:spPr>
      </p:pic>
      <p:sp>
        <p:nvSpPr>
          <p:cNvPr id="27" name="Retângulo: Único Canto Arredondado 26">
            <a:extLst>
              <a:ext uri="{FF2B5EF4-FFF2-40B4-BE49-F238E27FC236}">
                <a16:creationId xmlns:a16="http://schemas.microsoft.com/office/drawing/2014/main" id="{12F2BFD0-3EE5-44ED-0C01-FD0666F5E479}"/>
              </a:ext>
            </a:extLst>
          </p:cNvPr>
          <p:cNvSpPr/>
          <p:nvPr/>
        </p:nvSpPr>
        <p:spPr>
          <a:xfrm>
            <a:off x="1843902" y="1726528"/>
            <a:ext cx="50280" cy="61080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5103FAC-D7F8-EE5E-FD58-8E5B5480CB92}"/>
              </a:ext>
            </a:extLst>
          </p:cNvPr>
          <p:cNvSpPr txBox="1"/>
          <p:nvPr/>
        </p:nvSpPr>
        <p:spPr>
          <a:xfrm>
            <a:off x="1940862" y="1857824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Filtros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F0BB90A-93C5-701B-0397-9CEBE4DCC512}"/>
              </a:ext>
            </a:extLst>
          </p:cNvPr>
          <p:cNvSpPr txBox="1"/>
          <p:nvPr/>
        </p:nvSpPr>
        <p:spPr>
          <a:xfrm>
            <a:off x="3614643" y="2516233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Análise Temporal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5E75843-4DC3-83F6-44D1-5EF495BBE1A5}"/>
              </a:ext>
            </a:extLst>
          </p:cNvPr>
          <p:cNvSpPr txBox="1"/>
          <p:nvPr/>
        </p:nvSpPr>
        <p:spPr>
          <a:xfrm>
            <a:off x="7778650" y="2505596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Escolaridade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3DB533-1F02-77FD-AA1F-78F4EE1B2E42}"/>
              </a:ext>
            </a:extLst>
          </p:cNvPr>
          <p:cNvSpPr txBox="1"/>
          <p:nvPr/>
        </p:nvSpPr>
        <p:spPr>
          <a:xfrm>
            <a:off x="10381673" y="2505595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Cargo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A5181EB-13A7-BE99-9B70-43B53F22DEFD}"/>
              </a:ext>
            </a:extLst>
          </p:cNvPr>
          <p:cNvSpPr txBox="1"/>
          <p:nvPr/>
        </p:nvSpPr>
        <p:spPr>
          <a:xfrm>
            <a:off x="1847856" y="4760741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Faixa Etária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E81E8DB-C466-DED4-464C-0D9A5F148C54}"/>
              </a:ext>
            </a:extLst>
          </p:cNvPr>
          <p:cNvSpPr txBox="1"/>
          <p:nvPr/>
        </p:nvSpPr>
        <p:spPr>
          <a:xfrm>
            <a:off x="5007170" y="476335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Gênero</a:t>
            </a:r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DF5095F5-E0F8-6D3B-7259-46EF64396C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9" y="2164725"/>
            <a:ext cx="323522" cy="323522"/>
          </a:xfrm>
          <a:prstGeom prst="rect">
            <a:avLst/>
          </a:prstGeom>
        </p:spPr>
      </p:pic>
      <p:sp>
        <p:nvSpPr>
          <p:cNvPr id="41" name="Retângulo Arredondado 61">
            <a:extLst>
              <a:ext uri="{FF2B5EF4-FFF2-40B4-BE49-F238E27FC236}">
                <a16:creationId xmlns:a16="http://schemas.microsoft.com/office/drawing/2014/main" id="{D087F567-B5B1-1AAE-DD8B-4786AB0A892F}"/>
              </a:ext>
            </a:extLst>
          </p:cNvPr>
          <p:cNvSpPr/>
          <p:nvPr/>
        </p:nvSpPr>
        <p:spPr>
          <a:xfrm>
            <a:off x="131196" y="3496473"/>
            <a:ext cx="990672" cy="457200"/>
          </a:xfrm>
          <a:prstGeom prst="roundRect">
            <a:avLst>
              <a:gd name="adj" fmla="val 19202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E215271-B77C-6F2D-533C-730DF45C18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149" y="3526097"/>
            <a:ext cx="372006" cy="372006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B61CA01A-0475-2F18-3FE6-C29F132DA2EF}"/>
              </a:ext>
            </a:extLst>
          </p:cNvPr>
          <p:cNvCxnSpPr>
            <a:cxnSpLocks/>
          </p:cNvCxnSpPr>
          <p:nvPr/>
        </p:nvCxnSpPr>
        <p:spPr>
          <a:xfrm flipH="1">
            <a:off x="1552358" y="2813372"/>
            <a:ext cx="58673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C08646C-372E-FEF7-6341-D05642BE43C9}"/>
              </a:ext>
            </a:extLst>
          </p:cNvPr>
          <p:cNvCxnSpPr>
            <a:cxnSpLocks/>
          </p:cNvCxnSpPr>
          <p:nvPr/>
        </p:nvCxnSpPr>
        <p:spPr>
          <a:xfrm flipH="1">
            <a:off x="9819860" y="2813372"/>
            <a:ext cx="22032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74363C0-CA7F-715C-7776-2263E6E263DA}"/>
              </a:ext>
            </a:extLst>
          </p:cNvPr>
          <p:cNvCxnSpPr>
            <a:cxnSpLocks/>
          </p:cNvCxnSpPr>
          <p:nvPr/>
        </p:nvCxnSpPr>
        <p:spPr>
          <a:xfrm flipH="1">
            <a:off x="7521954" y="2823909"/>
            <a:ext cx="22032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07E1D51-629D-D208-A88E-439D20882197}"/>
              </a:ext>
            </a:extLst>
          </p:cNvPr>
          <p:cNvCxnSpPr>
            <a:cxnSpLocks/>
          </p:cNvCxnSpPr>
          <p:nvPr/>
        </p:nvCxnSpPr>
        <p:spPr>
          <a:xfrm flipH="1">
            <a:off x="1552358" y="5068518"/>
            <a:ext cx="2290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C7B33AAA-425B-C25D-AFFF-B5DB6D66D9D7}"/>
              </a:ext>
            </a:extLst>
          </p:cNvPr>
          <p:cNvCxnSpPr>
            <a:cxnSpLocks/>
          </p:cNvCxnSpPr>
          <p:nvPr/>
        </p:nvCxnSpPr>
        <p:spPr>
          <a:xfrm flipH="1">
            <a:off x="3968248" y="5068518"/>
            <a:ext cx="345146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0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93358" y="0"/>
            <a:ext cx="11798642" cy="6858000"/>
          </a:xfrm>
          <a:prstGeom prst="roundRect">
            <a:avLst>
              <a:gd name="adj" fmla="val 4253"/>
            </a:avLst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1357945" y="59120"/>
            <a:ext cx="10767379" cy="6739759"/>
          </a:xfrm>
          <a:prstGeom prst="roundRect">
            <a:avLst>
              <a:gd name="adj" fmla="val 4253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1542388" y="5068518"/>
            <a:ext cx="2300742" cy="1576648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536558" y="3382210"/>
            <a:ext cx="5867357" cy="1576800"/>
          </a:xfrm>
          <a:prstGeom prst="roundRect">
            <a:avLst>
              <a:gd name="adj" fmla="val 6712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3964198" y="5068366"/>
            <a:ext cx="3439717" cy="1566000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33" name="Retângulo Arredondado 32"/>
          <p:cNvSpPr/>
          <p:nvPr/>
        </p:nvSpPr>
        <p:spPr>
          <a:xfrm>
            <a:off x="9819860" y="3382210"/>
            <a:ext cx="2203225" cy="3262956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388840" y="822930"/>
            <a:ext cx="942261" cy="528007"/>
            <a:chOff x="388840" y="822930"/>
            <a:chExt cx="942261" cy="528007"/>
          </a:xfrm>
        </p:grpSpPr>
        <p:sp>
          <p:nvSpPr>
            <p:cNvPr id="48" name="CaixaDeTexto 47"/>
            <p:cNvSpPr txBox="1"/>
            <p:nvPr/>
          </p:nvSpPr>
          <p:spPr>
            <a:xfrm>
              <a:off x="388840" y="843801"/>
              <a:ext cx="942261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prstClr val="white">
                      <a:lumMod val="95000"/>
                    </a:prstClr>
                  </a:solidFill>
                  <a:latin typeface="Montserrat Medium" panose="00000600000000000000" pitchFamily="2" charset="0"/>
                </a:rPr>
                <a:t>PEOPLE</a:t>
              </a:r>
              <a:b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ANALYTICS</a:t>
              </a:r>
            </a:p>
          </p:txBody>
        </p:sp>
        <p:cxnSp>
          <p:nvCxnSpPr>
            <p:cNvPr id="88" name="Conector reto 87"/>
            <p:cNvCxnSpPr/>
            <p:nvPr/>
          </p:nvCxnSpPr>
          <p:spPr>
            <a:xfrm>
              <a:off x="476827" y="1350784"/>
              <a:ext cx="756000" cy="153"/>
            </a:xfrm>
            <a:prstGeom prst="line">
              <a:avLst/>
            </a:prstGeom>
            <a:ln w="15875">
              <a:solidFill>
                <a:srgbClr val="712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491113" y="822930"/>
              <a:ext cx="756000" cy="153"/>
            </a:xfrm>
            <a:prstGeom prst="line">
              <a:avLst/>
            </a:prstGeom>
            <a:ln w="15875">
              <a:solidFill>
                <a:srgbClr val="712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Arredondado 32">
            <a:extLst>
              <a:ext uri="{FF2B5EF4-FFF2-40B4-BE49-F238E27FC236}">
                <a16:creationId xmlns:a16="http://schemas.microsoft.com/office/drawing/2014/main" id="{68A83E2F-B5C9-3CD1-9333-C850E66F745E}"/>
              </a:ext>
            </a:extLst>
          </p:cNvPr>
          <p:cNvSpPr/>
          <p:nvPr/>
        </p:nvSpPr>
        <p:spPr>
          <a:xfrm>
            <a:off x="7521954" y="3382210"/>
            <a:ext cx="2203225" cy="3250065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13" name="Retângulo Arredondado 64">
            <a:extLst>
              <a:ext uri="{FF2B5EF4-FFF2-40B4-BE49-F238E27FC236}">
                <a16:creationId xmlns:a16="http://schemas.microsoft.com/office/drawing/2014/main" id="{6B26665F-D118-D95C-6EB7-01331CCF5FA1}"/>
              </a:ext>
            </a:extLst>
          </p:cNvPr>
          <p:cNvSpPr/>
          <p:nvPr/>
        </p:nvSpPr>
        <p:spPr>
          <a:xfrm>
            <a:off x="1547771" y="448147"/>
            <a:ext cx="9706365" cy="1152695"/>
          </a:xfrm>
          <a:prstGeom prst="roundRect">
            <a:avLst>
              <a:gd name="adj" fmla="val 13913"/>
            </a:avLst>
          </a:prstGeom>
          <a:gradFill flip="none" rotWithShape="1">
            <a:gsLst>
              <a:gs pos="58000">
                <a:srgbClr val="7126C0"/>
              </a:gs>
              <a:gs pos="100000">
                <a:srgbClr val="E5B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0852147-64DE-4133-BECE-5E1673B87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94" y="188160"/>
            <a:ext cx="1216278" cy="14091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3A0F7F6-45A6-4455-3810-69C16954E5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00" y="188160"/>
            <a:ext cx="717778" cy="14091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E2BD7A2-6669-60AF-B89A-3A5D704D3DE6}"/>
              </a:ext>
            </a:extLst>
          </p:cNvPr>
          <p:cNvSpPr txBox="1"/>
          <p:nvPr/>
        </p:nvSpPr>
        <p:spPr>
          <a:xfrm>
            <a:off x="1749287" y="762884"/>
            <a:ext cx="3777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Absenteísmo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68DE8BE-0CEA-28F7-19A8-4EA2A885CE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2" y="5145055"/>
            <a:ext cx="403208" cy="39948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41D479C-814D-DA88-CF9C-246142545F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9" y="2874231"/>
            <a:ext cx="381137" cy="364129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F0BB90A-93C5-701B-0397-9CEBE4DCC512}"/>
              </a:ext>
            </a:extLst>
          </p:cNvPr>
          <p:cNvSpPr txBox="1"/>
          <p:nvPr/>
        </p:nvSpPr>
        <p:spPr>
          <a:xfrm>
            <a:off x="3783188" y="3410206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Absenteísmo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5E75843-4DC3-83F6-44D1-5EF495BBE1A5}"/>
              </a:ext>
            </a:extLst>
          </p:cNvPr>
          <p:cNvSpPr txBox="1"/>
          <p:nvPr/>
        </p:nvSpPr>
        <p:spPr>
          <a:xfrm>
            <a:off x="7762937" y="340432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Escolaridade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3DB533-1F02-77FD-AA1F-78F4EE1B2E42}"/>
              </a:ext>
            </a:extLst>
          </p:cNvPr>
          <p:cNvSpPr txBox="1"/>
          <p:nvPr/>
        </p:nvSpPr>
        <p:spPr>
          <a:xfrm>
            <a:off x="10425425" y="3404323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Cargo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A5181EB-13A7-BE99-9B70-43B53F22DEFD}"/>
              </a:ext>
            </a:extLst>
          </p:cNvPr>
          <p:cNvSpPr txBox="1"/>
          <p:nvPr/>
        </p:nvSpPr>
        <p:spPr>
          <a:xfrm>
            <a:off x="1897817" y="5074402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Faixa Etária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E81E8DB-C466-DED4-464C-0D9A5F148C54}"/>
              </a:ext>
            </a:extLst>
          </p:cNvPr>
          <p:cNvSpPr txBox="1"/>
          <p:nvPr/>
        </p:nvSpPr>
        <p:spPr>
          <a:xfrm>
            <a:off x="5078851" y="506836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Gênero</a:t>
            </a:r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DF5095F5-E0F8-6D3B-7259-46EF64396C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9" y="2164725"/>
            <a:ext cx="323522" cy="32352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E215271-B77C-6F2D-533C-730DF45C18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149" y="3526097"/>
            <a:ext cx="372006" cy="372006"/>
          </a:xfrm>
          <a:prstGeom prst="rect">
            <a:avLst/>
          </a:prstGeom>
        </p:spPr>
      </p:pic>
      <p:sp>
        <p:nvSpPr>
          <p:cNvPr id="2" name="Retângulo Arredondado 61">
            <a:extLst>
              <a:ext uri="{FF2B5EF4-FFF2-40B4-BE49-F238E27FC236}">
                <a16:creationId xmlns:a16="http://schemas.microsoft.com/office/drawing/2014/main" id="{317F84A8-B70F-E2F0-478D-5A22C30EF303}"/>
              </a:ext>
            </a:extLst>
          </p:cNvPr>
          <p:cNvSpPr/>
          <p:nvPr/>
        </p:nvSpPr>
        <p:spPr>
          <a:xfrm>
            <a:off x="131196" y="4286717"/>
            <a:ext cx="990672" cy="457200"/>
          </a:xfrm>
          <a:prstGeom prst="roundRect">
            <a:avLst>
              <a:gd name="adj" fmla="val 19202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07AF34B-0909-776F-06E1-D64A289FF5B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5" y="4290004"/>
            <a:ext cx="379400" cy="415440"/>
          </a:xfrm>
          <a:prstGeom prst="rect">
            <a:avLst/>
          </a:prstGeom>
        </p:spPr>
      </p:pic>
      <p:sp>
        <p:nvSpPr>
          <p:cNvPr id="3" name="Retângulo Arredondado 16">
            <a:extLst>
              <a:ext uri="{FF2B5EF4-FFF2-40B4-BE49-F238E27FC236}">
                <a16:creationId xmlns:a16="http://schemas.microsoft.com/office/drawing/2014/main" id="{F361700D-FC41-CFEF-9C0D-06BB94F70415}"/>
              </a:ext>
            </a:extLst>
          </p:cNvPr>
          <p:cNvSpPr/>
          <p:nvPr/>
        </p:nvSpPr>
        <p:spPr>
          <a:xfrm>
            <a:off x="1536557" y="1717526"/>
            <a:ext cx="5867357" cy="1548000"/>
          </a:xfrm>
          <a:prstGeom prst="roundRect">
            <a:avLst>
              <a:gd name="adj" fmla="val 6712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9799ED-3E7E-7235-AB0B-64E7AADBA379}"/>
              </a:ext>
            </a:extLst>
          </p:cNvPr>
          <p:cNvSpPr txBox="1"/>
          <p:nvPr/>
        </p:nvSpPr>
        <p:spPr>
          <a:xfrm>
            <a:off x="3685405" y="1717526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% Absenteísmo</a:t>
            </a:r>
          </a:p>
        </p:txBody>
      </p:sp>
      <p:sp>
        <p:nvSpPr>
          <p:cNvPr id="9" name="Retângulo Arredondado 16">
            <a:extLst>
              <a:ext uri="{FF2B5EF4-FFF2-40B4-BE49-F238E27FC236}">
                <a16:creationId xmlns:a16="http://schemas.microsoft.com/office/drawing/2014/main" id="{1B928695-67AC-911D-6053-9F814B96092F}"/>
              </a:ext>
            </a:extLst>
          </p:cNvPr>
          <p:cNvSpPr/>
          <p:nvPr/>
        </p:nvSpPr>
        <p:spPr>
          <a:xfrm>
            <a:off x="9819859" y="1726348"/>
            <a:ext cx="2203226" cy="1548000"/>
          </a:xfrm>
          <a:prstGeom prst="roundRect">
            <a:avLst>
              <a:gd name="adj" fmla="val 6712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11" name="Retângulo Arredondado 16">
            <a:extLst>
              <a:ext uri="{FF2B5EF4-FFF2-40B4-BE49-F238E27FC236}">
                <a16:creationId xmlns:a16="http://schemas.microsoft.com/office/drawing/2014/main" id="{7A3E7907-92F1-ABF8-BDEE-EDCFF1C21FCF}"/>
              </a:ext>
            </a:extLst>
          </p:cNvPr>
          <p:cNvSpPr/>
          <p:nvPr/>
        </p:nvSpPr>
        <p:spPr>
          <a:xfrm>
            <a:off x="7521953" y="1726348"/>
            <a:ext cx="2203226" cy="1548000"/>
          </a:xfrm>
          <a:prstGeom prst="roundRect">
            <a:avLst>
              <a:gd name="adj" fmla="val 6712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8819FF-D10E-A355-31F3-C49CD830A464}"/>
              </a:ext>
            </a:extLst>
          </p:cNvPr>
          <p:cNvSpPr txBox="1"/>
          <p:nvPr/>
        </p:nvSpPr>
        <p:spPr>
          <a:xfrm>
            <a:off x="7827056" y="1708894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% Absenteísmo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08446DD-033D-A18C-5EF7-5CCF6385AD39}"/>
              </a:ext>
            </a:extLst>
          </p:cNvPr>
          <p:cNvSpPr txBox="1"/>
          <p:nvPr/>
        </p:nvSpPr>
        <p:spPr>
          <a:xfrm>
            <a:off x="10234425" y="1702783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Absenteísmo</a:t>
            </a:r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EE2DCCE0-3C27-665B-1C05-325DA3BAAC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255" y="437667"/>
            <a:ext cx="385263" cy="385263"/>
          </a:xfrm>
          <a:prstGeom prst="rect">
            <a:avLst/>
          </a:prstGeom>
        </p:spPr>
      </p:pic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CF3F39D-ABF7-EC54-FBD0-44D5A302578A}"/>
              </a:ext>
            </a:extLst>
          </p:cNvPr>
          <p:cNvCxnSpPr>
            <a:cxnSpLocks/>
          </p:cNvCxnSpPr>
          <p:nvPr/>
        </p:nvCxnSpPr>
        <p:spPr>
          <a:xfrm flipH="1">
            <a:off x="1536557" y="3712100"/>
            <a:ext cx="58673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75B2A05-1B4F-9AE8-4882-2FBCE7A15805}"/>
              </a:ext>
            </a:extLst>
          </p:cNvPr>
          <p:cNvCxnSpPr>
            <a:cxnSpLocks/>
          </p:cNvCxnSpPr>
          <p:nvPr/>
        </p:nvCxnSpPr>
        <p:spPr>
          <a:xfrm flipH="1">
            <a:off x="1547771" y="2010560"/>
            <a:ext cx="58673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1B77D5F-6658-A15F-CA62-888B07D8D6D3}"/>
              </a:ext>
            </a:extLst>
          </p:cNvPr>
          <p:cNvCxnSpPr>
            <a:cxnSpLocks/>
          </p:cNvCxnSpPr>
          <p:nvPr/>
        </p:nvCxnSpPr>
        <p:spPr>
          <a:xfrm flipH="1">
            <a:off x="1547771" y="5376143"/>
            <a:ext cx="2295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CE0A6BA-0462-F901-89CE-D21429AB1373}"/>
              </a:ext>
            </a:extLst>
          </p:cNvPr>
          <p:cNvCxnSpPr>
            <a:cxnSpLocks/>
          </p:cNvCxnSpPr>
          <p:nvPr/>
        </p:nvCxnSpPr>
        <p:spPr>
          <a:xfrm flipH="1">
            <a:off x="3964198" y="5376143"/>
            <a:ext cx="34397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1EFBEF0-9086-35B8-2247-671C07C94BE6}"/>
              </a:ext>
            </a:extLst>
          </p:cNvPr>
          <p:cNvCxnSpPr>
            <a:cxnSpLocks/>
          </p:cNvCxnSpPr>
          <p:nvPr/>
        </p:nvCxnSpPr>
        <p:spPr>
          <a:xfrm flipH="1">
            <a:off x="7521953" y="3727739"/>
            <a:ext cx="220322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3158A636-8E7D-4296-9CD3-DE4B740F0D8D}"/>
              </a:ext>
            </a:extLst>
          </p:cNvPr>
          <p:cNvCxnSpPr>
            <a:cxnSpLocks/>
          </p:cNvCxnSpPr>
          <p:nvPr/>
        </p:nvCxnSpPr>
        <p:spPr>
          <a:xfrm flipH="1">
            <a:off x="7521953" y="2010560"/>
            <a:ext cx="220322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D4D09692-38AB-6B66-C951-CD0E270497FD}"/>
              </a:ext>
            </a:extLst>
          </p:cNvPr>
          <p:cNvCxnSpPr>
            <a:cxnSpLocks/>
          </p:cNvCxnSpPr>
          <p:nvPr/>
        </p:nvCxnSpPr>
        <p:spPr>
          <a:xfrm flipH="1">
            <a:off x="9819859" y="1995028"/>
            <a:ext cx="220322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9BFFE9A9-B6BA-20DB-D1D7-9C6DC5AE13B3}"/>
              </a:ext>
            </a:extLst>
          </p:cNvPr>
          <p:cNvCxnSpPr>
            <a:cxnSpLocks/>
          </p:cNvCxnSpPr>
          <p:nvPr/>
        </p:nvCxnSpPr>
        <p:spPr>
          <a:xfrm flipH="1">
            <a:off x="9819859" y="3728315"/>
            <a:ext cx="220322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5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93358" y="0"/>
            <a:ext cx="11798642" cy="6858000"/>
          </a:xfrm>
          <a:prstGeom prst="roundRect">
            <a:avLst>
              <a:gd name="adj" fmla="val 4253"/>
            </a:avLst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1357945" y="59120"/>
            <a:ext cx="10767379" cy="6739759"/>
          </a:xfrm>
          <a:prstGeom prst="roundRect">
            <a:avLst>
              <a:gd name="adj" fmla="val 4253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33" name="Retângulo Arredondado 32"/>
          <p:cNvSpPr/>
          <p:nvPr/>
        </p:nvSpPr>
        <p:spPr>
          <a:xfrm>
            <a:off x="9819860" y="3382210"/>
            <a:ext cx="2203225" cy="3262956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388840" y="822930"/>
            <a:ext cx="942261" cy="528007"/>
            <a:chOff x="388840" y="822930"/>
            <a:chExt cx="942261" cy="528007"/>
          </a:xfrm>
        </p:grpSpPr>
        <p:sp>
          <p:nvSpPr>
            <p:cNvPr id="48" name="CaixaDeTexto 47"/>
            <p:cNvSpPr txBox="1"/>
            <p:nvPr/>
          </p:nvSpPr>
          <p:spPr>
            <a:xfrm>
              <a:off x="388840" y="843801"/>
              <a:ext cx="942261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prstClr val="white">
                      <a:lumMod val="95000"/>
                    </a:prstClr>
                  </a:solidFill>
                  <a:latin typeface="Montserrat Medium" panose="00000600000000000000" pitchFamily="2" charset="0"/>
                </a:rPr>
                <a:t>PEOPLE</a:t>
              </a:r>
              <a:b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ANALYTICS</a:t>
              </a:r>
            </a:p>
          </p:txBody>
        </p:sp>
        <p:cxnSp>
          <p:nvCxnSpPr>
            <p:cNvPr id="88" name="Conector reto 87"/>
            <p:cNvCxnSpPr/>
            <p:nvPr/>
          </p:nvCxnSpPr>
          <p:spPr>
            <a:xfrm>
              <a:off x="476827" y="1350784"/>
              <a:ext cx="756000" cy="153"/>
            </a:xfrm>
            <a:prstGeom prst="line">
              <a:avLst/>
            </a:prstGeom>
            <a:ln w="15875">
              <a:solidFill>
                <a:srgbClr val="712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491113" y="822930"/>
              <a:ext cx="756000" cy="153"/>
            </a:xfrm>
            <a:prstGeom prst="line">
              <a:avLst/>
            </a:prstGeom>
            <a:ln w="15875">
              <a:solidFill>
                <a:srgbClr val="7126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Arredondado 32">
            <a:extLst>
              <a:ext uri="{FF2B5EF4-FFF2-40B4-BE49-F238E27FC236}">
                <a16:creationId xmlns:a16="http://schemas.microsoft.com/office/drawing/2014/main" id="{68A83E2F-B5C9-3CD1-9333-C850E66F745E}"/>
              </a:ext>
            </a:extLst>
          </p:cNvPr>
          <p:cNvSpPr/>
          <p:nvPr/>
        </p:nvSpPr>
        <p:spPr>
          <a:xfrm>
            <a:off x="7521954" y="3382210"/>
            <a:ext cx="2203225" cy="3250065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13" name="Retângulo Arredondado 64">
            <a:extLst>
              <a:ext uri="{FF2B5EF4-FFF2-40B4-BE49-F238E27FC236}">
                <a16:creationId xmlns:a16="http://schemas.microsoft.com/office/drawing/2014/main" id="{6B26665F-D118-D95C-6EB7-01331CCF5FA1}"/>
              </a:ext>
            </a:extLst>
          </p:cNvPr>
          <p:cNvSpPr/>
          <p:nvPr/>
        </p:nvSpPr>
        <p:spPr>
          <a:xfrm>
            <a:off x="1547771" y="448147"/>
            <a:ext cx="9706365" cy="1152695"/>
          </a:xfrm>
          <a:prstGeom prst="roundRect">
            <a:avLst>
              <a:gd name="adj" fmla="val 13913"/>
            </a:avLst>
          </a:prstGeom>
          <a:gradFill flip="none" rotWithShape="1">
            <a:gsLst>
              <a:gs pos="58000">
                <a:srgbClr val="7126C0"/>
              </a:gs>
              <a:gs pos="100000">
                <a:srgbClr val="E5B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0852147-64DE-4133-BECE-5E1673B87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94" y="188160"/>
            <a:ext cx="1216278" cy="14091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3A0F7F6-45A6-4455-3810-69C16954E5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00" y="188160"/>
            <a:ext cx="717778" cy="14091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E2BD7A2-6669-60AF-B89A-3A5D704D3DE6}"/>
              </a:ext>
            </a:extLst>
          </p:cNvPr>
          <p:cNvSpPr txBox="1"/>
          <p:nvPr/>
        </p:nvSpPr>
        <p:spPr>
          <a:xfrm>
            <a:off x="1749287" y="762884"/>
            <a:ext cx="470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ontserrat" panose="00000500000000000000" pitchFamily="2" charset="0"/>
              </a:rPr>
              <a:t>Horas Normais / Horas Extras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41D479C-814D-DA88-CF9C-246142545F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9" y="2874231"/>
            <a:ext cx="381137" cy="364129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A5E75843-4DC3-83F6-44D1-5EF495BBE1A5}"/>
              </a:ext>
            </a:extLst>
          </p:cNvPr>
          <p:cNvSpPr txBox="1"/>
          <p:nvPr/>
        </p:nvSpPr>
        <p:spPr>
          <a:xfrm>
            <a:off x="7762937" y="340432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Escolaridade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3DB533-1F02-77FD-AA1F-78F4EE1B2E42}"/>
              </a:ext>
            </a:extLst>
          </p:cNvPr>
          <p:cNvSpPr txBox="1"/>
          <p:nvPr/>
        </p:nvSpPr>
        <p:spPr>
          <a:xfrm>
            <a:off x="10425425" y="3404323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Cargo</a:t>
            </a:r>
          </a:p>
        </p:txBody>
      </p:sp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DF5095F5-E0F8-6D3B-7259-46EF64396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9" y="2164725"/>
            <a:ext cx="323522" cy="32352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E215271-B77C-6F2D-533C-730DF45C18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149" y="3526097"/>
            <a:ext cx="372006" cy="3720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07AF34B-0909-776F-06E1-D64A289FF5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5" y="4290004"/>
            <a:ext cx="379400" cy="415440"/>
          </a:xfrm>
          <a:prstGeom prst="rect">
            <a:avLst/>
          </a:prstGeom>
        </p:spPr>
      </p:pic>
      <p:sp>
        <p:nvSpPr>
          <p:cNvPr id="9" name="Retângulo Arredondado 16">
            <a:extLst>
              <a:ext uri="{FF2B5EF4-FFF2-40B4-BE49-F238E27FC236}">
                <a16:creationId xmlns:a16="http://schemas.microsoft.com/office/drawing/2014/main" id="{1B928695-67AC-911D-6053-9F814B96092F}"/>
              </a:ext>
            </a:extLst>
          </p:cNvPr>
          <p:cNvSpPr/>
          <p:nvPr/>
        </p:nvSpPr>
        <p:spPr>
          <a:xfrm>
            <a:off x="9819859" y="1726348"/>
            <a:ext cx="2203226" cy="1548000"/>
          </a:xfrm>
          <a:prstGeom prst="roundRect">
            <a:avLst>
              <a:gd name="adj" fmla="val 6712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11" name="Retângulo Arredondado 16">
            <a:extLst>
              <a:ext uri="{FF2B5EF4-FFF2-40B4-BE49-F238E27FC236}">
                <a16:creationId xmlns:a16="http://schemas.microsoft.com/office/drawing/2014/main" id="{7A3E7907-92F1-ABF8-BDEE-EDCFF1C21FCF}"/>
              </a:ext>
            </a:extLst>
          </p:cNvPr>
          <p:cNvSpPr/>
          <p:nvPr/>
        </p:nvSpPr>
        <p:spPr>
          <a:xfrm>
            <a:off x="7521953" y="1726348"/>
            <a:ext cx="2203226" cy="1548000"/>
          </a:xfrm>
          <a:prstGeom prst="roundRect">
            <a:avLst>
              <a:gd name="adj" fmla="val 6712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EE2DCCE0-3C27-665B-1C05-325DA3BAAC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255" y="437667"/>
            <a:ext cx="385263" cy="385263"/>
          </a:xfrm>
          <a:prstGeom prst="rect">
            <a:avLst/>
          </a:prstGeom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1EFBEF0-9086-35B8-2247-671C07C94BE6}"/>
              </a:ext>
            </a:extLst>
          </p:cNvPr>
          <p:cNvCxnSpPr>
            <a:cxnSpLocks/>
          </p:cNvCxnSpPr>
          <p:nvPr/>
        </p:nvCxnSpPr>
        <p:spPr>
          <a:xfrm flipH="1">
            <a:off x="7521953" y="3727739"/>
            <a:ext cx="220322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9BFFE9A9-B6BA-20DB-D1D7-9C6DC5AE13B3}"/>
              </a:ext>
            </a:extLst>
          </p:cNvPr>
          <p:cNvCxnSpPr>
            <a:cxnSpLocks/>
          </p:cNvCxnSpPr>
          <p:nvPr/>
        </p:nvCxnSpPr>
        <p:spPr>
          <a:xfrm flipH="1">
            <a:off x="9819859" y="3728315"/>
            <a:ext cx="220322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Único Canto Arredondado 17">
            <a:extLst>
              <a:ext uri="{FF2B5EF4-FFF2-40B4-BE49-F238E27FC236}">
                <a16:creationId xmlns:a16="http://schemas.microsoft.com/office/drawing/2014/main" id="{8D212971-655A-5BFD-C251-C7D62ED2C5AF}"/>
              </a:ext>
            </a:extLst>
          </p:cNvPr>
          <p:cNvSpPr/>
          <p:nvPr/>
        </p:nvSpPr>
        <p:spPr>
          <a:xfrm>
            <a:off x="1843902" y="1726528"/>
            <a:ext cx="50280" cy="61080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F184A3-CB5B-F228-B885-DB79F57319FE}"/>
              </a:ext>
            </a:extLst>
          </p:cNvPr>
          <p:cNvSpPr txBox="1"/>
          <p:nvPr/>
        </p:nvSpPr>
        <p:spPr>
          <a:xfrm>
            <a:off x="1940862" y="1857824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Filtros</a:t>
            </a:r>
          </a:p>
        </p:txBody>
      </p:sp>
      <p:sp>
        <p:nvSpPr>
          <p:cNvPr id="38" name="Retângulo Arredondado 7">
            <a:extLst>
              <a:ext uri="{FF2B5EF4-FFF2-40B4-BE49-F238E27FC236}">
                <a16:creationId xmlns:a16="http://schemas.microsoft.com/office/drawing/2014/main" id="{62B220BC-D73E-2666-735C-E7507BBEB2D6}"/>
              </a:ext>
            </a:extLst>
          </p:cNvPr>
          <p:cNvSpPr/>
          <p:nvPr/>
        </p:nvSpPr>
        <p:spPr>
          <a:xfrm>
            <a:off x="1542388" y="4730665"/>
            <a:ext cx="2300742" cy="1914501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41" name="Retângulo Arredondado 24">
            <a:extLst>
              <a:ext uri="{FF2B5EF4-FFF2-40B4-BE49-F238E27FC236}">
                <a16:creationId xmlns:a16="http://schemas.microsoft.com/office/drawing/2014/main" id="{855E079D-42B1-B52F-87F0-CACBF1504626}"/>
              </a:ext>
            </a:extLst>
          </p:cNvPr>
          <p:cNvSpPr/>
          <p:nvPr/>
        </p:nvSpPr>
        <p:spPr>
          <a:xfrm>
            <a:off x="3968248" y="4717773"/>
            <a:ext cx="3439717" cy="1914501"/>
          </a:xfrm>
          <a:prstGeom prst="roundRect">
            <a:avLst>
              <a:gd name="adj" fmla="val 8358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D16D535-7306-CF07-88B3-CBE85D0D4CBD}"/>
              </a:ext>
            </a:extLst>
          </p:cNvPr>
          <p:cNvSpPr txBox="1"/>
          <p:nvPr/>
        </p:nvSpPr>
        <p:spPr>
          <a:xfrm>
            <a:off x="1847856" y="4760741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Faixa Etária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40C6FFF-9BBB-CCD1-11F6-1F3A66E34A0F}"/>
              </a:ext>
            </a:extLst>
          </p:cNvPr>
          <p:cNvSpPr txBox="1"/>
          <p:nvPr/>
        </p:nvSpPr>
        <p:spPr>
          <a:xfrm>
            <a:off x="5007170" y="476335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Por Gênero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99F5B503-714B-B297-D268-51D8A98A40C7}"/>
              </a:ext>
            </a:extLst>
          </p:cNvPr>
          <p:cNvCxnSpPr>
            <a:cxnSpLocks/>
          </p:cNvCxnSpPr>
          <p:nvPr/>
        </p:nvCxnSpPr>
        <p:spPr>
          <a:xfrm flipH="1">
            <a:off x="1552358" y="5068518"/>
            <a:ext cx="2290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FF8F877-F648-53CA-D4AA-E5704EE6F9CD}"/>
              </a:ext>
            </a:extLst>
          </p:cNvPr>
          <p:cNvCxnSpPr>
            <a:cxnSpLocks/>
          </p:cNvCxnSpPr>
          <p:nvPr/>
        </p:nvCxnSpPr>
        <p:spPr>
          <a:xfrm flipH="1">
            <a:off x="3968248" y="5068518"/>
            <a:ext cx="345146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Arredondado 16">
            <a:extLst>
              <a:ext uri="{FF2B5EF4-FFF2-40B4-BE49-F238E27FC236}">
                <a16:creationId xmlns:a16="http://schemas.microsoft.com/office/drawing/2014/main" id="{E18DE672-0BDA-4108-F09E-B3D2A3D72585}"/>
              </a:ext>
            </a:extLst>
          </p:cNvPr>
          <p:cNvSpPr/>
          <p:nvPr/>
        </p:nvSpPr>
        <p:spPr>
          <a:xfrm>
            <a:off x="1552358" y="2464543"/>
            <a:ext cx="5867357" cy="2099517"/>
          </a:xfrm>
          <a:prstGeom prst="roundRect">
            <a:avLst>
              <a:gd name="adj" fmla="val 6712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5F96C13-8BEF-51C6-5CE5-F37A1783C19F}"/>
              </a:ext>
            </a:extLst>
          </p:cNvPr>
          <p:cNvSpPr txBox="1"/>
          <p:nvPr/>
        </p:nvSpPr>
        <p:spPr>
          <a:xfrm>
            <a:off x="3614643" y="2516233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Total Evento por Mês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77D18D2C-5FC8-8A7B-538A-04700836DEA7}"/>
              </a:ext>
            </a:extLst>
          </p:cNvPr>
          <p:cNvCxnSpPr>
            <a:cxnSpLocks/>
          </p:cNvCxnSpPr>
          <p:nvPr/>
        </p:nvCxnSpPr>
        <p:spPr>
          <a:xfrm flipH="1">
            <a:off x="1552358" y="2813372"/>
            <a:ext cx="58673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Arredondado 61">
            <a:extLst>
              <a:ext uri="{FF2B5EF4-FFF2-40B4-BE49-F238E27FC236}">
                <a16:creationId xmlns:a16="http://schemas.microsoft.com/office/drawing/2014/main" id="{26CB11E8-6004-6338-135F-1439DE370BB6}"/>
              </a:ext>
            </a:extLst>
          </p:cNvPr>
          <p:cNvSpPr/>
          <p:nvPr/>
        </p:nvSpPr>
        <p:spPr>
          <a:xfrm>
            <a:off x="131196" y="5119279"/>
            <a:ext cx="990672" cy="457200"/>
          </a:xfrm>
          <a:prstGeom prst="roundRect">
            <a:avLst>
              <a:gd name="adj" fmla="val 19202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68DE8BE-0CEA-28F7-19A8-4EA2A885CE0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2" y="5145055"/>
            <a:ext cx="403208" cy="3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23444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AliciOne Demo</vt:lpstr>
      <vt:lpstr>Arial</vt:lpstr>
      <vt:lpstr>Calibri</vt:lpstr>
      <vt:lpstr>Calibri Light</vt:lpstr>
      <vt:lpstr>Montserrat</vt:lpstr>
      <vt:lpstr>Montserrat Medium</vt:lpstr>
      <vt:lpstr>Segoe UI Light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Luis Carlos</cp:lastModifiedBy>
  <cp:revision>41</cp:revision>
  <dcterms:created xsi:type="dcterms:W3CDTF">2020-05-27T20:02:15Z</dcterms:created>
  <dcterms:modified xsi:type="dcterms:W3CDTF">2023-01-04T00:55:52Z</dcterms:modified>
</cp:coreProperties>
</file>