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70" r:id="rId4"/>
    <p:sldId id="273" r:id="rId5"/>
    <p:sldId id="274" r:id="rId6"/>
    <p:sldId id="275" r:id="rId7"/>
    <p:sldId id="261" r:id="rId8"/>
    <p:sldId id="276" r:id="rId9"/>
    <p:sldId id="272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Maintaining Stored Procedures &amp;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Recompiling and Dropping Programs</a:t>
            </a:r>
          </a:p>
          <a:p>
            <a:r>
              <a:rPr lang="en-US" baseline="0" dirty="0" smtClean="0"/>
              <a:t>Data Dictionary</a:t>
            </a:r>
            <a:r>
              <a:rPr lang="en-US" dirty="0" smtClean="0"/>
              <a:t> Storage of Programs</a:t>
            </a:r>
          </a:p>
          <a:p>
            <a:r>
              <a:rPr lang="en-US" baseline="0" dirty="0" smtClean="0"/>
              <a:t>Managing</a:t>
            </a:r>
            <a:r>
              <a:rPr lang="en-US" dirty="0" smtClean="0"/>
              <a:t> Dependencies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01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Dependencies?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A key concept in the discussion of PL/SQL application maintenance is the subject of </a:t>
            </a:r>
            <a:r>
              <a:rPr lang="en-US" dirty="0">
                <a:solidFill>
                  <a:srgbClr val="D95A27"/>
                </a:solidFill>
              </a:rPr>
              <a:t>d</a:t>
            </a:r>
            <a:r>
              <a:rPr lang="en-US" dirty="0" smtClean="0">
                <a:solidFill>
                  <a:srgbClr val="D95A27"/>
                </a:solidFill>
              </a:rPr>
              <a:t>ependencies</a:t>
            </a:r>
            <a:r>
              <a:rPr lang="en-US" dirty="0" smtClean="0"/>
              <a:t>.  </a:t>
            </a:r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A procedure or function is </a:t>
            </a:r>
            <a:r>
              <a:rPr lang="en-US" b="1" dirty="0" smtClean="0">
                <a:solidFill>
                  <a:srgbClr val="D95A27"/>
                </a:solidFill>
              </a:rPr>
              <a:t>dependent</a:t>
            </a:r>
            <a:r>
              <a:rPr lang="en-US" dirty="0" smtClean="0"/>
              <a:t> upon the following types of objects.</a:t>
            </a:r>
            <a:endParaRPr lang="en-US" sz="2200" kern="1200" baseline="0" dirty="0" smtClean="0">
              <a:solidFill>
                <a:schemeClr val="bg2">
                  <a:lumMod val="25000"/>
                </a:schemeClr>
              </a:solidFill>
              <a:effectLst/>
              <a:latin typeface="Aller" panose="02000503030000020004" pitchFamily="2" charset="0"/>
              <a:ea typeface="+mn-ea"/>
              <a:cs typeface="+mn-cs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Any database</a:t>
            </a:r>
            <a:r>
              <a:rPr lang="en-US" sz="2200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 object that the program references such as </a:t>
            </a:r>
            <a:r>
              <a:rPr lang="en-US" b="1" dirty="0">
                <a:solidFill>
                  <a:srgbClr val="D95A27"/>
                </a:solidFill>
              </a:rPr>
              <a:t>tables</a:t>
            </a:r>
            <a:r>
              <a:rPr lang="en-US" sz="2200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,</a:t>
            </a:r>
            <a:r>
              <a:rPr lang="en-US" sz="2200" b="1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 </a:t>
            </a:r>
            <a:r>
              <a:rPr lang="en-US" b="1" dirty="0">
                <a:solidFill>
                  <a:srgbClr val="D95A27"/>
                </a:solidFill>
              </a:rPr>
              <a:t>views</a:t>
            </a:r>
            <a:r>
              <a:rPr lang="en-US" sz="2200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, and other </a:t>
            </a:r>
            <a:r>
              <a:rPr lang="en-US" b="1" dirty="0">
                <a:solidFill>
                  <a:srgbClr val="D95A27"/>
                </a:solidFill>
              </a:rPr>
              <a:t>stored</a:t>
            </a:r>
            <a:r>
              <a:rPr lang="en-US" sz="2200" b="1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 </a:t>
            </a:r>
            <a:r>
              <a:rPr lang="en-US" b="1" dirty="0">
                <a:solidFill>
                  <a:srgbClr val="D95A27"/>
                </a:solidFill>
              </a:rPr>
              <a:t>procedures</a:t>
            </a:r>
            <a:r>
              <a:rPr lang="en-US" sz="2200" b="1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 </a:t>
            </a:r>
            <a:r>
              <a:rPr lang="en-US" sz="2200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it may call.</a:t>
            </a:r>
            <a:endParaRPr lang="en-US" sz="2200" kern="1200" baseline="0" dirty="0" smtClean="0">
              <a:solidFill>
                <a:schemeClr val="bg2">
                  <a:lumMod val="25000"/>
                </a:schemeClr>
              </a:solidFill>
              <a:effectLst/>
              <a:latin typeface="Aller" panose="02000503030000020004" pitchFamily="2" charset="0"/>
              <a:ea typeface="+mn-ea"/>
              <a:cs typeface="+mn-cs"/>
            </a:endParaRPr>
          </a:p>
          <a:p>
            <a:pPr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D95A27"/>
                </a:solidFill>
              </a:rPr>
              <a:t>Object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D95A27"/>
                </a:solidFill>
              </a:rPr>
              <a:t>system</a:t>
            </a:r>
            <a:r>
              <a:rPr lang="en-US" b="1" dirty="0"/>
              <a:t> </a:t>
            </a:r>
            <a:r>
              <a:rPr lang="en-US" b="1" dirty="0">
                <a:solidFill>
                  <a:srgbClr val="D95A27"/>
                </a:solidFill>
              </a:rPr>
              <a:t>privileges</a:t>
            </a:r>
            <a:r>
              <a:rPr lang="en-US" b="1" dirty="0"/>
              <a:t> </a:t>
            </a:r>
            <a:r>
              <a:rPr lang="en-US" dirty="0" smtClean="0"/>
              <a:t>of the procedure owner.</a:t>
            </a: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Recompiling &amp; Dropping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Even though a program may have successfully compiled and has not be subsequently changed, it may still revert to an </a:t>
            </a:r>
            <a:r>
              <a:rPr lang="en-US" b="1" dirty="0" smtClean="0">
                <a:solidFill>
                  <a:srgbClr val="D95A27"/>
                </a:solidFill>
              </a:rPr>
              <a:t>invalid</a:t>
            </a:r>
            <a:r>
              <a:rPr lang="en-US" dirty="0" smtClean="0"/>
              <a:t> state.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Programs will need to be recompiled in order to return it to a </a:t>
            </a:r>
            <a:r>
              <a:rPr lang="en-US" b="1" dirty="0">
                <a:solidFill>
                  <a:srgbClr val="D95A27"/>
                </a:solidFill>
              </a:rPr>
              <a:t>valid</a:t>
            </a:r>
            <a:r>
              <a:rPr lang="en-US" dirty="0" smtClean="0"/>
              <a:t> state.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This can happen if any of the program dependencies change.</a:t>
            </a:r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1663493" y="4899804"/>
            <a:ext cx="2520318" cy="957532"/>
          </a:xfrm>
          <a:prstGeom prst="wedgeRectCallout">
            <a:avLst>
              <a:gd name="adj1" fmla="val -29734"/>
              <a:gd name="adj2" fmla="val -66074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For example, a referenced table structure is changed.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Recompile?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Recompiling a program, that is in an </a:t>
            </a:r>
            <a:r>
              <a:rPr lang="en-US" b="1" dirty="0">
                <a:solidFill>
                  <a:srgbClr val="D95A27"/>
                </a:solidFill>
              </a:rPr>
              <a:t>invalid</a:t>
            </a:r>
            <a:r>
              <a:rPr lang="en-US" dirty="0" smtClean="0"/>
              <a:t> state, can be done in one of several ways</a:t>
            </a:r>
            <a:r>
              <a:rPr lang="en-US" dirty="0" smtClean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D95A27"/>
                </a:solidFill>
              </a:rPr>
              <a:t>Automated Method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When a stored procedure is next referenced by any user, the program is compiled and validated if it’s in an </a:t>
            </a:r>
            <a:r>
              <a:rPr lang="en-US" b="1" dirty="0" smtClean="0">
                <a:solidFill>
                  <a:srgbClr val="D95A27"/>
                </a:solidFill>
              </a:rPr>
              <a:t>invalid</a:t>
            </a:r>
            <a:r>
              <a:rPr lang="en-US" dirty="0" smtClean="0"/>
              <a:t> state.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If the compilation is successful, the program is loaded into the data SGA PL/SQL cache for execution.</a:t>
            </a:r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38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Recompile? (</a:t>
            </a:r>
            <a:r>
              <a:rPr lang="en-US" dirty="0" err="1" smtClean="0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6" y="1622424"/>
            <a:ext cx="7353300" cy="489914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D95A27"/>
                </a:solidFill>
              </a:rPr>
              <a:t>Manually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Using </a:t>
            </a:r>
            <a:r>
              <a:rPr lang="en-US" dirty="0" smtClean="0"/>
              <a:t>the </a:t>
            </a:r>
            <a:r>
              <a:rPr lang="en-US" b="1" dirty="0">
                <a:solidFill>
                  <a:srgbClr val="D95A27"/>
                </a:solidFill>
              </a:rPr>
              <a:t>ALTER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D95A27"/>
                </a:solidFill>
              </a:rPr>
              <a:t>PROCEDURE</a:t>
            </a:r>
            <a:r>
              <a:rPr lang="en-US" dirty="0" smtClean="0"/>
              <a:t> or </a:t>
            </a:r>
            <a:r>
              <a:rPr lang="en-US" b="1" dirty="0">
                <a:solidFill>
                  <a:srgbClr val="D95A27"/>
                </a:solidFill>
              </a:rPr>
              <a:t>ALTER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D95A27"/>
                </a:solidFill>
              </a:rPr>
              <a:t>FUNCTION</a:t>
            </a:r>
            <a:r>
              <a:rPr lang="en-US" dirty="0" smtClean="0"/>
              <a:t> statement</a:t>
            </a:r>
            <a:r>
              <a:rPr lang="en-US" dirty="0" smtClean="0"/>
              <a:t>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When </a:t>
            </a:r>
            <a:r>
              <a:rPr lang="en-US" dirty="0" smtClean="0"/>
              <a:t>manually recompiling, any errors are known </a:t>
            </a:r>
            <a:endParaRPr lang="en-US" dirty="0" smtClean="0"/>
          </a:p>
        </p:txBody>
      </p:sp>
      <p:sp>
        <p:nvSpPr>
          <p:cNvPr id="4" name="Folded Corner 3"/>
          <p:cNvSpPr/>
          <p:nvPr/>
        </p:nvSpPr>
        <p:spPr>
          <a:xfrm>
            <a:off x="1062806" y="3217658"/>
            <a:ext cx="6961238" cy="143198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PROCEDURE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raise_salary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COMPILE;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 altered.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FUNCTION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salary_valid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COMPILE;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altered.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802178" y="5373611"/>
            <a:ext cx="3029277" cy="957532"/>
          </a:xfrm>
          <a:prstGeom prst="wedgeRectCallout">
            <a:avLst>
              <a:gd name="adj1" fmla="val -29449"/>
              <a:gd name="adj2" fmla="val -43551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sym typeface="Webdings" panose="05030102010509060703" pitchFamily="18" charset="2"/>
              </a:rPr>
              <a:t>	</a:t>
            </a:r>
            <a:r>
              <a:rPr lang="en-US" sz="1600" dirty="0" smtClean="0"/>
              <a:t>You </a:t>
            </a:r>
            <a:r>
              <a:rPr lang="en-US" sz="1600" b="1" dirty="0"/>
              <a:t>must</a:t>
            </a:r>
            <a:r>
              <a:rPr lang="en-US" sz="1600" dirty="0"/>
              <a:t> be the owner or have permissions granted to recompile a procedure</a:t>
            </a:r>
            <a:r>
              <a:rPr lang="en-US" sz="1600" dirty="0" smtClean="0">
                <a:latin typeface="Aller" panose="02000503030000020004" pitchFamily="2" charset="0"/>
              </a:rPr>
              <a:t>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Recompile? (</a:t>
            </a:r>
            <a:r>
              <a:rPr lang="en-US" dirty="0" err="1" smtClean="0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D95A27"/>
                </a:solidFill>
              </a:rPr>
              <a:t>SYS</a:t>
            </a:r>
            <a:r>
              <a:rPr lang="en-US" b="1" dirty="0" smtClean="0"/>
              <a:t> </a:t>
            </a:r>
            <a:r>
              <a:rPr lang="en-US" dirty="0" smtClean="0"/>
              <a:t>super administrator database account has access to the </a:t>
            </a:r>
            <a:r>
              <a:rPr lang="en-US" b="1" dirty="0" smtClean="0">
                <a:solidFill>
                  <a:srgbClr val="D95A27"/>
                </a:solidFill>
              </a:rPr>
              <a:t>UTL_RECOMP() </a:t>
            </a:r>
            <a:r>
              <a:rPr lang="en-US" dirty="0" smtClean="0"/>
              <a:t>system-supplied package which will recompile all invalid objects within the database as part of single operation. 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062806" y="3579972"/>
            <a:ext cx="6961238" cy="265890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 sys/***** AS SYSDBA;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utl_recomp.recomp_parallel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END;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PL/SQL procedure successfully completed.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</a:t>
            </a:r>
          </a:p>
        </p:txBody>
      </p:sp>
    </p:spTree>
    <p:extLst>
      <p:ext uri="{BB962C8B-B14F-4D97-AF65-F5344CB8AC3E}">
        <p14:creationId xmlns:p14="http://schemas.microsoft.com/office/powerpoint/2010/main" val="17710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Invalidation During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Changes to dependent objects which occur </a:t>
            </a:r>
            <a:r>
              <a:rPr lang="en-US" b="1" dirty="0">
                <a:solidFill>
                  <a:srgbClr val="D95A27"/>
                </a:solidFill>
              </a:rPr>
              <a:t>during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D95A27"/>
                </a:solidFill>
              </a:rPr>
              <a:t>execution</a:t>
            </a:r>
            <a:r>
              <a:rPr lang="en-US" dirty="0" smtClean="0"/>
              <a:t> can certainly invalidate a procedure or function within a user session.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Forces a </a:t>
            </a:r>
            <a:r>
              <a:rPr lang="en-US" b="1" dirty="0">
                <a:solidFill>
                  <a:srgbClr val="D95A27"/>
                </a:solidFill>
              </a:rPr>
              <a:t>ROLLBACK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Nullifies the </a:t>
            </a:r>
            <a:r>
              <a:rPr lang="en-US" b="1" dirty="0">
                <a:solidFill>
                  <a:srgbClr val="D95A27"/>
                </a:solidFill>
              </a:rPr>
              <a:t>SESSION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D95A27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947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Invalidation During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There are several ways to avoid invalidating the SESSION STATE of a procedure.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Perform DDL maintenance on stored programs and all dependent objects during off-hours.</a:t>
            </a:r>
            <a:endParaRPr lang="en-US" b="1" dirty="0">
              <a:solidFill>
                <a:srgbClr val="D95A27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Include an EXCEPTION HANDLER for the following error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 smtClean="0">
              <a:solidFill>
                <a:srgbClr val="D95A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D95A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ORA-04068: existing state of packages has been discarded</a:t>
            </a:r>
            <a:endParaRPr lang="en-US" sz="1600" b="1" dirty="0">
              <a:solidFill>
                <a:srgbClr val="D95A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295214" y="1932317"/>
            <a:ext cx="2287399" cy="607010"/>
          </a:xfrm>
          <a:prstGeom prst="wedgeRectCallout">
            <a:avLst>
              <a:gd name="adj1" fmla="val -29049"/>
              <a:gd name="adj2" fmla="val 7356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Difficult to do.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256026" y="4172686"/>
            <a:ext cx="3402902" cy="916902"/>
          </a:xfrm>
          <a:prstGeom prst="wedgeRectCallout">
            <a:avLst>
              <a:gd name="adj1" fmla="val -31312"/>
              <a:gd name="adj2" fmla="val -74203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Won’t avoid an invalid session state, but it makes it easy to determine how to fix the issue.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9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Procedures &amp;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Dropping a procedure or function is the same as deleting all record of the program from the database.</a:t>
            </a:r>
          </a:p>
          <a:p>
            <a:r>
              <a:rPr lang="en-US" dirty="0" smtClean="0"/>
              <a:t>You must be the owner of the object</a:t>
            </a:r>
          </a:p>
          <a:p>
            <a:r>
              <a:rPr lang="en-US" dirty="0" smtClean="0"/>
              <a:t>You have the </a:t>
            </a:r>
            <a:r>
              <a:rPr lang="en-US" b="1" dirty="0">
                <a:solidFill>
                  <a:srgbClr val="D95A27"/>
                </a:solidFill>
              </a:rPr>
              <a:t>DROP ANY PROCEDURE </a:t>
            </a:r>
            <a:r>
              <a:rPr lang="en-US" dirty="0" smtClean="0"/>
              <a:t>system </a:t>
            </a:r>
            <a:r>
              <a:rPr lang="en-US" dirty="0" smtClean="0"/>
              <a:t>privilege</a:t>
            </a:r>
            <a:endParaRPr lang="en-US" dirty="0" smtClean="0"/>
          </a:p>
        </p:txBody>
      </p:sp>
      <p:sp>
        <p:nvSpPr>
          <p:cNvPr id="5" name="Folded Corner 4"/>
          <p:cNvSpPr/>
          <p:nvPr/>
        </p:nvSpPr>
        <p:spPr>
          <a:xfrm>
            <a:off x="1062806" y="4252830"/>
            <a:ext cx="6961238" cy="154412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PROCEDURE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raise_salary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 dropped.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salary_valid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dropped.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98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</TotalTime>
  <Words>473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Maintaining Stored Procedures &amp; Functions</vt:lpstr>
      <vt:lpstr>What are Dependencies?</vt:lpstr>
      <vt:lpstr>Recompiling &amp; Dropping Programs</vt:lpstr>
      <vt:lpstr>How Do You Recompile?</vt:lpstr>
      <vt:lpstr>How Do You Recompile? (cont)</vt:lpstr>
      <vt:lpstr>How Do You Recompile? (cont)</vt:lpstr>
      <vt:lpstr>Invalidation During Execution</vt:lpstr>
      <vt:lpstr>Avoid Invalidation During Execution</vt:lpstr>
      <vt:lpstr>Dropping Procedures &amp; Functions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152</cp:revision>
  <dcterms:created xsi:type="dcterms:W3CDTF">2013-02-22T17:59:00Z</dcterms:created>
  <dcterms:modified xsi:type="dcterms:W3CDTF">2013-07-25T19:12:18Z</dcterms:modified>
</cp:coreProperties>
</file>