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9"/>
  </p:notesMasterIdLst>
  <p:handoutMasterIdLst>
    <p:handoutMasterId r:id="rId10"/>
  </p:handoutMasterIdLst>
  <p:sldIdLst>
    <p:sldId id="257" r:id="rId2"/>
    <p:sldId id="298" r:id="rId3"/>
    <p:sldId id="299" r:id="rId4"/>
    <p:sldId id="300" r:id="rId5"/>
    <p:sldId id="301" r:id="rId6"/>
    <p:sldId id="302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D95A27"/>
    <a:srgbClr val="AC5A27"/>
    <a:srgbClr val="B34719"/>
    <a:srgbClr val="3E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9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115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8/23/2013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Triggers Within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baseline="0" dirty="0" smtClean="0"/>
              <a:t>There are a few ancillary details you must understand.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95A27"/>
                </a:solidFill>
              </a:rPr>
              <a:t>Privileges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95A27"/>
                </a:solidFill>
              </a:rPr>
              <a:t>Implementation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Limitations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95A27"/>
                </a:solidFill>
              </a:rPr>
              <a:t>Mutating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Table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Issues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95A27"/>
                </a:solidFill>
              </a:rPr>
              <a:t>Execution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Details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1132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Privileges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 are system and object privileges which are required in order to create and execute triggers.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D95A27"/>
                </a:solidFill>
              </a:rPr>
              <a:t>CREATE TRIGGER – </a:t>
            </a:r>
            <a:r>
              <a:rPr lang="en-US" dirty="0"/>
              <a:t>Required to create a trigger within your own schema</a:t>
            </a:r>
          </a:p>
          <a:p>
            <a:pPr>
              <a:spcBef>
                <a:spcPts val="0"/>
              </a:spcBef>
            </a:pPr>
            <a:r>
              <a:rPr lang="en-US" baseline="0" dirty="0" smtClean="0">
                <a:solidFill>
                  <a:srgbClr val="D95A27"/>
                </a:solidFill>
              </a:rPr>
              <a:t>CREATE</a:t>
            </a:r>
            <a:r>
              <a:rPr lang="en-US" dirty="0" smtClean="0">
                <a:solidFill>
                  <a:srgbClr val="D95A27"/>
                </a:solidFill>
              </a:rPr>
              <a:t> ANY TRIGGER – </a:t>
            </a:r>
            <a:r>
              <a:rPr lang="en-US" dirty="0"/>
              <a:t>Required to create a trigger in any other schema</a:t>
            </a:r>
          </a:p>
          <a:p>
            <a:pPr lvl="1"/>
            <a:r>
              <a:rPr lang="en-US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 als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need the </a:t>
            </a:r>
            <a:r>
              <a:rPr lang="en-US" dirty="0" smtClean="0">
                <a:solidFill>
                  <a:srgbClr val="D95A27"/>
                </a:solidFill>
              </a:rPr>
              <a:t>ALTER TABLE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</a:t>
            </a:r>
            <a:r>
              <a:rPr lang="en-US" dirty="0" smtClean="0">
                <a:solidFill>
                  <a:srgbClr val="D95A27"/>
                </a:solidFill>
              </a:rPr>
              <a:t> ALTER ANY TABLE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privilege to create a trigger for a table in another schema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4823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baseline="0" dirty="0" smtClean="0"/>
              <a:t>It’s important </a:t>
            </a:r>
            <a:r>
              <a:rPr lang="en-US" dirty="0" smtClean="0"/>
              <a:t>to remember Trigger implementation logic cannot include the transaction control statement. </a:t>
            </a:r>
          </a:p>
          <a:p>
            <a:pPr marL="457200">
              <a:spcAft>
                <a:spcPts val="0"/>
              </a:spcAft>
            </a:pPr>
            <a:r>
              <a:rPr lang="en-US" dirty="0">
                <a:solidFill>
                  <a:srgbClr val="D95A27"/>
                </a:solidFill>
              </a:rPr>
              <a:t>COMMIT</a:t>
            </a: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D95A27"/>
                </a:solidFill>
              </a:rPr>
              <a:t>ROLLBACK</a:t>
            </a: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D95A27"/>
                </a:solidFill>
              </a:rPr>
              <a:t>SAVEPOINT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Since Triggers may execute stored procedures, those procedures must not include those statements too.</a:t>
            </a:r>
            <a:endParaRPr lang="en-US" dirty="0" smtClean="0"/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2693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Mutating Table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baseline="0" dirty="0" smtClean="0"/>
              <a:t>A challenging situation for developers</a:t>
            </a:r>
            <a:r>
              <a:rPr lang="en-US" dirty="0" smtClean="0"/>
              <a:t> involves the concept of a </a:t>
            </a:r>
            <a:r>
              <a:rPr lang="en-US" dirty="0">
                <a:solidFill>
                  <a:srgbClr val="D95A27"/>
                </a:solidFill>
              </a:rPr>
              <a:t>mutating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table</a:t>
            </a:r>
            <a:r>
              <a:rPr lang="en-US" dirty="0" smtClean="0"/>
              <a:t>.</a:t>
            </a:r>
            <a:endParaRPr lang="en-US" dirty="0" smtClean="0"/>
          </a:p>
          <a:p>
            <a:pPr marL="457200">
              <a:spcAft>
                <a:spcPts val="0"/>
              </a:spcAft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Whenever a </a:t>
            </a:r>
            <a:r>
              <a:rPr lang="en-US" dirty="0">
                <a:solidFill>
                  <a:srgbClr val="D95A27"/>
                </a:solidFill>
              </a:rPr>
              <a:t>Row-Level Trigger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 firing within the midst of an update, that table is considered to be </a:t>
            </a:r>
            <a:r>
              <a:rPr lang="en-US" dirty="0">
                <a:solidFill>
                  <a:srgbClr val="D95A27"/>
                </a:solidFill>
              </a:rPr>
              <a:t>mutating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457200">
              <a:spcAft>
                <a:spcPts val="0"/>
              </a:spcAft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Until the update of all rows has completed, a trigger may not perform its own update of that same table.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86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Mutating Table Issues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baseline="0" dirty="0" smtClean="0"/>
              <a:t>If an </a:t>
            </a:r>
            <a:r>
              <a:rPr lang="en-US" dirty="0" smtClean="0"/>
              <a:t>trigger attempts an update while the table is mutating, you will see a message similar to the following:</a:t>
            </a:r>
            <a:endParaRPr lang="en-US" baseline="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57531" y="3122775"/>
            <a:ext cx="7375585" cy="18029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employee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ERROR at line 1: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ORA-04091: table STUDENT1.EMPLOYEE is mutating, trigger/function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ORA-06512: at "STUDENT1.EMPLOYEEINTEGRITY", line 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ORA-04088: error during execution of trigger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'STUDENT1.EMPLOYEEINTE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52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Similar to a Stored Procedure, a </a:t>
            </a:r>
            <a:r>
              <a:rPr lang="en-US" dirty="0" err="1">
                <a:solidFill>
                  <a:srgbClr val="D95A27"/>
                </a:solidFill>
              </a:rPr>
              <a:t>Savepoint</a:t>
            </a:r>
            <a:r>
              <a:rPr lang="en-US" dirty="0" smtClean="0"/>
              <a:t> is made just prior to any triggering statement.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Any unhandled exceptions occurring within the trigger will automatically </a:t>
            </a:r>
            <a:r>
              <a:rPr lang="en-US" dirty="0">
                <a:solidFill>
                  <a:srgbClr val="D95A27"/>
                </a:solidFill>
              </a:rPr>
              <a:t>ROLLBACK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that point.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includes the execution of the </a:t>
            </a:r>
            <a:r>
              <a:rPr lang="en-US" dirty="0">
                <a:solidFill>
                  <a:srgbClr val="D95A27"/>
                </a:solidFill>
              </a:rPr>
              <a:t>RAISE_APPLICATION_ERROR()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statement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4792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435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3011</TotalTime>
  <Words>254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Aller</vt:lpstr>
      <vt:lpstr>Aller Light</vt:lpstr>
      <vt:lpstr>Arial</vt:lpstr>
      <vt:lpstr>Calibri</vt:lpstr>
      <vt:lpstr>Courier New</vt:lpstr>
      <vt:lpstr>Office Theme</vt:lpstr>
      <vt:lpstr>Triggers Within An Application</vt:lpstr>
      <vt:lpstr>Privileges</vt:lpstr>
      <vt:lpstr>Implementation Limitations</vt:lpstr>
      <vt:lpstr>Mutating Table Issues</vt:lpstr>
      <vt:lpstr>Mutating Table Issues (cont)</vt:lpstr>
      <vt:lpstr>Execution Details</vt:lpstr>
      <vt:lpstr>End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224</cp:revision>
  <dcterms:created xsi:type="dcterms:W3CDTF">2013-02-22T17:59:00Z</dcterms:created>
  <dcterms:modified xsi:type="dcterms:W3CDTF">2013-08-23T19:17:57Z</dcterms:modified>
</cp:coreProperties>
</file>