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85" r:id="rId3"/>
    <p:sldId id="265" r:id="rId4"/>
    <p:sldId id="28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44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3/27/2013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Cursor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Explicit cursors have the same attributes as implicit cursors.</a:t>
            </a:r>
          </a:p>
          <a:p>
            <a:r>
              <a:rPr lang="en-US" dirty="0" smtClean="0"/>
              <a:t>Names always use the following naming format:</a:t>
            </a:r>
          </a:p>
          <a:p>
            <a:pPr marL="0" indent="0" algn="ctr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CursorName%AttributeName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 Attribute</a:t>
            </a:r>
            <a:r>
              <a:rPr lang="en-US" baseline="0" dirty="0" smtClean="0"/>
              <a:t>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values returned by the attributes are slightly different from Implicit cursors</a:t>
            </a:r>
            <a:endParaRPr lang="en-US" baseline="0" dirty="0" smtClean="0"/>
          </a:p>
          <a:p>
            <a:r>
              <a:rPr lang="en-US" baseline="0" dirty="0" smtClean="0">
                <a:solidFill>
                  <a:schemeClr val="bg1"/>
                </a:solidFill>
              </a:rPr>
              <a:t>%FOUND </a:t>
            </a:r>
            <a:r>
              <a:rPr lang="en-US" baseline="0" dirty="0" smtClean="0"/>
              <a:t>and </a:t>
            </a:r>
            <a:r>
              <a:rPr lang="en-US" baseline="0" dirty="0" smtClean="0">
                <a:solidFill>
                  <a:schemeClr val="bg1"/>
                </a:solidFill>
              </a:rPr>
              <a:t>%NOTFOUND </a:t>
            </a:r>
            <a:r>
              <a:rPr lang="en-US" baseline="0" dirty="0" smtClean="0"/>
              <a:t>indicate whether or not 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FETCH</a:t>
            </a:r>
            <a:r>
              <a:rPr lang="en-US" dirty="0" smtClean="0"/>
              <a:t> statement received data.</a:t>
            </a:r>
            <a:endParaRPr lang="en-US" baseline="0" dirty="0" smtClean="0"/>
          </a:p>
          <a:p>
            <a:r>
              <a:rPr lang="en-US" baseline="0" dirty="0" smtClean="0">
                <a:solidFill>
                  <a:schemeClr val="bg1"/>
                </a:solidFill>
              </a:rPr>
              <a:t>%ROWCOUNT </a:t>
            </a:r>
            <a:r>
              <a:rPr lang="en-US" baseline="0" dirty="0" smtClean="0"/>
              <a:t>indicates which row the </a:t>
            </a:r>
            <a:r>
              <a:rPr lang="en-US" baseline="0" dirty="0" smtClean="0">
                <a:solidFill>
                  <a:schemeClr val="bg1"/>
                </a:solidFill>
              </a:rPr>
              <a:t>FETCH</a:t>
            </a:r>
            <a:r>
              <a:rPr lang="en-US" baseline="0" dirty="0" smtClean="0"/>
              <a:t> statement received.</a:t>
            </a:r>
          </a:p>
          <a:p>
            <a:r>
              <a:rPr lang="en-US" baseline="0" dirty="0" smtClean="0">
                <a:solidFill>
                  <a:schemeClr val="bg1"/>
                </a:solidFill>
              </a:rPr>
              <a:t>%ISOPEN </a:t>
            </a:r>
            <a:r>
              <a:rPr lang="en-US" baseline="0" dirty="0" smtClean="0"/>
              <a:t>is True/False depending on whether the cursor is open and data is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1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 Attributes</a:t>
            </a:r>
            <a:r>
              <a:rPr lang="en-US" baseline="0" dirty="0" smtClean="0"/>
              <a:t> Illustrated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912339"/>
              </p:ext>
            </p:extLst>
          </p:nvPr>
        </p:nvGraphicFramePr>
        <p:xfrm>
          <a:off x="2882402" y="1953934"/>
          <a:ext cx="549384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769"/>
                <a:gridCol w="1098769"/>
                <a:gridCol w="872286"/>
                <a:gridCol w="1325252"/>
                <a:gridCol w="1098769"/>
              </a:tblGrid>
              <a:tr h="301752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SSN</a:t>
                      </a:r>
                      <a:endParaRPr lang="en-US" sz="1400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LName</a:t>
                      </a:r>
                      <a:endParaRPr lang="en-US" sz="1400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Salary</a:t>
                      </a:r>
                      <a:endParaRPr lang="en-US" sz="1400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DName</a:t>
                      </a:r>
                      <a:endParaRPr lang="en-US" sz="1400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MgrSSN</a:t>
                      </a:r>
                      <a:endParaRPr lang="en-US" sz="1400" b="0" dirty="0"/>
                    </a:p>
                  </a:txBody>
                  <a:tcPr>
                    <a:solidFill>
                      <a:srgbClr val="3B5998"/>
                    </a:solidFill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888665555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Borg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Headquarters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888665555</a:t>
                      </a:r>
                      <a:endParaRPr lang="en-US" sz="1400" dirty="0"/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333445555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44000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Research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333445555</a:t>
                      </a:r>
                      <a:endParaRPr lang="en-US" sz="1400" dirty="0"/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987654321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Wallace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Administration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987654321</a:t>
                      </a:r>
                      <a:endParaRPr lang="en-US" sz="1400" dirty="0"/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66884444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Naraan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41800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Research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333445555</a:t>
                      </a:r>
                      <a:endParaRPr lang="en-US" sz="1400" dirty="0"/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123456789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Smith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33000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Research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333445555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999887777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Zelaya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Administration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987654321</a:t>
                      </a:r>
                      <a:endParaRPr lang="en-US" sz="1400" dirty="0"/>
                    </a:p>
                  </a:txBody>
                  <a:tcPr/>
                </a:tc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987987987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Jabour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Administration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987654321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03588" y="1613160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EMPS_AND_DEPTS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536165" y="3482574"/>
            <a:ext cx="319178" cy="284672"/>
          </a:xfrm>
          <a:prstGeom prst="rightArrow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2742" y="3416078"/>
            <a:ext cx="167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Cursor </a:t>
            </a:r>
            <a:r>
              <a:rPr lang="en-US" dirty="0" smtClean="0">
                <a:solidFill>
                  <a:schemeClr val="bg1"/>
                </a:solidFill>
              </a:rPr>
              <a:t>Pointer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62742" y="1519760"/>
            <a:ext cx="1845947" cy="618887"/>
            <a:chOff x="888620" y="3883364"/>
            <a:chExt cx="1845947" cy="61888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620" y="3883364"/>
              <a:ext cx="609524" cy="609524"/>
            </a:xfrm>
            <a:prstGeom prst="rect">
              <a:avLst/>
            </a:prstGeom>
          </p:spPr>
        </p:pic>
        <p:sp>
          <p:nvSpPr>
            <p:cNvPr id="9" name="Striped Right Arrow 8"/>
            <p:cNvSpPr/>
            <p:nvPr/>
          </p:nvSpPr>
          <p:spPr>
            <a:xfrm>
              <a:off x="1613139" y="3898402"/>
              <a:ext cx="1121428" cy="603849"/>
            </a:xfrm>
            <a:prstGeom prst="stripedRightArrow">
              <a:avLst/>
            </a:prstGeom>
            <a:solidFill>
              <a:srgbClr val="3B59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690113" y="4468486"/>
            <a:ext cx="3994030" cy="1371599"/>
          </a:xfrm>
          <a:prstGeom prst="wedgeRectCallout">
            <a:avLst>
              <a:gd name="adj1" fmla="val 34665"/>
              <a:gd name="adj2" fmla="val -99571"/>
            </a:avLst>
          </a:prstGeom>
          <a:solidFill>
            <a:srgbClr val="3B59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emps_and_depts%FOUND</a:t>
            </a:r>
            <a:r>
              <a:rPr lang="en-US" dirty="0" smtClean="0"/>
              <a:t> = True</a:t>
            </a:r>
          </a:p>
          <a:p>
            <a:r>
              <a:rPr lang="en-US" dirty="0" err="1" smtClean="0"/>
              <a:t>emps_and_depts%NOTFOUND</a:t>
            </a:r>
            <a:r>
              <a:rPr lang="en-US" dirty="0" smtClean="0"/>
              <a:t> = False</a:t>
            </a:r>
          </a:p>
          <a:p>
            <a:r>
              <a:rPr lang="en-US" dirty="0" err="1" smtClean="0"/>
              <a:t>emps_and_depts%ROWCOUNT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5</a:t>
            </a:r>
            <a:endParaRPr lang="en-US" dirty="0"/>
          </a:p>
          <a:p>
            <a:r>
              <a:rPr lang="en-US" dirty="0" err="1" smtClean="0"/>
              <a:t>emps_and_depts%ISOPEN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2506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</TotalTime>
  <Words>139</Words>
  <Application>Microsoft Office PowerPoint</Application>
  <PresentationFormat>On-screen Show (4:3)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Segoe UI Light</vt:lpstr>
      <vt:lpstr>Segoe UI Semilight</vt:lpstr>
      <vt:lpstr>Office Theme</vt:lpstr>
      <vt:lpstr>Cursor Attributes</vt:lpstr>
      <vt:lpstr>Cursor Attribute Values</vt:lpstr>
      <vt:lpstr>Cursor Attributes Illustrated</vt:lpstr>
      <vt:lpstr>See it in Action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85</cp:revision>
  <dcterms:created xsi:type="dcterms:W3CDTF">2013-02-09T16:35:40Z</dcterms:created>
  <dcterms:modified xsi:type="dcterms:W3CDTF">2013-03-27T20:30:39Z</dcterms:modified>
</cp:coreProperties>
</file>