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8" r:id="rId3"/>
    <p:sldId id="289" r:id="rId4"/>
    <p:sldId id="277" r:id="rId5"/>
    <p:sldId id="290" r:id="rId6"/>
    <p:sldId id="291" r:id="rId7"/>
    <p:sldId id="258" r:id="rId8"/>
    <p:sldId id="280" r:id="rId9"/>
    <p:sldId id="279" r:id="rId10"/>
    <p:sldId id="278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1A"/>
    <a:srgbClr val="A73D15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87" d="100"/>
          <a:sy n="87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Managing Dependencies can be more intricate than you might expect.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It involves: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Tracking all dependent objects for a given program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Directing the database on how to resolve changes to dependent objects.</a:t>
            </a: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following query retrieves all objects that have source code.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30" y="2711933"/>
            <a:ext cx="5276190" cy="2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ular Callout 8"/>
          <p:cNvSpPr/>
          <p:nvPr/>
        </p:nvSpPr>
        <p:spPr>
          <a:xfrm>
            <a:off x="5223610" y="4058728"/>
            <a:ext cx="2520318" cy="957532"/>
          </a:xfrm>
          <a:prstGeom prst="wedgeRectCallout">
            <a:avLst>
              <a:gd name="adj1" fmla="val -57116"/>
              <a:gd name="adj2" fmla="val 2131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RAISE_SALARY procedure is currently stored in the database.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1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USER_SOURCE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Now that we know about the RAISE_SALARY procedure, we can retrieve the stored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30" y="2627970"/>
            <a:ext cx="5276190" cy="38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6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USER_ERRORS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91" y="1777697"/>
            <a:ext cx="5266667" cy="38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129365" y="1572316"/>
            <a:ext cx="3503731" cy="957532"/>
          </a:xfrm>
          <a:prstGeom prst="wedgeRectCallout">
            <a:avLst>
              <a:gd name="adj1" fmla="val -59526"/>
              <a:gd name="adj2" fmla="val 59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user_errors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69140" y="4662546"/>
            <a:ext cx="3029277" cy="957532"/>
          </a:xfrm>
          <a:prstGeom prst="wedgeRectCallout">
            <a:avLst>
              <a:gd name="adj1" fmla="val -57071"/>
              <a:gd name="adj2" fmla="val -2192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ATTRIBUTE column contains the values ‘ERROR’ or ‘WARNING’ indicating the severity.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We learned from our earlier query that the ERROR_SALARY procedure is invalid.  We can query the view to see the errors.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95" y="2995287"/>
            <a:ext cx="6003459" cy="357095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658264" y="2730176"/>
            <a:ext cx="4236731" cy="1401877"/>
          </a:xfrm>
          <a:prstGeom prst="wedgeRectCallout">
            <a:avLst>
              <a:gd name="adj1" fmla="val -59526"/>
              <a:gd name="adj2" fmla="val 59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text, attribute,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message_number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user_errors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name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'ERROR_SALARY'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line;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USER_OBJECT_SIZE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D95A27"/>
                </a:solidFill>
              </a:rPr>
              <a:t>USER_OBJECT_SIZE</a:t>
            </a:r>
            <a:r>
              <a:rPr lang="en-US" dirty="0" smtClean="0"/>
              <a:t> is instrumental in planning for the storage and execution of PL/SQL applications within the database.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24377" y="2762766"/>
            <a:ext cx="6017683" cy="3654266"/>
            <a:chOff x="2124377" y="1736218"/>
            <a:chExt cx="6017683" cy="36542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377" y="1933341"/>
              <a:ext cx="4838095" cy="34571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ular Callout 5"/>
            <p:cNvSpPr/>
            <p:nvPr/>
          </p:nvSpPr>
          <p:spPr>
            <a:xfrm>
              <a:off x="4638329" y="1736218"/>
              <a:ext cx="3503731" cy="957532"/>
            </a:xfrm>
            <a:prstGeom prst="wedgeRectCallout">
              <a:avLst>
                <a:gd name="adj1" fmla="val -59526"/>
                <a:gd name="adj2" fmla="val 599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DESCRIBE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user_object_size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USER_OBJECT_SIZE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Each of the columns describe a different size parameter for the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66" y="1559182"/>
            <a:ext cx="6266667" cy="3342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1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USER_OBJECT_SIZE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1311275" algn="l"/>
              </a:tabLst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69451"/>
              </p:ext>
            </p:extLst>
          </p:nvPr>
        </p:nvGraphicFramePr>
        <p:xfrm>
          <a:off x="1000663" y="1622424"/>
          <a:ext cx="749635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714"/>
                <a:gridCol w="5434641"/>
              </a:tblGrid>
              <a:tr h="37890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ller" panose="02000503030000020004" pitchFamily="2" charset="0"/>
                        </a:rPr>
                        <a:t>Column</a:t>
                      </a:r>
                      <a:endParaRPr lang="en-US" sz="2000" b="0" dirty="0">
                        <a:latin typeface="Aller" panose="02000503030000020004" pitchFamily="2" charset="0"/>
                      </a:endParaRPr>
                    </a:p>
                  </a:txBody>
                  <a:tcPr>
                    <a:solidFill>
                      <a:srgbClr val="B848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ller" panose="02000503030000020004" pitchFamily="2" charset="0"/>
                        </a:rPr>
                        <a:t>Explanation</a:t>
                      </a:r>
                      <a:endParaRPr lang="en-US" sz="2000" b="0" dirty="0">
                        <a:latin typeface="Aller" panose="02000503030000020004" pitchFamily="2" charset="0"/>
                      </a:endParaRPr>
                    </a:p>
                  </a:txBody>
                  <a:tcPr>
                    <a:solidFill>
                      <a:srgbClr val="B8481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SOURCE_SIZE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Indicates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 the size of the source code.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PARSED_SIZE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This is the parsed form of the program which is loaded into memory during compilation.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The maximum size is 64K.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CODE_SIZE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This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 is the compiled version of the program.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There is a maximum size of 128K.</a:t>
                      </a:r>
                      <a:endParaRPr lang="en-US" sz="2000" dirty="0" smtClean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ERROR_SIZE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This is the size of the error message information,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 if any.</a:t>
                      </a:r>
                      <a:endParaRPr lang="en-US" sz="2000" dirty="0" smtClean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9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USER_DEPENDENCIES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This view exposes limited dependency information pertaining to program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58" y="2935668"/>
            <a:ext cx="5533333" cy="30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4755407" y="3419549"/>
            <a:ext cx="3029277" cy="652116"/>
          </a:xfrm>
          <a:prstGeom prst="wedgeRectCallout">
            <a:avLst>
              <a:gd name="adj1" fmla="val -57071"/>
              <a:gd name="adj2" fmla="val -2192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ym typeface="Webdings" panose="05030102010509060703" pitchFamily="18" charset="2"/>
              </a:rPr>
              <a:t>  </a:t>
            </a:r>
            <a:r>
              <a:rPr lang="en-US" sz="1600" dirty="0" smtClean="0"/>
              <a:t>The name is case sensitive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47805" y="5165528"/>
            <a:ext cx="3172268" cy="1073346"/>
          </a:xfrm>
          <a:prstGeom prst="wedgeRectCallout">
            <a:avLst>
              <a:gd name="adj1" fmla="val -47958"/>
              <a:gd name="adj2" fmla="val -2060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sym typeface="Webdings" panose="05030102010509060703" pitchFamily="18" charset="2"/>
              </a:rPr>
              <a:t>	</a:t>
            </a:r>
            <a:r>
              <a:rPr lang="en-US" sz="1600" dirty="0" smtClean="0"/>
              <a:t>This view is somewhat limited because it only reveals a single-level of direct dependencies.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0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Triggers Invalidation?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Before you can effectively manage dependencies, you must understand the exact mechanism the database uses to conclude whether dependent objects have changed.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Did it use </a:t>
            </a:r>
            <a:r>
              <a:rPr lang="en-US" dirty="0">
                <a:solidFill>
                  <a:srgbClr val="D95A27"/>
                </a:solidFill>
              </a:rPr>
              <a:t>timestamp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signatures</a:t>
            </a:r>
            <a:r>
              <a:rPr lang="en-US" dirty="0" smtClean="0"/>
              <a:t> to determine whether the object is invalid?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Is this a </a:t>
            </a:r>
            <a:r>
              <a:rPr lang="en-US" dirty="0">
                <a:solidFill>
                  <a:srgbClr val="D95A27"/>
                </a:solidFill>
              </a:rPr>
              <a:t>single</a:t>
            </a:r>
            <a:r>
              <a:rPr lang="en-US" dirty="0" smtClean="0"/>
              <a:t> database or </a:t>
            </a:r>
            <a:r>
              <a:rPr lang="en-US" dirty="0">
                <a:solidFill>
                  <a:srgbClr val="D95A27"/>
                </a:solidFill>
              </a:rPr>
              <a:t>multiple remote </a:t>
            </a:r>
            <a:r>
              <a:rPr lang="en-US" dirty="0" smtClean="0"/>
              <a:t>databases within a distributed environment?</a:t>
            </a:r>
          </a:p>
        </p:txBody>
      </p:sp>
    </p:spTree>
    <p:extLst>
      <p:ext uri="{BB962C8B-B14F-4D97-AF65-F5344CB8AC3E}">
        <p14:creationId xmlns:p14="http://schemas.microsoft.com/office/powerpoint/2010/main" val="21999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D95A27"/>
                </a:solidFill>
              </a:rPr>
              <a:t>Local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database uses dependency information stored in the data dictionary.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This may affect stored objects and objects already cached in the SGA memory.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D95A27"/>
                </a:solidFill>
              </a:rPr>
              <a:t>Distributed Databases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Employs </a:t>
            </a:r>
            <a:r>
              <a:rPr lang="en-US" dirty="0">
                <a:solidFill>
                  <a:srgbClr val="D95A27"/>
                </a:solidFill>
              </a:rPr>
              <a:t>timestamp</a:t>
            </a:r>
            <a:r>
              <a:rPr lang="en-US" dirty="0" smtClean="0"/>
              <a:t> or </a:t>
            </a:r>
            <a:r>
              <a:rPr lang="en-US" dirty="0">
                <a:solidFill>
                  <a:srgbClr val="D95A27"/>
                </a:solidFill>
              </a:rPr>
              <a:t>signature dependency</a:t>
            </a:r>
            <a:r>
              <a:rPr lang="en-US" dirty="0" smtClean="0"/>
              <a:t> management.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083579" y="3762469"/>
            <a:ext cx="2602229" cy="1308919"/>
          </a:xfrm>
          <a:prstGeom prst="wedgeRectCallout">
            <a:avLst>
              <a:gd name="adj1" fmla="val -56203"/>
              <a:gd name="adj2" fmla="val -2223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Web-based application environments are very common distributed databases.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 Dependency </a:t>
            </a:r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1311275" algn="l"/>
              </a:tabLst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11" y="1622425"/>
            <a:ext cx="609524" cy="60952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11" y="1622425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Dependency </a:t>
            </a:r>
            <a:r>
              <a:rPr lang="en-US" dirty="0" err="1" smtClean="0"/>
              <a:t>Mgmt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43" y="4315516"/>
            <a:ext cx="609524" cy="609524"/>
          </a:xfrm>
        </p:spPr>
      </p:pic>
      <p:grpSp>
        <p:nvGrpSpPr>
          <p:cNvPr id="15" name="Group 14"/>
          <p:cNvGrpSpPr/>
          <p:nvPr/>
        </p:nvGrpSpPr>
        <p:grpSpPr>
          <a:xfrm>
            <a:off x="2176400" y="2412145"/>
            <a:ext cx="1896222" cy="610549"/>
            <a:chOff x="3249604" y="1578353"/>
            <a:chExt cx="1896222" cy="6105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604" y="1579378"/>
              <a:ext cx="609524" cy="60952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827601" y="1578353"/>
              <a:ext cx="131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Program A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90743" y="4313087"/>
            <a:ext cx="160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Database Server B</a:t>
            </a:r>
            <a:endParaRPr lang="en-US" sz="1600" dirty="0">
              <a:latin typeface="Aller" panose="02000503030000020004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72622" y="2709695"/>
            <a:ext cx="2372390" cy="2188168"/>
            <a:chOff x="4814117" y="3372933"/>
            <a:chExt cx="2372390" cy="1647921"/>
          </a:xfrm>
        </p:grpSpPr>
        <p:sp>
          <p:nvSpPr>
            <p:cNvPr id="24" name="U-Turn Arrow 23"/>
            <p:cNvSpPr/>
            <p:nvPr/>
          </p:nvSpPr>
          <p:spPr>
            <a:xfrm rot="5400000">
              <a:off x="4486379" y="3700671"/>
              <a:ext cx="1647921" cy="992446"/>
            </a:xfrm>
            <a:prstGeom prst="uturnArrow">
              <a:avLst>
                <a:gd name="adj1" fmla="val 12789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3E78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8282" y="3982082"/>
              <a:ext cx="131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RPC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5386999" y="2067560"/>
            <a:ext cx="2214639" cy="922483"/>
          </a:xfrm>
          <a:prstGeom prst="wedgeRectCallout">
            <a:avLst>
              <a:gd name="adj1" fmla="val -58490"/>
              <a:gd name="adj2" fmla="val 4211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ller" panose="02000503030000020004" pitchFamily="2" charset="0"/>
              </a:rPr>
              <a:t>Remote Procedure Calls are made to the Database Server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4727887" y="5206837"/>
            <a:ext cx="2116024" cy="922483"/>
          </a:xfrm>
          <a:prstGeom prst="wedgeRectCallout">
            <a:avLst>
              <a:gd name="adj1" fmla="val -61098"/>
              <a:gd name="adj2" fmla="val -3197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dirty="0" err="1" smtClean="0">
                <a:latin typeface="Aller" panose="02000503030000020004" pitchFamily="2" charset="0"/>
              </a:rPr>
              <a:t>datestamp</a:t>
            </a:r>
            <a:r>
              <a:rPr lang="en-US" sz="1600" dirty="0" err="1" smtClean="0">
                <a:latin typeface="Aller" panose="02000503030000020004" pitchFamily="2" charset="0"/>
              </a:rPr>
              <a:t>s</a:t>
            </a:r>
            <a:r>
              <a:rPr lang="en-US" sz="1600" dirty="0" smtClean="0">
                <a:latin typeface="Aller" panose="02000503030000020004" pitchFamily="2" charset="0"/>
              </a:rPr>
              <a:t> for dependent objects match</a:t>
            </a:r>
            <a:endParaRPr lang="en-US" sz="1600" dirty="0">
              <a:latin typeface="Aller" panose="02000503030000020004" pitchFamily="2" charset="0"/>
            </a:endParaRPr>
          </a:p>
        </p:txBody>
      </p:sp>
      <p:pic>
        <p:nvPicPr>
          <p:cNvPr id="3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43" y="1724710"/>
            <a:ext cx="609524" cy="6095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90743" y="1722281"/>
            <a:ext cx="160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Database Server A</a:t>
            </a:r>
            <a:endParaRPr lang="en-US" sz="1600" dirty="0">
              <a:latin typeface="Aller" panose="02000503030000020004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400" y="5028725"/>
            <a:ext cx="2177222" cy="609524"/>
            <a:chOff x="3145890" y="5072793"/>
            <a:chExt cx="2177222" cy="609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1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7/28/12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76585" y="5684722"/>
            <a:ext cx="2177222" cy="609524"/>
            <a:chOff x="3145890" y="5072793"/>
            <a:chExt cx="2177222" cy="60952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2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4/12/11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0795" y="3047566"/>
            <a:ext cx="2177222" cy="609524"/>
            <a:chOff x="3145890" y="5072793"/>
            <a:chExt cx="2177222" cy="60952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1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7/28/12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80980" y="3703563"/>
            <a:ext cx="2177222" cy="609524"/>
            <a:chOff x="3145890" y="5072793"/>
            <a:chExt cx="2177222" cy="60952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2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4/12/11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50" y="3358898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Dependency </a:t>
            </a:r>
            <a:r>
              <a:rPr lang="en-US" dirty="0" err="1" smtClean="0"/>
              <a:t>Mgmt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43" y="4315516"/>
            <a:ext cx="609524" cy="60952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00" y="2413170"/>
            <a:ext cx="609524" cy="609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54397" y="2412145"/>
            <a:ext cx="131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Program A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90743" y="4313087"/>
            <a:ext cx="160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Database Server B</a:t>
            </a:r>
            <a:endParaRPr lang="en-US" sz="1600" dirty="0">
              <a:latin typeface="Aller" panose="02000503030000020004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72622" y="2709695"/>
            <a:ext cx="2372390" cy="2188168"/>
            <a:chOff x="4814117" y="3372933"/>
            <a:chExt cx="2372390" cy="1647921"/>
          </a:xfrm>
        </p:grpSpPr>
        <p:sp>
          <p:nvSpPr>
            <p:cNvPr id="24" name="U-Turn Arrow 23"/>
            <p:cNvSpPr/>
            <p:nvPr/>
          </p:nvSpPr>
          <p:spPr>
            <a:xfrm rot="5400000">
              <a:off x="4486379" y="3700671"/>
              <a:ext cx="1647921" cy="992446"/>
            </a:xfrm>
            <a:prstGeom prst="uturnArrow">
              <a:avLst>
                <a:gd name="adj1" fmla="val 12789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3E78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8282" y="3982082"/>
              <a:ext cx="131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RPC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5386999" y="2067560"/>
            <a:ext cx="2600230" cy="922483"/>
          </a:xfrm>
          <a:prstGeom prst="wedgeRectCallout">
            <a:avLst>
              <a:gd name="adj1" fmla="val -58490"/>
              <a:gd name="adj2" fmla="val 4211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When the RPC is </a:t>
            </a:r>
            <a:r>
              <a:rPr lang="en-US" sz="1600" dirty="0">
                <a:latin typeface="Aller" panose="02000503030000020004" pitchFamily="2" charset="0"/>
              </a:rPr>
              <a:t>made to the </a:t>
            </a:r>
            <a:r>
              <a:rPr lang="en-US" sz="1600" dirty="0" err="1" smtClean="0">
                <a:latin typeface="Aller" panose="02000503030000020004" pitchFamily="2" charset="0"/>
              </a:rPr>
              <a:t>datestamps</a:t>
            </a:r>
            <a:r>
              <a:rPr lang="en-US" sz="1600" dirty="0" smtClean="0">
                <a:latin typeface="Aller" panose="02000503030000020004" pitchFamily="2" charset="0"/>
              </a:rPr>
              <a:t> no longer match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4858046" y="5396038"/>
            <a:ext cx="2468170" cy="922483"/>
          </a:xfrm>
          <a:prstGeom prst="wedgeRectCallout">
            <a:avLst>
              <a:gd name="adj1" fmla="val -65188"/>
              <a:gd name="adj2" fmla="val 982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ller" panose="02000503030000020004" pitchFamily="2" charset="0"/>
              </a:rPr>
              <a:t>Dependency 2 </a:t>
            </a:r>
            <a:r>
              <a:rPr lang="en-US" sz="1600" dirty="0" smtClean="0">
                <a:latin typeface="Aller" panose="02000503030000020004" pitchFamily="2" charset="0"/>
              </a:rPr>
              <a:t>is changed, therefore the timestamp changes</a:t>
            </a:r>
            <a:endParaRPr lang="en-US" sz="1600" dirty="0">
              <a:latin typeface="Aller" panose="02000503030000020004" pitchFamily="2" charset="0"/>
            </a:endParaRPr>
          </a:p>
        </p:txBody>
      </p:sp>
      <p:pic>
        <p:nvPicPr>
          <p:cNvPr id="3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43" y="1724710"/>
            <a:ext cx="609524" cy="6095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90743" y="1722281"/>
            <a:ext cx="160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Database Server A</a:t>
            </a:r>
            <a:endParaRPr lang="en-US" sz="1600" dirty="0">
              <a:latin typeface="Aller" panose="02000503030000020004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400" y="5028725"/>
            <a:ext cx="2177222" cy="609524"/>
            <a:chOff x="3145890" y="5072793"/>
            <a:chExt cx="2177222" cy="609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1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7/28/12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76400" y="5682416"/>
            <a:ext cx="2177222" cy="609524"/>
            <a:chOff x="3145890" y="5072793"/>
            <a:chExt cx="2177222" cy="60952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2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5/2/13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0795" y="3047566"/>
            <a:ext cx="2177222" cy="609524"/>
            <a:chOff x="3145890" y="5072793"/>
            <a:chExt cx="2177222" cy="60952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1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7/28/12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80980" y="3703563"/>
            <a:ext cx="2177222" cy="609524"/>
            <a:chOff x="3145890" y="5072793"/>
            <a:chExt cx="2177222" cy="60952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890" y="5072793"/>
              <a:ext cx="609524" cy="60952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796732" y="5072793"/>
              <a:ext cx="15263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Dependency 2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4/12/11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53" y="3378526"/>
            <a:ext cx="609524" cy="60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67" y="2431453"/>
            <a:ext cx="609524" cy="609524"/>
          </a:xfrm>
          <a:prstGeom prst="rect">
            <a:avLst/>
          </a:prstGeom>
        </p:spPr>
      </p:pic>
      <p:sp>
        <p:nvSpPr>
          <p:cNvPr id="39" name="Rectangular Callout 38"/>
          <p:cNvSpPr/>
          <p:nvPr/>
        </p:nvSpPr>
        <p:spPr>
          <a:xfrm>
            <a:off x="642413" y="2466168"/>
            <a:ext cx="1366145" cy="740494"/>
          </a:xfrm>
          <a:prstGeom prst="wedgeRectCallout">
            <a:avLst>
              <a:gd name="adj1" fmla="val 63279"/>
              <a:gd name="adj2" fmla="val -2185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Marked Invalid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2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USER_OBJECTS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DESCRIBE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D95A27"/>
                </a:solidFill>
              </a:rPr>
              <a:t>View</a:t>
            </a:r>
            <a:r>
              <a:rPr lang="en-US" dirty="0" smtClean="0"/>
              <a:t> command tells Oracle to show the underlying view.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99" y="2592236"/>
            <a:ext cx="4565652" cy="3913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396776" y="2348689"/>
            <a:ext cx="3503731" cy="957532"/>
          </a:xfrm>
          <a:prstGeom prst="wedgeRectCallout">
            <a:avLst>
              <a:gd name="adj1" fmla="val -59526"/>
              <a:gd name="adj2" fmla="val 59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user_objects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following query, we limit the selection to </a:t>
            </a:r>
            <a:r>
              <a:rPr lang="en-US" dirty="0">
                <a:solidFill>
                  <a:srgbClr val="D95A27"/>
                </a:solidFill>
              </a:rPr>
              <a:t>stored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procedures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functions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30" y="3021382"/>
            <a:ext cx="5276190" cy="2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3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USER_SOURCE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66" y="1871857"/>
            <a:ext cx="5266667" cy="31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103478" y="1693082"/>
            <a:ext cx="3503731" cy="957532"/>
          </a:xfrm>
          <a:prstGeom prst="wedgeRectCallout">
            <a:avLst>
              <a:gd name="adj1" fmla="val -59526"/>
              <a:gd name="adj2" fmla="val 59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user_source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</TotalTime>
  <Words>484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Managing Dependencies</vt:lpstr>
      <vt:lpstr>What Triggers Invalidation?</vt:lpstr>
      <vt:lpstr>Local vs Distributed Databases</vt:lpstr>
      <vt:lpstr>Timestamp Dependency Mgmt</vt:lpstr>
      <vt:lpstr>Timestamp Dependency Mgmt</vt:lpstr>
      <vt:lpstr>Timestamp Dependency Mgmt</vt:lpstr>
      <vt:lpstr>USER_OBJECTS View</vt:lpstr>
      <vt:lpstr>Query USER_OBJECTS</vt:lpstr>
      <vt:lpstr>USER_SOURCE View</vt:lpstr>
      <vt:lpstr>Query USER_SOURCE</vt:lpstr>
      <vt:lpstr>Query USER_SOURCE (cont)</vt:lpstr>
      <vt:lpstr>USER_ERRORS View</vt:lpstr>
      <vt:lpstr>Query USER_ERRORS</vt:lpstr>
      <vt:lpstr>USER_OBJECT_SIZE View</vt:lpstr>
      <vt:lpstr>Query USER_OBJECT_SIZE</vt:lpstr>
      <vt:lpstr>USER_OBJECT_SIZE Columns</vt:lpstr>
      <vt:lpstr>Using USER_DEPENDENCIES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179</cp:revision>
  <dcterms:created xsi:type="dcterms:W3CDTF">2013-02-22T17:59:00Z</dcterms:created>
  <dcterms:modified xsi:type="dcterms:W3CDTF">2013-07-30T17:08:01Z</dcterms:modified>
</cp:coreProperties>
</file>