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8" r:id="rId2"/>
    <p:sldId id="275" r:id="rId3"/>
    <p:sldId id="276" r:id="rId4"/>
    <p:sldId id="27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61" d="100"/>
          <a:sy n="61" d="100"/>
        </p:scale>
        <p:origin x="4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rgbClr val="D95A27"/>
                </a:solidFill>
              </a:rPr>
              <a:t>Package</a:t>
            </a:r>
            <a:r>
              <a:rPr lang="en-US" dirty="0" smtClean="0"/>
              <a:t> requires two steps.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Package Specification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Package Body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412258" y="2302326"/>
            <a:ext cx="2057553" cy="768678"/>
          </a:xfrm>
          <a:prstGeom prst="wedgeRectCallout">
            <a:avLst>
              <a:gd name="adj1" fmla="val -41757"/>
              <a:gd name="adj2" fmla="val -21930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In this order.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1062806" y="3536831"/>
            <a:ext cx="6961238" cy="27020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PROCEDURE ProcedureName1 (Parameters);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PROCEDURE ProcedureName2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FunctionName1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FunctionName2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Package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Suppose we wanted to create a package for Personnel exposing the following procedures.</a:t>
            </a:r>
          </a:p>
          <a:p>
            <a:pPr marL="457200"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HIRE_EMPLOYEE()</a:t>
            </a:r>
          </a:p>
          <a:p>
            <a:pPr marL="45720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FIRE_EMPLOYEE()</a:t>
            </a:r>
          </a:p>
          <a:p>
            <a:pPr marL="45720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TRANSFER_EMPLOYEE()</a:t>
            </a:r>
          </a:p>
          <a:p>
            <a:pPr marL="45720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RAISE_SALARY_VALID()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 smtClean="0"/>
              <a:t>These </a:t>
            </a:r>
            <a:r>
              <a:rPr lang="en-US" dirty="0"/>
              <a:t>procedures will be included in the </a:t>
            </a:r>
            <a:r>
              <a:rPr lang="en-US" dirty="0" smtClean="0">
                <a:solidFill>
                  <a:srgbClr val="D95A27"/>
                </a:solidFill>
              </a:rPr>
              <a:t>CREATE PACKAGE </a:t>
            </a:r>
            <a:r>
              <a:rPr lang="en-US" dirty="0" err="1" smtClean="0">
                <a:solidFill>
                  <a:srgbClr val="D95A27"/>
                </a:solidFill>
              </a:rPr>
              <a:t>PackageName</a:t>
            </a:r>
            <a:r>
              <a:rPr lang="en-US" dirty="0" smtClean="0">
                <a:solidFill>
                  <a:srgbClr val="D95A27"/>
                </a:solidFill>
              </a:rPr>
              <a:t> </a:t>
            </a:r>
            <a:r>
              <a:rPr lang="en-US" dirty="0"/>
              <a:t>and</a:t>
            </a:r>
            <a:r>
              <a:rPr lang="en-US" dirty="0" smtClean="0">
                <a:solidFill>
                  <a:srgbClr val="D95A27"/>
                </a:solidFill>
              </a:rPr>
              <a:t> END </a:t>
            </a:r>
            <a:r>
              <a:rPr lang="en-US" dirty="0" err="1" smtClean="0">
                <a:solidFill>
                  <a:srgbClr val="D95A27"/>
                </a:solidFill>
              </a:rPr>
              <a:t>PackageName</a:t>
            </a:r>
            <a:r>
              <a:rPr lang="en-US" dirty="0" smtClean="0">
                <a:solidFill>
                  <a:srgbClr val="D95A27"/>
                </a:solidFill>
              </a:rPr>
              <a:t> </a:t>
            </a:r>
            <a:r>
              <a:rPr lang="en-US" dirty="0"/>
              <a:t>statements.</a:t>
            </a: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Package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>
              <a:solidFill>
                <a:srgbClr val="D95A2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664" y="1622425"/>
            <a:ext cx="7134045" cy="4579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personnel AS</a:t>
            </a:r>
          </a:p>
          <a:p>
            <a:pPr lvl="0"/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hire_employee 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input_ssn	IN employee.ssn%TYPE,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first_name	IN employee.fname%TYPE,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last_name	IN employee.lname%TYPE,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department_name	IN department.dname%TYPE,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input_salary	IN employee.salary%TYPE);</a:t>
            </a:r>
          </a:p>
          <a:p>
            <a:pPr lvl="0"/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fire_employee (input_ssn IN employee.ssn%TYPE);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transfer_employee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input_ssn	IN employee.ssn%TYPE,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new_dept_no	IN department.dnumber%TYPE);</a:t>
            </a:r>
          </a:p>
          <a:p>
            <a:pPr lvl="0"/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raise_salary_valid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employee_ssn	IN CHAR,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employee_pct	IN NUMBER DEFAULT 5,</a:t>
            </a: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result_message	OUT CHAR);</a:t>
            </a:r>
          </a:p>
          <a:p>
            <a:pPr lvl="0"/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personnel;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Package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 next step is to create the Package Body.  There are specific </a:t>
            </a:r>
            <a:r>
              <a:rPr lang="en-US" dirty="0">
                <a:solidFill>
                  <a:srgbClr val="D95A27"/>
                </a:solidFill>
              </a:rPr>
              <a:t>guidelines</a:t>
            </a:r>
            <a:r>
              <a:rPr lang="en-US" dirty="0" smtClean="0"/>
              <a:t> that must be followed.</a:t>
            </a:r>
          </a:p>
          <a:p>
            <a:pPr>
              <a:spcAft>
                <a:spcPts val="600"/>
              </a:spcAft>
            </a:pPr>
            <a:r>
              <a:rPr lang="en-US" smtClean="0"/>
              <a:t>Requires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CREATE PACKAGE BODY </a:t>
            </a:r>
            <a:r>
              <a:rPr lang="en-US" dirty="0" err="1">
                <a:solidFill>
                  <a:srgbClr val="D95A27"/>
                </a:solidFill>
              </a:rPr>
              <a:t>PackageName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D95A27"/>
                </a:solidFill>
              </a:rPr>
              <a:t>PackageName</a:t>
            </a:r>
            <a:r>
              <a:rPr lang="en-US" dirty="0" smtClean="0"/>
              <a:t> command.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code must include the program </a:t>
            </a:r>
            <a:r>
              <a:rPr lang="en-US" dirty="0">
                <a:solidFill>
                  <a:srgbClr val="D95A27"/>
                </a:solidFill>
              </a:rPr>
              <a:t>interface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implementation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program interface </a:t>
            </a:r>
            <a:r>
              <a:rPr lang="en-US" dirty="0" smtClean="0"/>
              <a:t>must match the definition stated in the </a:t>
            </a:r>
            <a:r>
              <a:rPr lang="en-US" dirty="0">
                <a:solidFill>
                  <a:srgbClr val="D95A27"/>
                </a:solidFill>
              </a:rPr>
              <a:t>Package Specification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D95A27"/>
                </a:solidFill>
              </a:rPr>
              <a:t>Private</a:t>
            </a:r>
            <a:r>
              <a:rPr lang="en-US" dirty="0" smtClean="0"/>
              <a:t> procedures and functions must be listed first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140523" y="4028536"/>
            <a:ext cx="3402902" cy="1136158"/>
          </a:xfrm>
          <a:prstGeom prst="wedgeRectCallout">
            <a:avLst>
              <a:gd name="adj1" fmla="val -25988"/>
              <a:gd name="adj2" fmla="val 6786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References to private objects not seen by the compiler will result in errors.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1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180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Creating the Package</vt:lpstr>
      <vt:lpstr>Creating the Package Specification</vt:lpstr>
      <vt:lpstr>Creating the Package Specification</vt:lpstr>
      <vt:lpstr>Creating the Package Body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171</cp:revision>
  <dcterms:created xsi:type="dcterms:W3CDTF">2013-02-22T17:59:00Z</dcterms:created>
  <dcterms:modified xsi:type="dcterms:W3CDTF">2013-08-17T14:25:20Z</dcterms:modified>
</cp:coreProperties>
</file>