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9"/>
  </p:notesMasterIdLst>
  <p:handoutMasterIdLst>
    <p:handoutMasterId r:id="rId10"/>
  </p:handoutMasterIdLst>
  <p:sldIdLst>
    <p:sldId id="257" r:id="rId2"/>
    <p:sldId id="298" r:id="rId3"/>
    <p:sldId id="293" r:id="rId4"/>
    <p:sldId id="299" r:id="rId5"/>
    <p:sldId id="258" r:id="rId6"/>
    <p:sldId id="294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  <a:srgbClr val="D95A27"/>
    <a:srgbClr val="AC5A27"/>
    <a:srgbClr val="B34719"/>
    <a:srgbClr val="3E7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9" autoAdjust="0"/>
    <p:restoredTop sz="86451" autoAdjust="0"/>
  </p:normalViewPr>
  <p:slideViewPr>
    <p:cSldViewPr snapToGrid="0">
      <p:cViewPr varScale="1">
        <p:scale>
          <a:sx n="111" d="100"/>
          <a:sy n="111" d="100"/>
        </p:scale>
        <p:origin x="58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2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595CC2-549B-4ED0-AF38-D109BC4DA5D7}" type="doc">
      <dgm:prSet loTypeId="urn:microsoft.com/office/officeart/2005/8/layout/radial4" loCatId="relationship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2F8B7A7-5489-4A11-8150-C726264915D4}">
      <dgm:prSet phldrT="[Text]" custT="1"/>
      <dgm:spPr/>
      <dgm:t>
        <a:bodyPr/>
        <a:lstStyle/>
        <a:p>
          <a:r>
            <a:rPr lang="en-US" sz="2000" dirty="0" smtClean="0">
              <a:latin typeface="Aller" panose="02000503030000020004" pitchFamily="2" charset="0"/>
            </a:rPr>
            <a:t>Supervisor </a:t>
          </a:r>
        </a:p>
        <a:p>
          <a:r>
            <a:rPr lang="en-US" sz="2000" dirty="0" smtClean="0">
              <a:latin typeface="Aller" panose="02000503030000020004" pitchFamily="2" charset="0"/>
            </a:rPr>
            <a:t>Package</a:t>
          </a:r>
          <a:endParaRPr lang="en-US" sz="2000" dirty="0">
            <a:latin typeface="Aller" panose="02000503030000020004" pitchFamily="2" charset="0"/>
          </a:endParaRPr>
        </a:p>
      </dgm:t>
    </dgm:pt>
    <dgm:pt modelId="{447E212B-FD46-4B3D-A8CC-79224C885E69}" type="parTrans" cxnId="{C657F2B9-DC99-4188-8C54-1A8FD7543912}">
      <dgm:prSet/>
      <dgm:spPr/>
      <dgm:t>
        <a:bodyPr/>
        <a:lstStyle/>
        <a:p>
          <a:endParaRPr lang="en-US" sz="1600">
            <a:latin typeface="Aller" panose="02000503030000020004" pitchFamily="2" charset="0"/>
          </a:endParaRPr>
        </a:p>
      </dgm:t>
    </dgm:pt>
    <dgm:pt modelId="{9D2CC666-6E9B-4EED-B019-57D5E58D01AF}" type="sibTrans" cxnId="{C657F2B9-DC99-4188-8C54-1A8FD7543912}">
      <dgm:prSet/>
      <dgm:spPr/>
      <dgm:t>
        <a:bodyPr/>
        <a:lstStyle/>
        <a:p>
          <a:endParaRPr lang="en-US" sz="1600">
            <a:latin typeface="Aller" panose="02000503030000020004" pitchFamily="2" charset="0"/>
          </a:endParaRPr>
        </a:p>
      </dgm:t>
    </dgm:pt>
    <dgm:pt modelId="{C9E5BF70-C1F7-42E6-B336-5A59380D65C9}">
      <dgm:prSet phldrT="[Text]" custT="1"/>
      <dgm:spPr/>
      <dgm:t>
        <a:bodyPr/>
        <a:lstStyle/>
        <a:p>
          <a:r>
            <a:rPr lang="en-US" sz="2000" dirty="0" smtClean="0">
              <a:latin typeface="Aller" panose="02000503030000020004" pitchFamily="2" charset="0"/>
            </a:rPr>
            <a:t>Employee Integrity Row</a:t>
          </a:r>
        </a:p>
        <a:p>
          <a:r>
            <a:rPr lang="en-US" sz="2000" dirty="0" smtClean="0">
              <a:latin typeface="Aller" panose="02000503030000020004" pitchFamily="2" charset="0"/>
            </a:rPr>
            <a:t>Trigger</a:t>
          </a:r>
          <a:endParaRPr lang="en-US" sz="2000" dirty="0">
            <a:latin typeface="Aller" panose="02000503030000020004" pitchFamily="2" charset="0"/>
          </a:endParaRPr>
        </a:p>
      </dgm:t>
    </dgm:pt>
    <dgm:pt modelId="{C303D923-DB9C-483F-94A7-34FC2C28C795}" type="parTrans" cxnId="{C8902DCB-00F0-4ACF-91CA-C17EC51E1ADF}">
      <dgm:prSet/>
      <dgm:spPr/>
      <dgm:t>
        <a:bodyPr/>
        <a:lstStyle/>
        <a:p>
          <a:endParaRPr lang="en-US" sz="1600">
            <a:latin typeface="Aller" panose="02000503030000020004" pitchFamily="2" charset="0"/>
          </a:endParaRPr>
        </a:p>
      </dgm:t>
    </dgm:pt>
    <dgm:pt modelId="{2095955D-CA3B-4933-B7B5-B9A623DE8603}" type="sibTrans" cxnId="{C8902DCB-00F0-4ACF-91CA-C17EC51E1ADF}">
      <dgm:prSet/>
      <dgm:spPr/>
      <dgm:t>
        <a:bodyPr/>
        <a:lstStyle/>
        <a:p>
          <a:endParaRPr lang="en-US" sz="1600">
            <a:latin typeface="Aller" panose="02000503030000020004" pitchFamily="2" charset="0"/>
          </a:endParaRPr>
        </a:p>
      </dgm:t>
    </dgm:pt>
    <dgm:pt modelId="{C8B7870B-B073-4A6B-AC1B-BF31ECC3C0B7}">
      <dgm:prSet phldrT="[Text]" custT="1"/>
      <dgm:spPr/>
      <dgm:t>
        <a:bodyPr/>
        <a:lstStyle/>
        <a:p>
          <a:r>
            <a:rPr lang="en-US" sz="2000" dirty="0" smtClean="0">
              <a:latin typeface="Aller" panose="02000503030000020004" pitchFamily="2" charset="0"/>
            </a:rPr>
            <a:t>Employee Integrity Statement</a:t>
          </a:r>
        </a:p>
        <a:p>
          <a:r>
            <a:rPr lang="en-US" sz="2000" dirty="0" smtClean="0">
              <a:latin typeface="Aller" panose="02000503030000020004" pitchFamily="2" charset="0"/>
            </a:rPr>
            <a:t>Trigger</a:t>
          </a:r>
          <a:endParaRPr lang="en-US" sz="2000" dirty="0">
            <a:latin typeface="Aller" panose="02000503030000020004" pitchFamily="2" charset="0"/>
          </a:endParaRPr>
        </a:p>
      </dgm:t>
    </dgm:pt>
    <dgm:pt modelId="{9C25A029-308B-4965-BA79-241D37893145}" type="parTrans" cxnId="{663FEF25-1383-497F-B1C1-6C085F57585D}">
      <dgm:prSet/>
      <dgm:spPr/>
      <dgm:t>
        <a:bodyPr/>
        <a:lstStyle/>
        <a:p>
          <a:endParaRPr lang="en-US" sz="1600">
            <a:latin typeface="Aller" panose="02000503030000020004" pitchFamily="2" charset="0"/>
          </a:endParaRPr>
        </a:p>
      </dgm:t>
    </dgm:pt>
    <dgm:pt modelId="{52C57EE9-21D7-41CA-A89B-2AA98B98B127}" type="sibTrans" cxnId="{663FEF25-1383-497F-B1C1-6C085F57585D}">
      <dgm:prSet/>
      <dgm:spPr/>
      <dgm:t>
        <a:bodyPr/>
        <a:lstStyle/>
        <a:p>
          <a:endParaRPr lang="en-US" sz="1600">
            <a:latin typeface="Aller" panose="02000503030000020004" pitchFamily="2" charset="0"/>
          </a:endParaRPr>
        </a:p>
      </dgm:t>
    </dgm:pt>
    <dgm:pt modelId="{584BF3B4-018A-418C-B9E1-EF12B98498A7}" type="pres">
      <dgm:prSet presAssocID="{AE595CC2-549B-4ED0-AF38-D109BC4DA5D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FC960C0-73D5-4B7E-B2B5-5E7030FE8435}" type="pres">
      <dgm:prSet presAssocID="{82F8B7A7-5489-4A11-8150-C726264915D4}" presName="centerShape" presStyleLbl="node0" presStyleIdx="0" presStyleCnt="1"/>
      <dgm:spPr/>
    </dgm:pt>
    <dgm:pt modelId="{1D52DC16-422F-4B8F-B2CB-9E7034224FA5}" type="pres">
      <dgm:prSet presAssocID="{C303D923-DB9C-483F-94A7-34FC2C28C795}" presName="parTrans" presStyleLbl="bgSibTrans2D1" presStyleIdx="0" presStyleCnt="2"/>
      <dgm:spPr/>
    </dgm:pt>
    <dgm:pt modelId="{AA133D6E-30CD-459A-A02B-C1ACE02CFE7C}" type="pres">
      <dgm:prSet presAssocID="{C9E5BF70-C1F7-42E6-B336-5A59380D65C9}" presName="node" presStyleLbl="node1" presStyleIdx="0" presStyleCnt="2">
        <dgm:presLayoutVars>
          <dgm:bulletEnabled val="1"/>
        </dgm:presLayoutVars>
      </dgm:prSet>
      <dgm:spPr/>
    </dgm:pt>
    <dgm:pt modelId="{525BF2F4-7929-463B-B316-EE12A4D80810}" type="pres">
      <dgm:prSet presAssocID="{9C25A029-308B-4965-BA79-241D37893145}" presName="parTrans" presStyleLbl="bgSibTrans2D1" presStyleIdx="1" presStyleCnt="2"/>
      <dgm:spPr/>
    </dgm:pt>
    <dgm:pt modelId="{897C0BEC-ECBF-4693-82DE-4B3C425408B9}" type="pres">
      <dgm:prSet presAssocID="{C8B7870B-B073-4A6B-AC1B-BF31ECC3C0B7}" presName="node" presStyleLbl="node1" presStyleIdx="1" presStyleCnt="2">
        <dgm:presLayoutVars>
          <dgm:bulletEnabled val="1"/>
        </dgm:presLayoutVars>
      </dgm:prSet>
      <dgm:spPr/>
    </dgm:pt>
  </dgm:ptLst>
  <dgm:cxnLst>
    <dgm:cxn modelId="{5A7813C4-4745-47B3-8F98-D6644B8F5A49}" type="presOf" srcId="{C8B7870B-B073-4A6B-AC1B-BF31ECC3C0B7}" destId="{897C0BEC-ECBF-4693-82DE-4B3C425408B9}" srcOrd="0" destOrd="0" presId="urn:microsoft.com/office/officeart/2005/8/layout/radial4"/>
    <dgm:cxn modelId="{C657F2B9-DC99-4188-8C54-1A8FD7543912}" srcId="{AE595CC2-549B-4ED0-AF38-D109BC4DA5D7}" destId="{82F8B7A7-5489-4A11-8150-C726264915D4}" srcOrd="0" destOrd="0" parTransId="{447E212B-FD46-4B3D-A8CC-79224C885E69}" sibTransId="{9D2CC666-6E9B-4EED-B019-57D5E58D01AF}"/>
    <dgm:cxn modelId="{C8902DCB-00F0-4ACF-91CA-C17EC51E1ADF}" srcId="{82F8B7A7-5489-4A11-8150-C726264915D4}" destId="{C9E5BF70-C1F7-42E6-B336-5A59380D65C9}" srcOrd="0" destOrd="0" parTransId="{C303D923-DB9C-483F-94A7-34FC2C28C795}" sibTransId="{2095955D-CA3B-4933-B7B5-B9A623DE8603}"/>
    <dgm:cxn modelId="{166EC686-3A39-43EA-8E5C-FD4C19B3FC1B}" type="presOf" srcId="{AE595CC2-549B-4ED0-AF38-D109BC4DA5D7}" destId="{584BF3B4-018A-418C-B9E1-EF12B98498A7}" srcOrd="0" destOrd="0" presId="urn:microsoft.com/office/officeart/2005/8/layout/radial4"/>
    <dgm:cxn modelId="{BF8E689A-40EC-4F35-8D49-C6744E60609E}" type="presOf" srcId="{C303D923-DB9C-483F-94A7-34FC2C28C795}" destId="{1D52DC16-422F-4B8F-B2CB-9E7034224FA5}" srcOrd="0" destOrd="0" presId="urn:microsoft.com/office/officeart/2005/8/layout/radial4"/>
    <dgm:cxn modelId="{C3BE2FF8-CAE9-4B59-A5D7-CCE67F65B993}" type="presOf" srcId="{C9E5BF70-C1F7-42E6-B336-5A59380D65C9}" destId="{AA133D6E-30CD-459A-A02B-C1ACE02CFE7C}" srcOrd="0" destOrd="0" presId="urn:microsoft.com/office/officeart/2005/8/layout/radial4"/>
    <dgm:cxn modelId="{663FEF25-1383-497F-B1C1-6C085F57585D}" srcId="{82F8B7A7-5489-4A11-8150-C726264915D4}" destId="{C8B7870B-B073-4A6B-AC1B-BF31ECC3C0B7}" srcOrd="1" destOrd="0" parTransId="{9C25A029-308B-4965-BA79-241D37893145}" sibTransId="{52C57EE9-21D7-41CA-A89B-2AA98B98B127}"/>
    <dgm:cxn modelId="{7759FEFE-1231-46AA-8898-C60CCC469C6A}" type="presOf" srcId="{9C25A029-308B-4965-BA79-241D37893145}" destId="{525BF2F4-7929-463B-B316-EE12A4D80810}" srcOrd="0" destOrd="0" presId="urn:microsoft.com/office/officeart/2005/8/layout/radial4"/>
    <dgm:cxn modelId="{F4ABF132-6E52-44EC-96A7-B312B23B14BB}" type="presOf" srcId="{82F8B7A7-5489-4A11-8150-C726264915D4}" destId="{3FC960C0-73D5-4B7E-B2B5-5E7030FE8435}" srcOrd="0" destOrd="0" presId="urn:microsoft.com/office/officeart/2005/8/layout/radial4"/>
    <dgm:cxn modelId="{14018759-E1CF-4E4D-B527-06CFA6E334D7}" type="presParOf" srcId="{584BF3B4-018A-418C-B9E1-EF12B98498A7}" destId="{3FC960C0-73D5-4B7E-B2B5-5E7030FE8435}" srcOrd="0" destOrd="0" presId="urn:microsoft.com/office/officeart/2005/8/layout/radial4"/>
    <dgm:cxn modelId="{A213EC21-054D-44E6-8B53-049DA509D878}" type="presParOf" srcId="{584BF3B4-018A-418C-B9E1-EF12B98498A7}" destId="{1D52DC16-422F-4B8F-B2CB-9E7034224FA5}" srcOrd="1" destOrd="0" presId="urn:microsoft.com/office/officeart/2005/8/layout/radial4"/>
    <dgm:cxn modelId="{F112AFDC-D099-49B3-92DE-0515FAD464CE}" type="presParOf" srcId="{584BF3B4-018A-418C-B9E1-EF12B98498A7}" destId="{AA133D6E-30CD-459A-A02B-C1ACE02CFE7C}" srcOrd="2" destOrd="0" presId="urn:microsoft.com/office/officeart/2005/8/layout/radial4"/>
    <dgm:cxn modelId="{8D321AE6-2147-4823-B59B-164C5E003F2D}" type="presParOf" srcId="{584BF3B4-018A-418C-B9E1-EF12B98498A7}" destId="{525BF2F4-7929-463B-B316-EE12A4D80810}" srcOrd="3" destOrd="0" presId="urn:microsoft.com/office/officeart/2005/8/layout/radial4"/>
    <dgm:cxn modelId="{7BE5F75A-F273-4288-8823-53A17B52A12C}" type="presParOf" srcId="{584BF3B4-018A-418C-B9E1-EF12B98498A7}" destId="{897C0BEC-ECBF-4693-82DE-4B3C425408B9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960C0-73D5-4B7E-B2B5-5E7030FE8435}">
      <dsp:nvSpPr>
        <dsp:cNvPr id="0" name=""/>
        <dsp:cNvSpPr/>
      </dsp:nvSpPr>
      <dsp:spPr>
        <a:xfrm>
          <a:off x="2085974" y="1389058"/>
          <a:ext cx="1924050" cy="192405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ller" panose="02000503030000020004" pitchFamily="2" charset="0"/>
            </a:rPr>
            <a:t>Supervisor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ller" panose="02000503030000020004" pitchFamily="2" charset="0"/>
            </a:rPr>
            <a:t>Package</a:t>
          </a:r>
          <a:endParaRPr lang="en-US" sz="2000" kern="1200" dirty="0">
            <a:latin typeface="Aller" panose="02000503030000020004" pitchFamily="2" charset="0"/>
          </a:endParaRPr>
        </a:p>
      </dsp:txBody>
      <dsp:txXfrm>
        <a:off x="2367745" y="1670829"/>
        <a:ext cx="1360508" cy="1360508"/>
      </dsp:txXfrm>
    </dsp:sp>
    <dsp:sp modelId="{1D52DC16-422F-4B8F-B2CB-9E7034224FA5}">
      <dsp:nvSpPr>
        <dsp:cNvPr id="0" name=""/>
        <dsp:cNvSpPr/>
      </dsp:nvSpPr>
      <dsp:spPr>
        <a:xfrm rot="12900000">
          <a:off x="779282" y="1029872"/>
          <a:ext cx="1546795" cy="54835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A133D6E-30CD-459A-A02B-C1ACE02CFE7C}">
      <dsp:nvSpPr>
        <dsp:cNvPr id="0" name=""/>
        <dsp:cNvSpPr/>
      </dsp:nvSpPr>
      <dsp:spPr>
        <a:xfrm>
          <a:off x="5226" y="129308"/>
          <a:ext cx="1827847" cy="1462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ller" panose="02000503030000020004" pitchFamily="2" charset="0"/>
            </a:rPr>
            <a:t>Employee Integrity Row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ller" panose="02000503030000020004" pitchFamily="2" charset="0"/>
            </a:rPr>
            <a:t>Trigger</a:t>
          </a:r>
          <a:endParaRPr lang="en-US" sz="2000" kern="1200" dirty="0">
            <a:latin typeface="Aller" panose="02000503030000020004" pitchFamily="2" charset="0"/>
          </a:endParaRPr>
        </a:p>
      </dsp:txBody>
      <dsp:txXfrm>
        <a:off x="48055" y="172137"/>
        <a:ext cx="1742189" cy="1376620"/>
      </dsp:txXfrm>
    </dsp:sp>
    <dsp:sp modelId="{525BF2F4-7929-463B-B316-EE12A4D80810}">
      <dsp:nvSpPr>
        <dsp:cNvPr id="0" name=""/>
        <dsp:cNvSpPr/>
      </dsp:nvSpPr>
      <dsp:spPr>
        <a:xfrm rot="19500000">
          <a:off x="3769921" y="1029872"/>
          <a:ext cx="1546795" cy="54835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97C0BEC-ECBF-4693-82DE-4B3C425408B9}">
      <dsp:nvSpPr>
        <dsp:cNvPr id="0" name=""/>
        <dsp:cNvSpPr/>
      </dsp:nvSpPr>
      <dsp:spPr>
        <a:xfrm>
          <a:off x="4262926" y="129308"/>
          <a:ext cx="1827847" cy="1462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ller" panose="02000503030000020004" pitchFamily="2" charset="0"/>
            </a:rPr>
            <a:t>Employee Integrity Statement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ller" panose="02000503030000020004" pitchFamily="2" charset="0"/>
            </a:rPr>
            <a:t>Trigger</a:t>
          </a:r>
          <a:endParaRPr lang="en-US" sz="2000" kern="1200" dirty="0">
            <a:latin typeface="Aller" panose="02000503030000020004" pitchFamily="2" charset="0"/>
          </a:endParaRPr>
        </a:p>
      </dsp:txBody>
      <dsp:txXfrm>
        <a:off x="4305755" y="172137"/>
        <a:ext cx="1742189" cy="1376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1EF3-16D3-4D97-AD75-2531488528CD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DD3D-582D-451B-AE07-3D49FAAB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4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873E-D06D-4EC1-A4E4-229512917AF7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073FE-0783-4F99-BAAF-1A50E9E1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8933" y="1073723"/>
            <a:ext cx="7772400" cy="2387600"/>
          </a:xfrm>
        </p:spPr>
        <p:txBody>
          <a:bodyPr lIns="0" rIns="0" anchor="b">
            <a:normAutofit/>
          </a:bodyPr>
          <a:lstStyle>
            <a:lvl1pPr algn="l">
              <a:defRPr sz="4500">
                <a:solidFill>
                  <a:schemeClr val="tx1">
                    <a:lumMod val="85000"/>
                    <a:lumOff val="15000"/>
                  </a:schemeClr>
                </a:solidFill>
                <a:latin typeface="Aller" panose="02000503030000020004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933" y="3376687"/>
            <a:ext cx="685800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rgbClr val="D95A27"/>
                </a:solidFill>
                <a:latin typeface="Aller Light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689-7B3C-4A9F-BEA0-3C5F696BF613}" type="datetime1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1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800"/>
            </a:lvl2pPr>
            <a:lvl3pPr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5E1E-0297-4BEC-8EC6-54650669485F}" type="datetime1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5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5" y="1825625"/>
            <a:ext cx="3413395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590926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E57-97EA-4847-A3B7-E47F57135930}" type="datetime1">
              <a:rPr lang="en-US" smtClean="0"/>
              <a:t>8/23/2013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6DC-309B-486D-A5BE-88F2F431F347}" type="datetime1">
              <a:rPr lang="en-US" smtClean="0"/>
              <a:t>8/23/2013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462B-387B-4D69-A258-A1EF70082C2A}" type="datetime1">
              <a:rPr lang="en-US" smtClean="0"/>
              <a:t>8/23/2013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5" y="723900"/>
            <a:ext cx="7353301" cy="63341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1622425"/>
            <a:ext cx="7353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D64F-C8F0-42D9-AA53-B9570970BDF6}" type="datetime1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rgbClr val="D95A27"/>
          </a:solidFill>
          <a:latin typeface="Aller Light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rgbClr val="D95A27"/>
        </a:buClr>
        <a:buSzPct val="120000"/>
        <a:buFont typeface="Arial" panose="020B0604020202020204" pitchFamily="34" charset="0"/>
        <a:buChar char="•"/>
        <a:defRPr sz="2200" kern="1200">
          <a:solidFill>
            <a:schemeClr val="bg2">
              <a:lumMod val="25000"/>
            </a:schemeClr>
          </a:solidFill>
          <a:latin typeface="Aller" panose="020005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ller" panose="020005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50000"/>
            </a:schemeClr>
          </a:solidFill>
          <a:latin typeface="Aller Light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aseline="0" dirty="0" smtClean="0"/>
              <a:t>As we now</a:t>
            </a:r>
            <a:r>
              <a:rPr lang="en-US" dirty="0" smtClean="0"/>
              <a:t> understand, a row-level trigger cannot update the same table which the triggering statement is updating.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The table is </a:t>
            </a:r>
            <a:r>
              <a:rPr lang="en-US" dirty="0">
                <a:solidFill>
                  <a:srgbClr val="D95A27"/>
                </a:solidFill>
              </a:rPr>
              <a:t>mutating</a:t>
            </a:r>
            <a:r>
              <a:rPr lang="en-US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endParaRPr lang="en-US" baseline="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40279" y="3577885"/>
            <a:ext cx="7279797" cy="15720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employee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ERROR at line 1: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ORA-04091: table STUDENT1.EMPLOYEE is mutating, trigger/function may not see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ORA-06512: at "STUDENT1.EMPLOYEEINTEGRITY", line 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ORA-04088: error during execution of trigger 'STUDENT1.EMPLOYEEINTEGRITY'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28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Persisten</a:t>
            </a:r>
            <a:r>
              <a:rPr lang="en-US" dirty="0" smtClean="0"/>
              <a:t>t Package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The solution in this case will involve both database </a:t>
            </a:r>
            <a:r>
              <a:rPr lang="en-US" dirty="0">
                <a:solidFill>
                  <a:srgbClr val="D95A27"/>
                </a:solidFill>
              </a:rPr>
              <a:t>triggers</a:t>
            </a:r>
            <a:r>
              <a:rPr lang="en-US" dirty="0" smtClean="0"/>
              <a:t> and </a:t>
            </a:r>
            <a:r>
              <a:rPr lang="en-US" dirty="0">
                <a:solidFill>
                  <a:srgbClr val="D95A27"/>
                </a:solidFill>
              </a:rPr>
              <a:t>packaged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objects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baseline="0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5779613"/>
              </p:ext>
            </p:extLst>
          </p:nvPr>
        </p:nvGraphicFramePr>
        <p:xfrm>
          <a:off x="1480868" y="2838090"/>
          <a:ext cx="6096000" cy="3442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823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Supervisor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aseline="0" dirty="0" smtClean="0"/>
              <a:t>The </a:t>
            </a:r>
            <a:r>
              <a:rPr lang="en-US" dirty="0">
                <a:solidFill>
                  <a:srgbClr val="D95A27"/>
                </a:solidFill>
              </a:rPr>
              <a:t>Package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Specification</a:t>
            </a:r>
            <a:r>
              <a:rPr lang="en-US" dirty="0" smtClean="0"/>
              <a:t> shows all of the tools available to each of the </a:t>
            </a:r>
            <a:r>
              <a:rPr lang="en-US" dirty="0">
                <a:solidFill>
                  <a:srgbClr val="D95A27"/>
                </a:solidFill>
              </a:rPr>
              <a:t>Triggers</a:t>
            </a:r>
            <a:r>
              <a:rPr lang="en-US" dirty="0" smtClean="0"/>
              <a:t>.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174810" y="2632606"/>
            <a:ext cx="6737230" cy="33713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PACKAGE Supervisor AS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--Define new Type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TYPE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SSNarray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TABLE OF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employee.ssn%TYPE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INDEX BY SIMPLE_INTEGER;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--Define variables using the new Type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SSNarray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EmptyArray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SSNarray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DeleteIndex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SIMPLE_INTEGER DEFAULT 0;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--Define public procedure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PROCEDURE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ReplaceSupervisor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 Supervisor;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373305" y="3046485"/>
            <a:ext cx="2494649" cy="1439249"/>
          </a:xfrm>
          <a:prstGeom prst="wedgeRectCallout">
            <a:avLst>
              <a:gd name="adj1" fmla="val -58531"/>
              <a:gd name="adj2" fmla="val -20772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This Type is a Table that consists of a single field for the </a:t>
            </a:r>
            <a:r>
              <a:rPr lang="en-US" sz="1600" dirty="0" smtClean="0">
                <a:latin typeface="Aller" panose="02000503030000020004" pitchFamily="2" charset="0"/>
              </a:rPr>
              <a:t>SSN.</a:t>
            </a:r>
            <a:endParaRPr lang="en-US" sz="1600" dirty="0">
              <a:latin typeface="Aller" panose="02000503030000020004" pitchFamily="2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136188" y="3923504"/>
            <a:ext cx="2842582" cy="1439249"/>
          </a:xfrm>
          <a:prstGeom prst="wedgeRectCallout">
            <a:avLst>
              <a:gd name="adj1" fmla="val -58531"/>
              <a:gd name="adj2" fmla="val -20772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This is a variable using the Type.  It will hold all SSN’s that are updated or deleted by the Trigger</a:t>
            </a:r>
            <a:endParaRPr lang="en-US" sz="1600" dirty="0">
              <a:latin typeface="Aller" panose="02000503030000020004" pitchFamily="2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4136188" y="4120395"/>
            <a:ext cx="2842582" cy="1439249"/>
          </a:xfrm>
          <a:prstGeom prst="wedgeRectCallout">
            <a:avLst>
              <a:gd name="adj1" fmla="val -58531"/>
              <a:gd name="adj2" fmla="val -20772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This is a variable that will remain empty (NULL).  Its sole purpose is to reset the </a:t>
            </a:r>
            <a:r>
              <a:rPr lang="en-US" sz="1600" dirty="0" err="1" smtClean="0">
                <a:latin typeface="Aller" panose="02000503030000020004" pitchFamily="2" charset="0"/>
              </a:rPr>
              <a:t>DeleteList</a:t>
            </a:r>
            <a:r>
              <a:rPr lang="en-US" sz="1600" dirty="0" smtClean="0">
                <a:latin typeface="Aller" panose="02000503030000020004" pitchFamily="2" charset="0"/>
              </a:rPr>
              <a:t>.</a:t>
            </a:r>
            <a:endParaRPr lang="en-US" sz="1600" dirty="0">
              <a:latin typeface="Aller" panose="02000503030000020004" pitchFamily="2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5892105" y="4337383"/>
            <a:ext cx="2842582" cy="1439249"/>
          </a:xfrm>
          <a:prstGeom prst="wedgeRectCallout">
            <a:avLst>
              <a:gd name="adj1" fmla="val -58531"/>
              <a:gd name="adj2" fmla="val -20772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This is a numeric variable that will contain the index.</a:t>
            </a:r>
            <a:endParaRPr lang="en-US" sz="1600" dirty="0">
              <a:latin typeface="Aller" panose="02000503030000020004" pitchFamily="2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4913375" y="4959730"/>
            <a:ext cx="2842582" cy="1439249"/>
          </a:xfrm>
          <a:prstGeom prst="wedgeRectCallout">
            <a:avLst>
              <a:gd name="adj1" fmla="val -58531"/>
              <a:gd name="adj2" fmla="val -20772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This procedure will be executed by our Statement Trigger.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67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Supervisor Package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aseline="0" dirty="0" smtClean="0"/>
              <a:t>The implementation of the package consists of a single procedure.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174810" y="2682815"/>
            <a:ext cx="6737230" cy="36230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PACKAGE BODY Supervisor AS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PROCEDURE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ReplaceSupervisor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supervisor.DeleteList.FIRST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.. 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supervisor.DeleteList.LAST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UPDATE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SET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superssn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(SELECT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superssn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NULL)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WHERE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superssn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supervisor.DeleteList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LOOP;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ReplaceSupervisor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Supervisor;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56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Row-Level 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/>
              <a:t>The Row-Level Trigger does the majority of work.  </a:t>
            </a:r>
            <a:r>
              <a:rPr lang="en-US" dirty="0" smtClean="0"/>
              <a:t>This is because its job is to fill the table with SSN’s.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174810" y="2682815"/>
            <a:ext cx="6737230" cy="30019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TRIGGER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EmployeeIntegrityRow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AFTER DELETE OR UPDATE OF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ON employee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FOR EACH ROW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--Increment the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DeleteIndex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counter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supervisor.DeleteIndex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supervisor.DeleteIndex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--Add the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 the array using the newly calculated index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supervisor.DeleteList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supervisor.DeleteIndex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:= 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OLD.ssn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EmployeeIntegrity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30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Statement-Level 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aseline="0" dirty="0" smtClean="0"/>
              <a:t>The Statement-Level</a:t>
            </a:r>
            <a:r>
              <a:rPr lang="en-US" dirty="0" smtClean="0"/>
              <a:t> Trigger will fire when all of the work has been completed by the Row-Level Trigger.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174810" y="2665563"/>
            <a:ext cx="6737230" cy="31745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TRIGGER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EmployeeIntegrityStatement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AFTER DELETE OR UPDATE OF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ON employee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--Call the package procedure to replace the supervisor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supervisor.ReplaceSupervisor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--Clear the array and index counter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supervisor.DeleteList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supervisor.EmptyArray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supervisor.DeleteIndex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0;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EmployeeIntegrityStatement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19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It In Action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649" y="735845"/>
            <a:ext cx="609524" cy="609524"/>
          </a:xfrm>
        </p:spPr>
      </p:pic>
    </p:spTree>
    <p:extLst>
      <p:ext uri="{BB962C8B-B14F-4D97-AF65-F5344CB8AC3E}">
        <p14:creationId xmlns:p14="http://schemas.microsoft.com/office/powerpoint/2010/main" val="25505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95A27"/>
      </a:hlink>
      <a:folHlink>
        <a:srgbClr val="D95A2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3050</TotalTime>
  <Words>343</Words>
  <Application>Microsoft Office PowerPoint</Application>
  <PresentationFormat>On-screen Show (4:3)</PresentationFormat>
  <Paragraphs>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Aller</vt:lpstr>
      <vt:lpstr>Aller Light</vt:lpstr>
      <vt:lpstr>Arial</vt:lpstr>
      <vt:lpstr>Calibri</vt:lpstr>
      <vt:lpstr>Courier New</vt:lpstr>
      <vt:lpstr>Office Theme</vt:lpstr>
      <vt:lpstr>About The Problem</vt:lpstr>
      <vt:lpstr>Persistent Package Solution</vt:lpstr>
      <vt:lpstr>Supervisor Package</vt:lpstr>
      <vt:lpstr>Supervisor Package Implementation</vt:lpstr>
      <vt:lpstr>Row-Level Trigger</vt:lpstr>
      <vt:lpstr>Statement-Level Trigger</vt:lpstr>
      <vt:lpstr>See It In Action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Oracle PL/SQL Fundamentals II</dc:subject>
  <dc:creator>Timothy J. Miles</dc:creator>
  <cp:lastModifiedBy>Timothy Miles</cp:lastModifiedBy>
  <cp:revision>222</cp:revision>
  <dcterms:created xsi:type="dcterms:W3CDTF">2013-02-22T17:59:00Z</dcterms:created>
  <dcterms:modified xsi:type="dcterms:W3CDTF">2013-08-24T00:29:38Z</dcterms:modified>
</cp:coreProperties>
</file>