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258" r:id="rId2"/>
    <p:sldId id="273" r:id="rId3"/>
    <p:sldId id="270" r:id="rId4"/>
    <p:sldId id="275" r:id="rId5"/>
    <p:sldId id="276" r:id="rId6"/>
    <p:sldId id="277" r:id="rId7"/>
    <p:sldId id="27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719"/>
    <a:srgbClr val="3E78B3"/>
    <a:srgbClr val="D95A27"/>
    <a:srgbClr val="AC5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51" autoAdjust="0"/>
  </p:normalViewPr>
  <p:slideViewPr>
    <p:cSldViewPr snapToGrid="0">
      <p:cViewPr varScale="1">
        <p:scale>
          <a:sx n="48" d="100"/>
          <a:sy n="48" d="100"/>
        </p:scale>
        <p:origin x="54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Parameter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buNone/>
            </a:pPr>
            <a:r>
              <a:rPr lang="en-US" dirty="0" smtClean="0"/>
              <a:t>As you can see, by including parameter definitions within a procedure or function, you have a mechanism to pass values to the program.</a:t>
            </a:r>
          </a:p>
          <a:p>
            <a:pPr marL="0" lvl="0" indent="0" rtl="0" eaLnBrk="1" latinLnBrk="0" hangingPunct="1">
              <a:buNone/>
            </a:pPr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There are two types of parameters:</a:t>
            </a:r>
          </a:p>
          <a:p>
            <a:r>
              <a:rPr lang="en-US" b="1" dirty="0">
                <a:solidFill>
                  <a:srgbClr val="B34719"/>
                </a:solidFill>
              </a:rPr>
              <a:t>Actual Parameters </a:t>
            </a:r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– values passed to the program</a:t>
            </a:r>
          </a:p>
          <a:p>
            <a:pPr rtl="0" eaLnBrk="1" latinLnBrk="0" hangingPunct="1">
              <a:spcBef>
                <a:spcPts val="0"/>
              </a:spcBef>
            </a:pPr>
            <a:r>
              <a:rPr lang="en-US" b="1" dirty="0">
                <a:solidFill>
                  <a:srgbClr val="B34719"/>
                </a:solidFill>
              </a:rPr>
              <a:t>Formal Parameters </a:t>
            </a:r>
            <a:r>
              <a:rPr lang="en-US" dirty="0" smtClean="0"/>
              <a:t>– Parameters declared within the program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Parameter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formal parameter specification within a program includes the following elements: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B34719"/>
                </a:solidFill>
              </a:rPr>
              <a:t>Name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B34719"/>
                </a:solidFill>
              </a:rPr>
              <a:t>Mode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B34719"/>
                </a:solidFill>
              </a:rPr>
              <a:t>Data Type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B34719"/>
                </a:solidFill>
              </a:rPr>
              <a:t>Default Value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062806" y="4580634"/>
            <a:ext cx="6961238" cy="168215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ProcedureName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Parameter1  IN | OUT | IN OUT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DEFAULT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This is the user-assigned name for the parameter.</a:t>
            </a:r>
          </a:p>
          <a:p>
            <a:pPr marL="0" indent="0">
              <a:buNone/>
            </a:pPr>
            <a:r>
              <a:rPr lang="en-US" dirty="0" smtClean="0"/>
              <a:t>It must</a:t>
            </a:r>
            <a:r>
              <a:rPr lang="en-US" baseline="0" dirty="0" smtClean="0"/>
              <a:t> conform to the basic syntax rules and restrictions as object names: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aseline="0" dirty="0" smtClean="0"/>
              <a:t>No longer than 30 characters</a:t>
            </a:r>
          </a:p>
          <a:p>
            <a:r>
              <a:rPr lang="en-US" baseline="0" dirty="0" smtClean="0"/>
              <a:t>Illegal characters such as “?” are not permitted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first</a:t>
            </a:r>
            <a:r>
              <a:rPr lang="en-US" dirty="0" smtClean="0"/>
              <a:t> </a:t>
            </a:r>
            <a:r>
              <a:rPr lang="en-US" dirty="0"/>
              <a:t>character</a:t>
            </a:r>
            <a:r>
              <a:rPr lang="en-US" dirty="0" smtClean="0"/>
              <a:t> must be a letter</a:t>
            </a:r>
          </a:p>
        </p:txBody>
      </p:sp>
    </p:spTree>
    <p:extLst>
      <p:ext uri="{BB962C8B-B14F-4D97-AF65-F5344CB8AC3E}">
        <p14:creationId xmlns:p14="http://schemas.microsoft.com/office/powerpoint/2010/main" val="7831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6" y="1622425"/>
            <a:ext cx="7353300" cy="483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B34719"/>
                </a:solidFill>
              </a:rPr>
              <a:t>Parameter Mode </a:t>
            </a:r>
            <a:r>
              <a:rPr lang="en-US" dirty="0" smtClean="0"/>
              <a:t>defines how</a:t>
            </a:r>
            <a:r>
              <a:rPr lang="en-US" baseline="0" dirty="0" smtClean="0"/>
              <a:t> the parameter may behave within the program.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aseline="0" dirty="0" smtClean="0"/>
              <a:t>You can specify any of the following options: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22860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963824"/>
              </p:ext>
            </p:extLst>
          </p:nvPr>
        </p:nvGraphicFramePr>
        <p:xfrm>
          <a:off x="1302590" y="3139536"/>
          <a:ext cx="6685472" cy="22910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42202"/>
                <a:gridCol w="54432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Mode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Description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IN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Indicates</a:t>
                      </a:r>
                      <a:r>
                        <a:rPr lang="en-US" dirty="0" smtClean="0">
                          <a:latin typeface="Aller Light" panose="02000503000000020004" pitchFamily="2" charset="0"/>
                        </a:rPr>
                        <a:t> the parameter will accept a value into the program when it’s called.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OUT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Indicates</a:t>
                      </a:r>
                      <a:r>
                        <a:rPr lang="en-US" dirty="0" smtClean="0">
                          <a:latin typeface="Aller Light" panose="02000503000000020004" pitchFamily="2" charset="0"/>
                        </a:rPr>
                        <a:t> the parameter will be assigned a value within the program and passed back.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IN OUT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Indicates the parameter both accepts a value and may modify the value</a:t>
                      </a:r>
                      <a:r>
                        <a:rPr lang="en-US" dirty="0" smtClean="0">
                          <a:latin typeface="Aller Light" panose="02000503000000020004" pitchFamily="2" charset="0"/>
                        </a:rPr>
                        <a:t> for output.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2598386" y="4822165"/>
            <a:ext cx="3586753" cy="1397479"/>
          </a:xfrm>
          <a:prstGeom prst="wedgeRectCallout">
            <a:avLst>
              <a:gd name="adj1" fmla="val -58435"/>
              <a:gd name="adj2" fmla="val -31312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Good programming practice states that functions should not have any </a:t>
            </a:r>
            <a:r>
              <a:rPr lang="en-US" sz="1600" b="1" dirty="0" smtClean="0">
                <a:latin typeface="Aller" panose="02000503030000020004" pitchFamily="2" charset="0"/>
              </a:rPr>
              <a:t>OUT</a:t>
            </a:r>
            <a:r>
              <a:rPr lang="en-US" sz="1600" dirty="0" smtClean="0">
                <a:latin typeface="Aller" panose="02000503030000020004" pitchFamily="2" charset="0"/>
              </a:rPr>
              <a:t> or </a:t>
            </a:r>
            <a:r>
              <a:rPr lang="en-US" sz="1600" b="1" dirty="0" smtClean="0">
                <a:latin typeface="Aller" panose="02000503030000020004" pitchFamily="2" charset="0"/>
              </a:rPr>
              <a:t>IN</a:t>
            </a:r>
            <a:r>
              <a:rPr lang="en-US" sz="1600" dirty="0" smtClean="0">
                <a:latin typeface="Aller" panose="02000503030000020004" pitchFamily="2" charset="0"/>
              </a:rPr>
              <a:t> </a:t>
            </a:r>
            <a:r>
              <a:rPr lang="en-US" sz="1600" b="1" dirty="0" smtClean="0">
                <a:latin typeface="Aller" panose="02000503030000020004" pitchFamily="2" charset="0"/>
              </a:rPr>
              <a:t>OUT</a:t>
            </a:r>
            <a:r>
              <a:rPr lang="en-US" sz="1600" dirty="0" smtClean="0">
                <a:latin typeface="Aller" panose="02000503030000020004" pitchFamily="2" charset="0"/>
              </a:rPr>
              <a:t> parameters.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 data types </a:t>
            </a:r>
            <a:r>
              <a:rPr lang="en-US" b="1" dirty="0" smtClean="0"/>
              <a:t>must be</a:t>
            </a:r>
            <a:r>
              <a:rPr lang="en-US" b="0" dirty="0" smtClean="0"/>
              <a:t> unconstrained.</a:t>
            </a:r>
          </a:p>
          <a:p>
            <a:pPr marL="1087438" indent="0">
              <a:spcAft>
                <a:spcPts val="0"/>
              </a:spcAft>
              <a:buNone/>
            </a:pPr>
            <a:r>
              <a:rPr lang="en-US" dirty="0" smtClean="0"/>
              <a:t>Use </a:t>
            </a:r>
            <a:r>
              <a:rPr lang="en-US" b="1" dirty="0">
                <a:solidFill>
                  <a:srgbClr val="B34719"/>
                </a:solidFill>
              </a:rPr>
              <a:t>NUMBER</a:t>
            </a:r>
            <a:r>
              <a:rPr lang="en-US" dirty="0" smtClean="0"/>
              <a:t> instead of </a:t>
            </a:r>
            <a:r>
              <a:rPr lang="en-US" b="1" dirty="0">
                <a:solidFill>
                  <a:srgbClr val="B34719"/>
                </a:solidFill>
              </a:rPr>
              <a:t>NUMBER(6</a:t>
            </a:r>
            <a:r>
              <a:rPr lang="en-US" b="1" dirty="0" smtClean="0">
                <a:solidFill>
                  <a:srgbClr val="B34719"/>
                </a:solidFill>
              </a:rPr>
              <a:t>)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1087438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</a:t>
            </a:r>
            <a:r>
              <a:rPr lang="en-US" b="1" dirty="0">
                <a:solidFill>
                  <a:srgbClr val="B34719"/>
                </a:solidFill>
              </a:rPr>
              <a:t>VARCHAR</a:t>
            </a:r>
            <a:r>
              <a:rPr lang="en-US" dirty="0"/>
              <a:t> instead of </a:t>
            </a:r>
            <a:r>
              <a:rPr lang="en-US" b="1" dirty="0">
                <a:solidFill>
                  <a:srgbClr val="B34719"/>
                </a:solidFill>
              </a:rPr>
              <a:t>VARCHAR(10)</a:t>
            </a:r>
          </a:p>
          <a:p>
            <a:r>
              <a:rPr lang="en-US" b="0" dirty="0" smtClean="0"/>
              <a:t>A preferred technique is to use the </a:t>
            </a:r>
            <a:r>
              <a:rPr lang="en-US" b="1" dirty="0">
                <a:solidFill>
                  <a:srgbClr val="B34719"/>
                </a:solidFill>
              </a:rPr>
              <a:t>%TYPE </a:t>
            </a:r>
            <a:r>
              <a:rPr lang="en-US" b="0" baseline="0" dirty="0" smtClean="0"/>
              <a:t>or </a:t>
            </a:r>
            <a:r>
              <a:rPr lang="en-US" b="1" dirty="0">
                <a:solidFill>
                  <a:srgbClr val="B34719"/>
                </a:solidFill>
              </a:rPr>
              <a:t>%ROWTYPE </a:t>
            </a:r>
            <a:r>
              <a:rPr lang="en-US" b="0" baseline="0" dirty="0" smtClean="0"/>
              <a:t>notation.</a:t>
            </a:r>
          </a:p>
        </p:txBody>
      </p:sp>
    </p:spTree>
    <p:extLst>
      <p:ext uri="{BB962C8B-B14F-4D97-AF65-F5344CB8AC3E}">
        <p14:creationId xmlns:p14="http://schemas.microsoft.com/office/powerpoint/2010/main" val="34183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optional </a:t>
            </a:r>
            <a:r>
              <a:rPr lang="en-US" b="1" dirty="0">
                <a:solidFill>
                  <a:srgbClr val="B34719"/>
                </a:solidFill>
              </a:rPr>
              <a:t>DEFAULT</a:t>
            </a:r>
            <a:r>
              <a:rPr lang="en-US" dirty="0" smtClean="0"/>
              <a:t> clause</a:t>
            </a:r>
            <a:r>
              <a:rPr lang="en-US" baseline="0" dirty="0" smtClean="0"/>
              <a:t> allows you to preset a parameter in the event the calling program does not supply one.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157697" y="3085928"/>
            <a:ext cx="6961238" cy="198640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raise_salary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employee_ssn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IN CHAR,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employee_pct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IN NUMBER  DEFAULT 5,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CHAR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813275" y="4387794"/>
            <a:ext cx="3821102" cy="1369072"/>
          </a:xfrm>
          <a:prstGeom prst="wedgeRectCallout">
            <a:avLst>
              <a:gd name="adj1" fmla="val -30551"/>
              <a:gd name="adj2" fmla="val -33121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If DEFAULT is not supplied and the calling program does not supply a value, the parameter will be set to NULL</a:t>
            </a:r>
            <a:r>
              <a:rPr lang="en-US" sz="1600" dirty="0" smtClean="0">
                <a:latin typeface="Aller" panose="02000503030000020004" pitchFamily="2" charset="0"/>
              </a:rPr>
              <a:t>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2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Develop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Besides writing the actual PL/SQL code, developers must have one of the following system privileges assigned to his/her database account:</a:t>
            </a:r>
            <a:endParaRPr lang="en-US" b="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B34719"/>
                </a:solidFill>
              </a:rPr>
              <a:t>CREATE PROCEDURE</a:t>
            </a:r>
            <a:r>
              <a:rPr lang="en-US" dirty="0" smtClean="0"/>
              <a:t> – Allows a database user to create stored program units within his/her own schema.</a:t>
            </a:r>
            <a:endParaRPr lang="en-US" b="1" dirty="0" smtClean="0">
              <a:solidFill>
                <a:srgbClr val="B34719"/>
              </a:solidFill>
            </a:endParaRP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B34719"/>
                </a:solidFill>
              </a:rPr>
              <a:t>CREATE ANY PROCEDURE </a:t>
            </a:r>
            <a:r>
              <a:rPr lang="en-US" dirty="0" smtClean="0"/>
              <a:t>– </a:t>
            </a:r>
            <a:r>
              <a:rPr lang="en-US" dirty="0"/>
              <a:t>Allows </a:t>
            </a:r>
            <a:r>
              <a:rPr lang="en-US" dirty="0" smtClean="0"/>
              <a:t>a database user to create programs in any schema.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2681037" y="4781010"/>
            <a:ext cx="3724776" cy="1457864"/>
          </a:xfrm>
          <a:prstGeom prst="wedgeRectCallout">
            <a:avLst>
              <a:gd name="adj1" fmla="val -28270"/>
              <a:gd name="adj2" fmla="val -41473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 creator (owner) of a procedure must also possess all necessary object privileges to execute the procedure logic.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1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01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</TotalTime>
  <Words>363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The Parameter Specification</vt:lpstr>
      <vt:lpstr>Formal Parameter Specification</vt:lpstr>
      <vt:lpstr>Parameter Name</vt:lpstr>
      <vt:lpstr>Parameter Mode</vt:lpstr>
      <vt:lpstr>Data Type</vt:lpstr>
      <vt:lpstr>Default Clause</vt:lpstr>
      <vt:lpstr>Requirements to Develop Procedures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156</cp:revision>
  <dcterms:created xsi:type="dcterms:W3CDTF">2013-02-22T17:59:00Z</dcterms:created>
  <dcterms:modified xsi:type="dcterms:W3CDTF">2013-08-10T17:50:19Z</dcterms:modified>
</cp:coreProperties>
</file>