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88" r:id="rId3"/>
    <p:sldId id="295" r:id="rId4"/>
    <p:sldId id="290" r:id="rId5"/>
    <p:sldId id="258" r:id="rId6"/>
    <p:sldId id="292" r:id="rId7"/>
    <p:sldId id="296" r:id="rId8"/>
    <p:sldId id="297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81A"/>
    <a:srgbClr val="A73D15"/>
    <a:srgbClr val="D95A27"/>
    <a:srgbClr val="AC5A27"/>
    <a:srgbClr val="B34719"/>
    <a:srgbClr val="3E7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451" autoAdjust="0"/>
  </p:normalViewPr>
  <p:slideViewPr>
    <p:cSldViewPr snapToGrid="0">
      <p:cViewPr varScale="1">
        <p:scale>
          <a:sx n="112" d="100"/>
          <a:sy n="112" d="100"/>
        </p:scale>
        <p:origin x="45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32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51EF3-16D3-4D97-AD75-2531488528CD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CDD3D-582D-451B-AE07-3D49FAAB5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4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873E-D06D-4EC1-A4E4-229512917AF7}" type="datetimeFigureOut">
              <a:rPr lang="en-US" smtClean="0"/>
              <a:t>8/1/2013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73FE-0783-4F99-BAAF-1A50E9E11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2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58933" y="1073723"/>
            <a:ext cx="7772400" cy="2387600"/>
          </a:xfrm>
        </p:spPr>
        <p:txBody>
          <a:bodyPr lIns="0" rIns="0" anchor="b">
            <a:normAutofit/>
          </a:bodyPr>
          <a:lstStyle>
            <a:lvl1pPr algn="l">
              <a:defRPr sz="4500">
                <a:solidFill>
                  <a:schemeClr val="tx1">
                    <a:lumMod val="85000"/>
                    <a:lumOff val="15000"/>
                  </a:schemeClr>
                </a:solidFill>
                <a:latin typeface="Aller" panose="02000503030000020004" pitchFamily="2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933" y="3376687"/>
            <a:ext cx="685800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800">
                <a:solidFill>
                  <a:srgbClr val="D95A27"/>
                </a:solidFill>
                <a:latin typeface="Aller Light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A689-7B3C-4A9F-BEA0-3C5F696BF613}" type="datetime1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19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1800"/>
            </a:lvl2pPr>
            <a:lvl3pPr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5E1E-0297-4BEC-8EC6-54650669485F}" type="datetime1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57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775" y="1825625"/>
            <a:ext cx="3413395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590926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7E57-97EA-4847-A3B7-E47F57135930}" type="datetime1">
              <a:rPr lang="en-US" smtClean="0"/>
              <a:t>8/1/2013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1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6DC-309B-486D-A5BE-88F2F431F347}" type="datetime1">
              <a:rPr lang="en-US" smtClean="0"/>
              <a:t>8/1/2013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13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462B-387B-4D69-A258-A1EF70082C2A}" type="datetime1">
              <a:rPr lang="en-US" smtClean="0"/>
              <a:t>8/1/2013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6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723900"/>
            <a:ext cx="7353301" cy="63341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1622425"/>
            <a:ext cx="7353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D64F-C8F0-42D9-AA53-B9570970BDF6}" type="datetime1">
              <a:rPr lang="en-US" smtClean="0"/>
              <a:t>8/1/2013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rgbClr val="D95A27"/>
          </a:solidFill>
          <a:latin typeface="Aller Light" panose="0200050300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200"/>
        </a:spcBef>
        <a:spcAft>
          <a:spcPts val="1200"/>
        </a:spcAft>
        <a:buClr>
          <a:srgbClr val="D95A27"/>
        </a:buClr>
        <a:buSzPct val="120000"/>
        <a:buFont typeface="Arial" panose="020B0604020202020204" pitchFamily="34" charset="0"/>
        <a:buChar char="•"/>
        <a:defRPr sz="2200" kern="1200">
          <a:solidFill>
            <a:schemeClr val="bg2">
              <a:lumMod val="25000"/>
            </a:schemeClr>
          </a:solidFill>
          <a:latin typeface="Aller" panose="020005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800" kern="1200">
          <a:solidFill>
            <a:schemeClr val="bg2">
              <a:lumMod val="50000"/>
            </a:schemeClr>
          </a:solidFill>
          <a:latin typeface="Aller" panose="020005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95A27"/>
        </a:buClr>
        <a:buFont typeface="Arial" panose="020B0604020202020204" pitchFamily="34" charset="0"/>
        <a:buChar char="•"/>
        <a:defRPr sz="1400" kern="1200">
          <a:solidFill>
            <a:schemeClr val="bg2">
              <a:lumMod val="50000"/>
            </a:schemeClr>
          </a:solidFill>
          <a:latin typeface="Aller Light" panose="02000503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ller Light" panose="02000503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Tracking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Regardless of which method is used to identify invalidations, both the database and the developers must know which objects are involved in dependencies.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 smtClean="0"/>
          </a:p>
        </p:txBody>
      </p:sp>
      <p:sp>
        <p:nvSpPr>
          <p:cNvPr id="4" name="Rectangular Callout 3"/>
          <p:cNvSpPr/>
          <p:nvPr/>
        </p:nvSpPr>
        <p:spPr>
          <a:xfrm>
            <a:off x="2916729" y="3283497"/>
            <a:ext cx="3253392" cy="1308919"/>
          </a:xfrm>
          <a:prstGeom prst="wedgeRectCallout">
            <a:avLst>
              <a:gd name="adj1" fmla="val -44908"/>
              <a:gd name="adj2" fmla="val -21404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2575" indent="-282575"/>
            <a:r>
              <a:rPr lang="en-US" sz="1600" dirty="0" smtClean="0">
                <a:latin typeface="Aller" panose="02000503030000020004" pitchFamily="2" charset="0"/>
                <a:sym typeface="Webdings" panose="05030102010509060703" pitchFamily="18" charset="2"/>
              </a:rPr>
              <a:t>	</a:t>
            </a:r>
            <a:r>
              <a:rPr lang="en-US" sz="1600" dirty="0" smtClean="0">
                <a:latin typeface="Aller" panose="02000503030000020004" pitchFamily="2" charset="0"/>
              </a:rPr>
              <a:t>This makes it even more important for the developer to track dependencies.</a:t>
            </a:r>
            <a:endParaRPr lang="en-US" sz="1600" dirty="0">
              <a:latin typeface="All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28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Multi-Level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We already know that when any dependent object changes, then the procedure or function associated to it is marked </a:t>
            </a:r>
            <a:r>
              <a:rPr lang="en-US" dirty="0">
                <a:solidFill>
                  <a:srgbClr val="D95A27"/>
                </a:solidFill>
              </a:rPr>
              <a:t>invalid</a:t>
            </a:r>
            <a:r>
              <a:rPr lang="en-US" dirty="0" smtClean="0"/>
              <a:t> and will require revalidation and compilation.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Many times, this will work.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However, revalidation may fail which requires the work of a </a:t>
            </a:r>
            <a:r>
              <a:rPr lang="en-US" err="1" smtClean="0"/>
              <a:t>developer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99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Multi-Level Dependencies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Our primary concern is with </a:t>
            </a:r>
            <a:r>
              <a:rPr lang="en-US" dirty="0" smtClean="0">
                <a:solidFill>
                  <a:srgbClr val="D95A27"/>
                </a:solidFill>
              </a:rPr>
              <a:t>Multi-Level Dependencies</a:t>
            </a:r>
            <a:r>
              <a:rPr lang="en-US" dirty="0" smtClean="0"/>
              <a:t>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 smtClean="0"/>
              <a:t>As a database grows to include hundreds (or more) stored program units, tables, views, etc., the possibility of a single change affecting multiple objects is practically guaranteed.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/>
              <a:t>Imagine how a change to the </a:t>
            </a:r>
            <a:r>
              <a:rPr lang="en-US" dirty="0">
                <a:solidFill>
                  <a:srgbClr val="D95A27"/>
                </a:solidFill>
              </a:rPr>
              <a:t>EMPLOYEE</a:t>
            </a:r>
            <a:r>
              <a:rPr lang="en-US" dirty="0" smtClean="0"/>
              <a:t> table within our database could affect a production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1995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Multi-Level Dependencies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66776" y="1470767"/>
            <a:ext cx="7353300" cy="48482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78329" y="1700111"/>
            <a:ext cx="5483799" cy="2333064"/>
            <a:chOff x="1079615" y="1454619"/>
            <a:chExt cx="5483799" cy="2333064"/>
          </a:xfrm>
        </p:grpSpPr>
        <p:grpSp>
          <p:nvGrpSpPr>
            <p:cNvPr id="21" name="Group 20"/>
            <p:cNvGrpSpPr/>
            <p:nvPr/>
          </p:nvGrpSpPr>
          <p:grpSpPr>
            <a:xfrm>
              <a:off x="1079615" y="1454619"/>
              <a:ext cx="1474716" cy="1139790"/>
              <a:chOff x="2088774" y="1600098"/>
              <a:chExt cx="1474716" cy="1139790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1370" y="1600098"/>
                <a:ext cx="609524" cy="609524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2088774" y="2155113"/>
                <a:ext cx="14747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Aller" panose="02000503030000020004" pitchFamily="2" charset="0"/>
                  </a:rPr>
                  <a:t>raise_salary</a:t>
                </a:r>
                <a:r>
                  <a:rPr lang="en-US" sz="1600" dirty="0" smtClean="0">
                    <a:latin typeface="Aller" panose="02000503030000020004" pitchFamily="2" charset="0"/>
                  </a:rPr>
                  <a:t>()</a:t>
                </a:r>
              </a:p>
              <a:p>
                <a:r>
                  <a:rPr lang="en-US" sz="1600" dirty="0" smtClean="0">
                    <a:latin typeface="Aller" panose="02000503030000020004" pitchFamily="2" charset="0"/>
                  </a:rPr>
                  <a:t>Procedure</a:t>
                </a:r>
                <a:endParaRPr lang="en-US" sz="1600" dirty="0">
                  <a:latin typeface="Aller" panose="02000503030000020004" pitchFamily="2" charset="0"/>
                </a:endParaRPr>
              </a:p>
            </p:txBody>
          </p:sp>
        </p:grp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479" y="2004067"/>
              <a:ext cx="609524" cy="609524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1079615" y="2619158"/>
              <a:ext cx="1511231" cy="1168525"/>
              <a:chOff x="2070516" y="2183328"/>
              <a:chExt cx="1511231" cy="1168525"/>
            </a:xfrm>
          </p:grpSpPr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1370" y="2183328"/>
                <a:ext cx="609524" cy="609524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2070516" y="2767078"/>
                <a:ext cx="15112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>
                    <a:latin typeface="Aller" panose="02000503030000020004" pitchFamily="2" charset="0"/>
                  </a:rPr>
                  <a:t>salary_valid</a:t>
                </a:r>
                <a:r>
                  <a:rPr lang="en-US" sz="1600" dirty="0" smtClean="0">
                    <a:latin typeface="Aller" panose="02000503030000020004" pitchFamily="2" charset="0"/>
                  </a:rPr>
                  <a:t>()</a:t>
                </a:r>
              </a:p>
              <a:p>
                <a:r>
                  <a:rPr lang="en-US" sz="1600" dirty="0" smtClean="0">
                    <a:latin typeface="Aller" panose="02000503030000020004" pitchFamily="2" charset="0"/>
                  </a:rPr>
                  <a:t>Function</a:t>
                </a:r>
                <a:endParaRPr lang="en-US" sz="1600" dirty="0">
                  <a:latin typeface="Aller" panose="02000503030000020004" pitchFamily="2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3320539" y="2009634"/>
              <a:ext cx="1471057" cy="1188732"/>
              <a:chOff x="4092040" y="1977310"/>
              <a:chExt cx="1471057" cy="1188732"/>
            </a:xfrm>
          </p:grpSpPr>
          <p:pic>
            <p:nvPicPr>
              <p:cNvPr id="29" name="Picture 2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22807" y="1977310"/>
                <a:ext cx="609524" cy="609524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092040" y="2581267"/>
                <a:ext cx="14710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Aller" panose="02000503030000020004" pitchFamily="2" charset="0"/>
                  </a:rPr>
                  <a:t>f</a:t>
                </a:r>
                <a:r>
                  <a:rPr lang="en-US" sz="1600" dirty="0" err="1" smtClean="0">
                    <a:latin typeface="Aller" panose="02000503030000020004" pitchFamily="2" charset="0"/>
                  </a:rPr>
                  <a:t>etch_salary</a:t>
                </a:r>
                <a:r>
                  <a:rPr lang="en-US" sz="1600" dirty="0" smtClean="0">
                    <a:latin typeface="Aller" panose="02000503030000020004" pitchFamily="2" charset="0"/>
                  </a:rPr>
                  <a:t>()</a:t>
                </a:r>
              </a:p>
              <a:p>
                <a:r>
                  <a:rPr lang="en-US" sz="1600" dirty="0" smtClean="0">
                    <a:latin typeface="Aller" panose="02000503030000020004" pitchFamily="2" charset="0"/>
                  </a:rPr>
                  <a:t>Function</a:t>
                </a:r>
                <a:endParaRPr lang="en-US" sz="1600" dirty="0">
                  <a:latin typeface="Aller" panose="02000503030000020004" pitchFamily="2" charset="0"/>
                </a:endParaRPr>
              </a:p>
            </p:txBody>
          </p:sp>
        </p:grpSp>
        <p:cxnSp>
          <p:nvCxnSpPr>
            <p:cNvPr id="25" name="Elbow Connector 24"/>
            <p:cNvCxnSpPr/>
            <p:nvPr/>
          </p:nvCxnSpPr>
          <p:spPr>
            <a:xfrm>
              <a:off x="2373086" y="1759381"/>
              <a:ext cx="1055914" cy="635476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flipV="1">
              <a:off x="2362199" y="2392330"/>
              <a:ext cx="1076698" cy="531591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543425" y="2392330"/>
              <a:ext cx="9538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380869" y="2624397"/>
              <a:ext cx="11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Aller" panose="02000503030000020004" pitchFamily="2" charset="0"/>
                </a:rPr>
                <a:t>EMPLOYEE</a:t>
              </a:r>
            </a:p>
            <a:p>
              <a:r>
                <a:rPr lang="en-US" sz="1600" dirty="0" smtClean="0">
                  <a:latin typeface="Aller" panose="02000503030000020004" pitchFamily="2" charset="0"/>
                </a:rPr>
                <a:t>Table</a:t>
              </a:r>
              <a:endParaRPr lang="en-US" sz="1600" dirty="0">
                <a:latin typeface="Aller" panose="02000503030000020004" pitchFamily="2" charset="0"/>
              </a:endParaRPr>
            </a:p>
          </p:txBody>
        </p:sp>
      </p:grpSp>
      <p:sp>
        <p:nvSpPr>
          <p:cNvPr id="36" name="Rectangular Callout 35"/>
          <p:cNvSpPr/>
          <p:nvPr/>
        </p:nvSpPr>
        <p:spPr>
          <a:xfrm>
            <a:off x="4037611" y="3602300"/>
            <a:ext cx="2225363" cy="845077"/>
          </a:xfrm>
          <a:prstGeom prst="wedgeRectCallout">
            <a:avLst>
              <a:gd name="adj1" fmla="val -20586"/>
              <a:gd name="adj2" fmla="val -6604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Dependent on the EMPLOYEE table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1802351" y="4180811"/>
            <a:ext cx="2225363" cy="845077"/>
          </a:xfrm>
          <a:prstGeom prst="wedgeRectCallout">
            <a:avLst>
              <a:gd name="adj1" fmla="val -20586"/>
              <a:gd name="adj2" fmla="val -66048"/>
            </a:avLst>
          </a:prstGeom>
          <a:solidFill>
            <a:srgbClr val="B3471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ler" panose="02000503030000020004" pitchFamily="2" charset="0"/>
              </a:rPr>
              <a:t>Dependent on the </a:t>
            </a:r>
            <a:r>
              <a:rPr lang="en-US" sz="1600" dirty="0" err="1" smtClean="0">
                <a:latin typeface="Aller" panose="02000503030000020004" pitchFamily="2" charset="0"/>
              </a:rPr>
              <a:t>fetch_salary</a:t>
            </a:r>
            <a:r>
              <a:rPr lang="en-US" sz="1600" dirty="0" smtClean="0">
                <a:latin typeface="Aller" panose="02000503030000020004" pitchFamily="2" charset="0"/>
              </a:rPr>
              <a:t>() Function</a:t>
            </a:r>
            <a:endParaRPr lang="en-US" sz="1600" dirty="0">
              <a:latin typeface="Aller" panose="02000503030000020004" pitchFamily="2" charset="0"/>
            </a:endParaRPr>
          </a:p>
        </p:txBody>
      </p:sp>
      <p:sp>
        <p:nvSpPr>
          <p:cNvPr id="4" name="Curved Up Arrow 3"/>
          <p:cNvSpPr/>
          <p:nvPr/>
        </p:nvSpPr>
        <p:spPr>
          <a:xfrm rot="21005630">
            <a:off x="2600621" y="3707005"/>
            <a:ext cx="4093436" cy="7591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2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Dependency Tracking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While the </a:t>
            </a:r>
            <a:r>
              <a:rPr lang="en-US" dirty="0">
                <a:solidFill>
                  <a:srgbClr val="D95A27"/>
                </a:solidFill>
              </a:rPr>
              <a:t>USER_DEPENDENCIES</a:t>
            </a:r>
            <a:r>
              <a:rPr lang="en-US" dirty="0" smtClean="0"/>
              <a:t> table shows one level of dependency, the dependency tracking utility will recursively reflect </a:t>
            </a:r>
            <a:r>
              <a:rPr lang="en-US" dirty="0">
                <a:solidFill>
                  <a:srgbClr val="D95A27"/>
                </a:solidFill>
              </a:rPr>
              <a:t>all dependencies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Works with objects that are directly </a:t>
            </a:r>
            <a:r>
              <a:rPr lang="en-US" dirty="0" smtClean="0"/>
              <a:t>dependent upon one level of objects</a:t>
            </a:r>
            <a:r>
              <a:rPr lang="en-US" dirty="0" smtClean="0"/>
              <a:t>.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Creates a dependency tree if an object is indirectly dependent upon other objects, through multiple levels</a:t>
            </a: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It is your choice when you wish to use the dependency tracking utility.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83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Tracking Utility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r>
              <a:rPr lang="en-US" dirty="0" smtClean="0"/>
              <a:t>The Dependency Tracking Utility is a stored procedure.  </a:t>
            </a:r>
            <a:r>
              <a:rPr lang="en-US" dirty="0" smtClean="0"/>
              <a:t>One that must be created within the schema before use.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It is a system-supplied script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It is named </a:t>
            </a:r>
            <a:r>
              <a:rPr lang="en-US" b="1" dirty="0" err="1">
                <a:solidFill>
                  <a:srgbClr val="D95A2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UtlDTree.SQL</a:t>
            </a:r>
            <a:endParaRPr lang="en-US" b="1" dirty="0">
              <a:solidFill>
                <a:srgbClr val="D95A27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/>
              <a:t>Found in the </a:t>
            </a:r>
            <a:r>
              <a:rPr lang="en-US" dirty="0">
                <a:solidFill>
                  <a:srgbClr val="D95A27"/>
                </a:solidFill>
              </a:rPr>
              <a:t>Database Administrator Directory </a:t>
            </a:r>
            <a:r>
              <a:rPr lang="en-US" dirty="0" smtClean="0"/>
              <a:t>on the server</a:t>
            </a:r>
          </a:p>
          <a:p>
            <a:pPr>
              <a:spcAft>
                <a:spcPts val="0"/>
              </a:spcAft>
            </a:pPr>
            <a:r>
              <a:rPr lang="en-US" dirty="0" smtClean="0"/>
              <a:t>The exact location </a:t>
            </a:r>
            <a:r>
              <a:rPr lang="en-US" dirty="0" smtClean="0"/>
              <a:t>will be installation and version-dependent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369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Tracking Utility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dirty="0" smtClean="0"/>
              <a:t>The path on this system is:</a:t>
            </a:r>
          </a:p>
          <a:p>
            <a:pPr>
              <a:spcAft>
                <a:spcPts val="0"/>
              </a:spcAft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oraclexe\app\oracle\product\11.2.0\server\rdbms\admin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59" y="2684826"/>
            <a:ext cx="4738732" cy="3554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8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Tracking Utility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/>
          </a:p>
          <a:p>
            <a:pPr marL="0" lvl="0" indent="0" rtl="0" eaLnBrk="1" latinLnBrk="0" hangingPunct="1">
              <a:spcAft>
                <a:spcPts val="0"/>
              </a:spcAft>
              <a:buNone/>
            </a:pP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It’s normal for this script to report some errors.</a:t>
            </a:r>
          </a:p>
          <a:p>
            <a:pPr>
              <a:spcAft>
                <a:spcPts val="0"/>
              </a:spcAft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520" y="1622425"/>
            <a:ext cx="5123809" cy="24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28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It In Action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97" y="735845"/>
            <a:ext cx="609524" cy="609524"/>
          </a:xfrm>
        </p:spPr>
      </p:pic>
    </p:spTree>
    <p:extLst>
      <p:ext uri="{BB962C8B-B14F-4D97-AF65-F5344CB8AC3E}">
        <p14:creationId xmlns:p14="http://schemas.microsoft.com/office/powerpoint/2010/main" val="25505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95A27"/>
      </a:hlink>
      <a:folHlink>
        <a:srgbClr val="D95A27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2280</TotalTime>
  <Words>318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Aller</vt:lpstr>
      <vt:lpstr>Aller Light</vt:lpstr>
      <vt:lpstr>Arial</vt:lpstr>
      <vt:lpstr>Calibri</vt:lpstr>
      <vt:lpstr>Courier New</vt:lpstr>
      <vt:lpstr>Webdings</vt:lpstr>
      <vt:lpstr>Office Theme</vt:lpstr>
      <vt:lpstr>Tracking Dependencies</vt:lpstr>
      <vt:lpstr>Multi-Level Dependencies</vt:lpstr>
      <vt:lpstr>Multi-Level Dependencies (cont)</vt:lpstr>
      <vt:lpstr>Multi-Level Dependencies (cont)</vt:lpstr>
      <vt:lpstr>The Dependency Tracking Utility</vt:lpstr>
      <vt:lpstr>Dependency Tracking Utility Setup</vt:lpstr>
      <vt:lpstr>Dependency Tracking Utility Setup</vt:lpstr>
      <vt:lpstr>Dependency Tracking Utility Setup</vt:lpstr>
      <vt:lpstr>See It In Action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Oracle PL/SQL Fundamentals II</dc:subject>
  <dc:creator>Timothy J. Miles</dc:creator>
  <cp:lastModifiedBy>Timothy Miles</cp:lastModifiedBy>
  <cp:revision>191</cp:revision>
  <dcterms:created xsi:type="dcterms:W3CDTF">2013-02-22T17:59:00Z</dcterms:created>
  <dcterms:modified xsi:type="dcterms:W3CDTF">2013-08-01T16:50:05Z</dcterms:modified>
</cp:coreProperties>
</file>