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98" r:id="rId3"/>
    <p:sldId id="293" r:id="rId4"/>
    <p:sldId id="258" r:id="rId5"/>
    <p:sldId id="294" r:id="rId6"/>
    <p:sldId id="295" r:id="rId7"/>
    <p:sldId id="275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58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Row-Level </a:t>
            </a:r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baseline="0" dirty="0" smtClean="0"/>
              <a:t>Row-Level </a:t>
            </a:r>
            <a:r>
              <a:rPr lang="en-US" baseline="0" dirty="0" smtClean="0"/>
              <a:t>Triggers</a:t>
            </a:r>
            <a:r>
              <a:rPr lang="en-US" dirty="0" smtClean="0"/>
              <a:t> fire </a:t>
            </a:r>
            <a:r>
              <a:rPr lang="en-US" dirty="0">
                <a:solidFill>
                  <a:srgbClr val="D95A27"/>
                </a:solidFill>
              </a:rPr>
              <a:t>once</a:t>
            </a:r>
            <a:r>
              <a:rPr lang="en-US" dirty="0" smtClean="0"/>
              <a:t> for </a:t>
            </a:r>
            <a:r>
              <a:rPr lang="en-US" dirty="0" smtClean="0"/>
              <a:t>each row within a trigger </a:t>
            </a:r>
            <a:r>
              <a:rPr lang="en-US" dirty="0" smtClean="0"/>
              <a:t>statement.</a:t>
            </a:r>
          </a:p>
          <a:p>
            <a:pPr>
              <a:spcAft>
                <a:spcPts val="0"/>
              </a:spcAft>
            </a:pPr>
            <a:r>
              <a:rPr lang="en-US" baseline="0" dirty="0" smtClean="0"/>
              <a:t>Indicated by the </a:t>
            </a:r>
            <a:r>
              <a:rPr lang="en-US" dirty="0">
                <a:solidFill>
                  <a:srgbClr val="D95A27"/>
                </a:solidFill>
              </a:rPr>
              <a:t>FOR EACH ROW </a:t>
            </a:r>
            <a:r>
              <a:rPr lang="en-US" baseline="0" dirty="0" smtClean="0"/>
              <a:t>clause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Must consider the performance implications.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74810" y="3692118"/>
            <a:ext cx="6737230" cy="27456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TriggerName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BEFORE | AFTER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INSERT OR DELETE OR UPDATE OF Column1,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EACH ROW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REFERENCING OLD AS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OldName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NEW AS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WHEN (condition expression)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Row-Level Triggers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eatures available to the Statement-Level Trigger are also available to the </a:t>
            </a:r>
            <a:r>
              <a:rPr lang="en-US" dirty="0" smtClean="0">
                <a:solidFill>
                  <a:srgbClr val="D95A27"/>
                </a:solidFill>
              </a:rPr>
              <a:t>Row-Level T</a:t>
            </a:r>
            <a:r>
              <a:rPr lang="en-US" dirty="0" smtClean="0">
                <a:solidFill>
                  <a:srgbClr val="D95A27"/>
                </a:solidFill>
              </a:rPr>
              <a:t>rigger</a:t>
            </a:r>
            <a:endParaRPr lang="en-US" baseline="0" dirty="0" smtClean="0"/>
          </a:p>
          <a:p>
            <a:pPr lvl="1"/>
            <a:r>
              <a:rPr lang="en-US" dirty="0" smtClean="0"/>
              <a:t>RAISE_APPLICATION_ERROR()</a:t>
            </a:r>
          </a:p>
          <a:p>
            <a:pPr lvl="1"/>
            <a:r>
              <a:rPr lang="en-US" dirty="0" smtClean="0"/>
              <a:t>IF INSERTING OR DELETING OR UPDATING</a:t>
            </a:r>
            <a:endParaRPr lang="en-US" dirty="0" smtClean="0"/>
          </a:p>
          <a:p>
            <a:r>
              <a:rPr lang="en-US" dirty="0" smtClean="0">
                <a:solidFill>
                  <a:srgbClr val="D95A27"/>
                </a:solidFill>
              </a:rPr>
              <a:t>Row-Level Triggers </a:t>
            </a:r>
            <a:r>
              <a:rPr lang="en-US" dirty="0" smtClean="0"/>
              <a:t>offer additional capabilities</a:t>
            </a:r>
          </a:p>
          <a:p>
            <a:pPr lvl="1"/>
            <a:r>
              <a:rPr lang="en-US" dirty="0" smtClean="0"/>
              <a:t>Track BEFORE and AFTER values</a:t>
            </a:r>
          </a:p>
          <a:p>
            <a:pPr lvl="1"/>
            <a:r>
              <a:rPr lang="en-US" dirty="0" smtClean="0"/>
              <a:t>“Last Line of Defense”</a:t>
            </a:r>
            <a:endParaRPr lang="en-US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482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Old &amp; New Column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baseline="0" dirty="0" smtClean="0"/>
              <a:t>Since </a:t>
            </a:r>
            <a:r>
              <a:rPr lang="en-US" dirty="0">
                <a:solidFill>
                  <a:srgbClr val="D95A27"/>
                </a:solidFill>
              </a:rPr>
              <a:t>Row-Level</a:t>
            </a:r>
            <a:r>
              <a:rPr lang="en-US" baseline="0" dirty="0" smtClean="0"/>
              <a:t> triggers execute within the realm of a single row, they can examine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old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D95A27"/>
                </a:solidFill>
              </a:rPr>
              <a:t>new</a:t>
            </a:r>
            <a:r>
              <a:rPr lang="en-US" dirty="0" smtClean="0"/>
              <a:t> column </a:t>
            </a:r>
            <a:r>
              <a:rPr lang="en-US" dirty="0" smtClean="0"/>
              <a:t>values.</a:t>
            </a:r>
          </a:p>
          <a:p>
            <a:pPr>
              <a:spcAft>
                <a:spcPts val="600"/>
              </a:spcAft>
            </a:pPr>
            <a:r>
              <a:rPr lang="en-US" baseline="0" dirty="0" smtClean="0"/>
              <a:t>Column values</a:t>
            </a:r>
            <a:r>
              <a:rPr lang="en-US" dirty="0" smtClean="0"/>
              <a:t> may be referenced using what is known as </a:t>
            </a:r>
            <a:r>
              <a:rPr lang="en-US" dirty="0">
                <a:solidFill>
                  <a:srgbClr val="D95A27"/>
                </a:solidFill>
              </a:rPr>
              <a:t>correlation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name</a:t>
            </a:r>
            <a:r>
              <a:rPr lang="en-US" dirty="0" smtClean="0"/>
              <a:t> and the </a:t>
            </a:r>
            <a:r>
              <a:rPr lang="en-US" dirty="0">
                <a:solidFill>
                  <a:srgbClr val="D95A27"/>
                </a:solidFill>
              </a:rPr>
              <a:t>column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name</a:t>
            </a:r>
            <a:r>
              <a:rPr lang="en-US" dirty="0" smtClean="0"/>
              <a:t>.</a:t>
            </a: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74810" y="3985402"/>
            <a:ext cx="6737230" cy="22022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UPDATING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AND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new.salary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old.salary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 INTO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budget_request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acct_no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amount,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VALUES (101,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new.salary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old.salary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'raise');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 INTO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budget_request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acct_no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amount,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VALUES (101,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new.salary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'New employee');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END IF;</a:t>
            </a:r>
          </a:p>
        </p:txBody>
      </p:sp>
    </p:spTree>
    <p:extLst>
      <p:ext uri="{BB962C8B-B14F-4D97-AF65-F5344CB8AC3E}">
        <p14:creationId xmlns:p14="http://schemas.microsoft.com/office/powerpoint/2010/main" val="22156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OLD &amp; NEW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Aft>
                <a:spcPts val="0"/>
              </a:spcAft>
              <a:buNone/>
            </a:pPr>
            <a:r>
              <a:rPr lang="en-US" dirty="0"/>
              <a:t>There are some limitations on when the </a:t>
            </a:r>
            <a:r>
              <a:rPr lang="en-US" dirty="0">
                <a:solidFill>
                  <a:srgbClr val="D95A27"/>
                </a:solidFill>
              </a:rPr>
              <a:t>old</a:t>
            </a:r>
            <a:r>
              <a:rPr lang="en-US" dirty="0"/>
              <a:t> or </a:t>
            </a:r>
            <a:r>
              <a:rPr lang="en-US" dirty="0">
                <a:solidFill>
                  <a:srgbClr val="D95A27"/>
                </a:solidFill>
              </a:rPr>
              <a:t>new</a:t>
            </a:r>
            <a:r>
              <a:rPr lang="en-US" dirty="0"/>
              <a:t> values may be </a:t>
            </a:r>
            <a:r>
              <a:rPr lang="en-US" dirty="0" smtClean="0"/>
              <a:t>read.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90716"/>
              </p:ext>
            </p:extLst>
          </p:nvPr>
        </p:nvGraphicFramePr>
        <p:xfrm>
          <a:off x="1242206" y="2709355"/>
          <a:ext cx="6685472" cy="318969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99402"/>
                <a:gridCol w="4986070"/>
              </a:tblGrid>
              <a:tr h="55523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Triggering Statement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>
                    <a:solidFill>
                      <a:srgbClr val="B9491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Aller Light" panose="02000503000000020004" pitchFamily="2" charset="0"/>
                      </a:endParaRPr>
                    </a:p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Availability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>
                    <a:solidFill>
                      <a:srgbClr val="B9491B"/>
                    </a:solidFill>
                  </a:tcPr>
                </a:tc>
              </a:tr>
              <a:tr h="84987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INSERT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Aller Light" panose="02000503000000020004" pitchFamily="2" charset="0"/>
                        </a:rPr>
                        <a:t>New:	Available</a:t>
                      </a:r>
                    </a:p>
                    <a:p>
                      <a:r>
                        <a:rPr lang="en-US" baseline="0" dirty="0" smtClean="0">
                          <a:latin typeface="Aller Light" panose="02000503000000020004" pitchFamily="2" charset="0"/>
                        </a:rPr>
                        <a:t>Old:	NULL</a:t>
                      </a:r>
                      <a:endParaRPr lang="en-US" dirty="0" smtClean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  <a:tr h="84987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UPDATE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Aller Light" panose="02000503000000020004" pitchFamily="2" charset="0"/>
                        </a:rPr>
                        <a:t>New:	Available</a:t>
                      </a:r>
                    </a:p>
                    <a:p>
                      <a:r>
                        <a:rPr lang="en-US" baseline="0" dirty="0" smtClean="0">
                          <a:latin typeface="Aller Light" panose="02000503000000020004" pitchFamily="2" charset="0"/>
                        </a:rPr>
                        <a:t>Old:	Available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  <a:tr h="84987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ller Light" panose="02000503000000020004" pitchFamily="2" charset="0"/>
                        </a:rPr>
                        <a:t>DELETE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Aller Light" panose="02000503000000020004" pitchFamily="2" charset="0"/>
                        </a:rPr>
                        <a:t>New:	NULL</a:t>
                      </a:r>
                    </a:p>
                    <a:p>
                      <a:r>
                        <a:rPr lang="en-US" baseline="0" dirty="0" smtClean="0">
                          <a:latin typeface="Aller Light" panose="02000503000000020004" pitchFamily="2" charset="0"/>
                        </a:rPr>
                        <a:t>Old:	Available</a:t>
                      </a:r>
                      <a:endParaRPr lang="en-US" dirty="0">
                        <a:latin typeface="Aller Light" panose="0200050300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Old &amp; New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aseline="0" dirty="0" smtClean="0"/>
              <a:t>A </a:t>
            </a:r>
            <a:r>
              <a:rPr lang="en-US" dirty="0">
                <a:solidFill>
                  <a:srgbClr val="D95A27"/>
                </a:solidFill>
              </a:rPr>
              <a:t>BEFORE</a:t>
            </a:r>
            <a:r>
              <a:rPr lang="en-US" baseline="0" dirty="0" smtClean="0"/>
              <a:t> trigger can alter</a:t>
            </a:r>
            <a:r>
              <a:rPr lang="en-US" dirty="0" smtClean="0"/>
              <a:t> new column values, but an </a:t>
            </a:r>
            <a:r>
              <a:rPr lang="en-US" dirty="0">
                <a:solidFill>
                  <a:srgbClr val="D95A27"/>
                </a:solidFill>
              </a:rPr>
              <a:t>AFTER</a:t>
            </a:r>
            <a:r>
              <a:rPr lang="en-US" dirty="0" smtClean="0"/>
              <a:t> trigger cannot.</a:t>
            </a:r>
          </a:p>
          <a:p>
            <a:pPr marL="457200" indent="-457200">
              <a:spcAft>
                <a:spcPts val="600"/>
              </a:spcAft>
              <a:buNone/>
            </a:pPr>
            <a:r>
              <a:rPr lang="en-US" dirty="0" smtClean="0">
                <a:sym typeface="Webdings" panose="05030102010509060703" pitchFamily="18" charset="2"/>
              </a:rPr>
              <a:t>	</a:t>
            </a:r>
            <a:r>
              <a:rPr lang="en-US" dirty="0" smtClean="0"/>
              <a:t>While a </a:t>
            </a:r>
            <a:r>
              <a:rPr lang="en-US" dirty="0">
                <a:solidFill>
                  <a:srgbClr val="D95A27"/>
                </a:solidFill>
              </a:rPr>
              <a:t>BEFORE</a:t>
            </a:r>
            <a:r>
              <a:rPr lang="en-US" dirty="0" smtClean="0"/>
              <a:t> trigger can alter new column values that were specifically listed in an </a:t>
            </a:r>
            <a:r>
              <a:rPr lang="en-US" dirty="0">
                <a:solidFill>
                  <a:srgbClr val="D95A27"/>
                </a:solidFill>
              </a:rPr>
              <a:t>INSERT…VALUES</a:t>
            </a:r>
            <a:r>
              <a:rPr lang="en-US" dirty="0" smtClean="0"/>
              <a:t> statement or </a:t>
            </a:r>
            <a:r>
              <a:rPr lang="en-US" dirty="0">
                <a:solidFill>
                  <a:srgbClr val="D95A27"/>
                </a:solidFill>
              </a:rPr>
              <a:t>UPDATE…SET</a:t>
            </a:r>
            <a:r>
              <a:rPr lang="en-US" dirty="0" smtClean="0"/>
              <a:t> statement, ANSI standards may eventually disallow this.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19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Correlation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D95A27"/>
                </a:solidFill>
              </a:rPr>
              <a:t>OLD </a:t>
            </a:r>
            <a:r>
              <a:rPr lang="en-US" dirty="0"/>
              <a:t>and</a:t>
            </a:r>
            <a:r>
              <a:rPr lang="en-US" dirty="0" smtClean="0">
                <a:solidFill>
                  <a:srgbClr val="D95A27"/>
                </a:solidFill>
              </a:rPr>
              <a:t> NEW</a:t>
            </a:r>
            <a:r>
              <a:rPr lang="en-US" baseline="0" dirty="0" smtClean="0"/>
              <a:t> </a:t>
            </a:r>
            <a:r>
              <a:rPr lang="en-US" dirty="0" smtClean="0"/>
              <a:t>are the default correlation names.</a:t>
            </a:r>
          </a:p>
          <a:p>
            <a:pPr>
              <a:spcAft>
                <a:spcPts val="600"/>
              </a:spcAft>
            </a:pPr>
            <a:r>
              <a:rPr lang="en-US" baseline="0" dirty="0" smtClean="0"/>
              <a:t>They</a:t>
            </a:r>
            <a:r>
              <a:rPr lang="en-US" dirty="0" smtClean="0"/>
              <a:t> may be overridden using the </a:t>
            </a:r>
            <a:r>
              <a:rPr lang="en-US" dirty="0">
                <a:solidFill>
                  <a:srgbClr val="D95A27"/>
                </a:solidFill>
              </a:rPr>
              <a:t>REFERENCING</a:t>
            </a:r>
            <a:r>
              <a:rPr lang="en-US" dirty="0" smtClean="0"/>
              <a:t> clause.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When referenced in the trigger body, they </a:t>
            </a:r>
            <a:r>
              <a:rPr lang="en-US" dirty="0">
                <a:solidFill>
                  <a:srgbClr val="D95A27"/>
                </a:solidFill>
              </a:rPr>
              <a:t>MUST</a:t>
            </a:r>
            <a:r>
              <a:rPr lang="en-US" dirty="0" smtClean="0"/>
              <a:t> use the </a:t>
            </a:r>
            <a:r>
              <a:rPr lang="en-US" dirty="0">
                <a:solidFill>
                  <a:srgbClr val="D95A27"/>
                </a:solidFill>
              </a:rPr>
              <a:t>preceding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colon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6" name="Rectangular Callout 5"/>
          <p:cNvSpPr/>
          <p:nvPr/>
        </p:nvSpPr>
        <p:spPr>
          <a:xfrm>
            <a:off x="2609939" y="3918865"/>
            <a:ext cx="3866972" cy="1065407"/>
          </a:xfrm>
          <a:prstGeom prst="wedgeRectCallout">
            <a:avLst>
              <a:gd name="adj1" fmla="val -22651"/>
              <a:gd name="adj2" fmla="val -34683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OLD and NEW values are essentially external variable references.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93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>
                <a:solidFill>
                  <a:srgbClr val="D95A27"/>
                </a:solidFill>
              </a:rPr>
              <a:t>Row-Level </a:t>
            </a:r>
            <a:r>
              <a:rPr lang="en-US" dirty="0" smtClean="0"/>
              <a:t>triggers permit a conditional expression to be included in the trigger specification.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Include a </a:t>
            </a:r>
            <a:r>
              <a:rPr lang="en-US" dirty="0">
                <a:solidFill>
                  <a:srgbClr val="D95A27"/>
                </a:solidFill>
              </a:rPr>
              <a:t>WHEN() </a:t>
            </a:r>
            <a:r>
              <a:rPr lang="en-US" dirty="0" smtClean="0"/>
              <a:t>clause in the trigger specification to specify a condition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Much better than including in the body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74810" y="4330459"/>
            <a:ext cx="6737230" cy="14689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TRIGGER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employee_journal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AFTER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INSERT OR UPDATE OF salary ON EMPLOYEE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EACH ROW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WHEN 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new.salary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70000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2609939" y="2055563"/>
            <a:ext cx="3866972" cy="1065407"/>
          </a:xfrm>
          <a:prstGeom prst="wedgeRectCallout">
            <a:avLst>
              <a:gd name="adj1" fmla="val -22651"/>
              <a:gd name="adj2" fmla="val -34683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Either </a:t>
            </a:r>
            <a:r>
              <a:rPr lang="en-US" sz="1600" dirty="0" smtClean="0">
                <a:latin typeface="Aller" panose="02000503030000020004" pitchFamily="2" charset="0"/>
              </a:rPr>
              <a:t>OLD or NEW values may be referenced in the WHEN() expression.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174810" y="5561420"/>
            <a:ext cx="3866972" cy="1065407"/>
          </a:xfrm>
          <a:prstGeom prst="wedgeRectCallout">
            <a:avLst>
              <a:gd name="adj1" fmla="val -22205"/>
              <a:gd name="adj2" fmla="val -65451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Where is the colon?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4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93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2954</TotalTime>
  <Words>369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Aller</vt:lpstr>
      <vt:lpstr>Aller Light</vt:lpstr>
      <vt:lpstr>Arial</vt:lpstr>
      <vt:lpstr>Calibri</vt:lpstr>
      <vt:lpstr>Courier New</vt:lpstr>
      <vt:lpstr>Webdings</vt:lpstr>
      <vt:lpstr>Office Theme</vt:lpstr>
      <vt:lpstr>Row-Level Triggers</vt:lpstr>
      <vt:lpstr>Row-Level Triggers (cont)</vt:lpstr>
      <vt:lpstr>Old &amp; New Column Values</vt:lpstr>
      <vt:lpstr>Reading OLD &amp; NEW Values</vt:lpstr>
      <vt:lpstr>Writing Old &amp; New Values</vt:lpstr>
      <vt:lpstr>Correlation Names</vt:lpstr>
      <vt:lpstr>Improve Performance</vt:lpstr>
      <vt:lpstr>End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217</cp:revision>
  <dcterms:created xsi:type="dcterms:W3CDTF">2013-02-22T17:59:00Z</dcterms:created>
  <dcterms:modified xsi:type="dcterms:W3CDTF">2013-08-23T16:13:54Z</dcterms:modified>
</cp:coreProperties>
</file>