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2" r:id="rId2"/>
    <p:sldId id="283" r:id="rId3"/>
    <p:sldId id="284" r:id="rId4"/>
    <p:sldId id="275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59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54" autoAdjust="0"/>
    <p:restoredTop sz="86451" autoAdjust="0"/>
  </p:normalViewPr>
  <p:slideViewPr>
    <p:cSldViewPr snapToGrid="0">
      <p:cViewPr varScale="1">
        <p:scale>
          <a:sx n="111" d="100"/>
          <a:sy n="111" d="100"/>
        </p:scale>
        <p:origin x="58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noFill/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239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717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848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701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7543"/>
            <a:ext cx="7886700" cy="44121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859588" y="6071769"/>
            <a:ext cx="2852802" cy="649706"/>
          </a:xfrm>
          <a:prstGeom prst="rect">
            <a:avLst/>
          </a:prstGeom>
          <a:solidFill>
            <a:srgbClr val="3B5998"/>
          </a:solidFill>
          <a:ln w="25400">
            <a:solidFill>
              <a:schemeClr val="bg1"/>
            </a:solidFill>
            <a:miter lim="800000"/>
          </a:ln>
        </p:spPr>
        <p:txBody>
          <a:bodyPr wrap="square" rtlCol="0" anchor="b" anchorCtr="0">
            <a:noAutofit/>
          </a:bodyPr>
          <a:lstStyle/>
          <a:p>
            <a:r>
              <a:rPr lang="en-US" sz="1350" dirty="0" smtClean="0">
                <a:solidFill>
                  <a:schemeClr val="bg1"/>
                </a:solidFill>
              </a:rPr>
              <a:t>Oracle 11g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794641" y="6071769"/>
            <a:ext cx="5207385" cy="649705"/>
          </a:xfrm>
          <a:prstGeom prst="rect">
            <a:avLst/>
          </a:prstGeom>
          <a:solidFill>
            <a:srgbClr val="3B5998"/>
          </a:solidFill>
          <a:ln w="25400">
            <a:solidFill>
              <a:schemeClr val="bg1"/>
            </a:solidFill>
            <a:miter lim="800000"/>
          </a:ln>
        </p:spPr>
        <p:txBody>
          <a:bodyPr wrap="square" rtlCol="0" anchor="b" anchorCtr="0">
            <a:noAutofit/>
          </a:bodyPr>
          <a:lstStyle/>
          <a:p>
            <a:pPr algn="r"/>
            <a:r>
              <a:rPr lang="en-US" sz="1350" dirty="0" smtClean="0">
                <a:solidFill>
                  <a:schemeClr val="bg1"/>
                </a:solidFill>
              </a:rPr>
              <a:t>PL/SQL Fundamentals I</a:t>
            </a:r>
            <a:endParaRPr lang="en-US" sz="1350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141372" y="6071770"/>
            <a:ext cx="649224" cy="649705"/>
            <a:chOff x="188495" y="5947443"/>
            <a:chExt cx="774032" cy="774032"/>
          </a:xfrm>
        </p:grpSpPr>
        <p:sp>
          <p:nvSpPr>
            <p:cNvPr id="10" name="Rectangle 9"/>
            <p:cNvSpPr/>
            <p:nvPr/>
          </p:nvSpPr>
          <p:spPr>
            <a:xfrm>
              <a:off x="188495" y="5947443"/>
              <a:ext cx="774032" cy="774032"/>
            </a:xfrm>
            <a:prstGeom prst="rect">
              <a:avLst/>
            </a:prstGeom>
            <a:solidFill>
              <a:srgbClr val="3B5998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749" y="6029697"/>
              <a:ext cx="609524" cy="6095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7545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53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85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11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6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3/25/2013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75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80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097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914A9-3380-41CD-A6E9-30D98D5F8B17}" type="datetimeFigureOut">
              <a:rPr lang="en-US" smtClean="0"/>
              <a:t>3/25/2013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850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Identify Exception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461963" algn="l"/>
              </a:tabLst>
            </a:pPr>
            <a:r>
              <a:rPr lang="en-US" dirty="0"/>
              <a:t>It’s essential to understand the different exceptions and their root causes.  This will only make you a better PL/SQL programmer.</a:t>
            </a:r>
          </a:p>
          <a:p>
            <a:r>
              <a:rPr lang="en-US" dirty="0" smtClean="0"/>
              <a:t>The following is a partial list of the most common exceptions names you are likely to use.</a:t>
            </a:r>
            <a:endParaRPr lang="en-US" baseline="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468168"/>
              </p:ext>
            </p:extLst>
          </p:nvPr>
        </p:nvGraphicFramePr>
        <p:xfrm>
          <a:off x="768931" y="3929367"/>
          <a:ext cx="7317636" cy="1646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8065"/>
                <a:gridCol w="4299571"/>
              </a:tblGrid>
              <a:tr h="36632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EXCEPTION Name</a:t>
                      </a:r>
                      <a:endParaRPr lang="en-US" b="0" dirty="0"/>
                    </a:p>
                  </a:txBody>
                  <a:tcPr>
                    <a:solidFill>
                      <a:srgbClr val="3B599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Operation</a:t>
                      </a:r>
                      <a:endParaRPr lang="en-US" b="0" dirty="0"/>
                    </a:p>
                  </a:txBody>
                  <a:tcPr>
                    <a:solidFill>
                      <a:srgbClr val="3B599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NO_DATA_FOUND</a:t>
                      </a:r>
                    </a:p>
                    <a:p>
                      <a:r>
                        <a:rPr lang="en-US" dirty="0" smtClean="0"/>
                        <a:t>TOO_MANY_ROWS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SELECT....INTO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CURSOR_ALREADY</a:t>
                      </a:r>
                      <a:r>
                        <a:rPr lang="en-US" baseline="0" dirty="0" smtClean="0"/>
                        <a:t>_OPEN</a:t>
                      </a:r>
                    </a:p>
                    <a:p>
                      <a:r>
                        <a:rPr lang="en-US" baseline="0" dirty="0" smtClean="0"/>
                        <a:t>INVALID_CURSOR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Explicit Cursors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633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Exception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461963" algn="l"/>
              </a:tabLst>
            </a:pPr>
            <a:endParaRPr lang="en-US" baseline="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134076"/>
              </p:ext>
            </p:extLst>
          </p:nvPr>
        </p:nvGraphicFramePr>
        <p:xfrm>
          <a:off x="768931" y="1626131"/>
          <a:ext cx="7317636" cy="3475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8065"/>
                <a:gridCol w="4299571"/>
              </a:tblGrid>
              <a:tr h="36632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EXCEPTION Name</a:t>
                      </a:r>
                      <a:endParaRPr lang="en-US" b="0" dirty="0"/>
                    </a:p>
                  </a:txBody>
                  <a:tcPr>
                    <a:solidFill>
                      <a:srgbClr val="3B599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Operation</a:t>
                      </a:r>
                      <a:endParaRPr lang="en-US" b="0" dirty="0"/>
                    </a:p>
                  </a:txBody>
                  <a:tcPr>
                    <a:solidFill>
                      <a:srgbClr val="3B599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CASE_NOT_FOUND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Missing match or ELSE clause in CASE structure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INVALID_NUMBER</a:t>
                      </a:r>
                    </a:p>
                    <a:p>
                      <a:r>
                        <a:rPr lang="en-US" dirty="0" smtClean="0"/>
                        <a:t>VALUE_ERROR</a:t>
                      </a:r>
                    </a:p>
                    <a:p>
                      <a:r>
                        <a:rPr lang="en-US" dirty="0" smtClean="0"/>
                        <a:t>ZERO_DIVIDE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 errors when assigning values to variables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LOGIN_DENIED</a:t>
                      </a:r>
                    </a:p>
                    <a:p>
                      <a:r>
                        <a:rPr lang="en-US" dirty="0" smtClean="0"/>
                        <a:t>NOT_LOGGED_ON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 connect errors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PROGRAM_ERROR</a:t>
                      </a:r>
                    </a:p>
                    <a:p>
                      <a:r>
                        <a:rPr lang="en-US" dirty="0" smtClean="0"/>
                        <a:t>STORAGE_ERROR</a:t>
                      </a:r>
                    </a:p>
                    <a:p>
                      <a:r>
                        <a:rPr lang="en-US" dirty="0" smtClean="0"/>
                        <a:t>TIMEOUT_ON_RESOURCE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Internal fatal errors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29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Isolating the Specific 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  <a:tabLst>
                <a:tab pos="461963" algn="l"/>
              </a:tabLst>
            </a:pPr>
            <a:r>
              <a:rPr lang="en-US" dirty="0" smtClean="0"/>
              <a:t>Additionally, the following features help you isolate and handle exceptions.</a:t>
            </a:r>
            <a:endParaRPr lang="en-US" dirty="0"/>
          </a:p>
          <a:p>
            <a:r>
              <a:rPr lang="en-US" dirty="0" smtClean="0"/>
              <a:t>When errors don’t have a name, you can define your own using the </a:t>
            </a:r>
            <a:r>
              <a:rPr lang="en-US" b="1" dirty="0" smtClean="0">
                <a:solidFill>
                  <a:schemeClr val="bg1"/>
                </a:solidFill>
              </a:rPr>
              <a:t>EXCEPTION_INIT</a:t>
            </a:r>
            <a:r>
              <a:rPr lang="en-US" dirty="0" smtClean="0"/>
              <a:t> feature.</a:t>
            </a:r>
          </a:p>
          <a:p>
            <a:r>
              <a:rPr lang="en-US" baseline="0" dirty="0" smtClean="0"/>
              <a:t>If</a:t>
            </a:r>
            <a:r>
              <a:rPr lang="en-US" dirty="0" smtClean="0"/>
              <a:t> the error has no system or user-defined name, the built-in functions </a:t>
            </a:r>
            <a:r>
              <a:rPr lang="en-US" b="1" dirty="0">
                <a:solidFill>
                  <a:schemeClr val="bg1"/>
                </a:solidFill>
              </a:rPr>
              <a:t>SQLCODE</a:t>
            </a:r>
            <a:r>
              <a:rPr lang="en-US" dirty="0" smtClean="0"/>
              <a:t> and </a:t>
            </a:r>
            <a:r>
              <a:rPr lang="en-US" b="1" dirty="0">
                <a:solidFill>
                  <a:schemeClr val="bg1"/>
                </a:solidFill>
              </a:rPr>
              <a:t>SQLERRM</a:t>
            </a:r>
            <a:r>
              <a:rPr lang="en-US" dirty="0" smtClean="0"/>
              <a:t> will reveal the nature of the exception</a:t>
            </a:r>
          </a:p>
          <a:p>
            <a:r>
              <a:rPr lang="en-US" baseline="0" dirty="0" smtClean="0"/>
              <a:t>When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SQL DML </a:t>
            </a:r>
            <a:r>
              <a:rPr lang="en-US" dirty="0" smtClean="0"/>
              <a:t>statements have been executed, implicit cursor attributes provide information.</a:t>
            </a:r>
          </a:p>
          <a:p>
            <a:r>
              <a:rPr lang="en-US" baseline="0" dirty="0" smtClean="0"/>
              <a:t>User-Defined</a:t>
            </a:r>
            <a:r>
              <a:rPr lang="en-US" dirty="0" smtClean="0"/>
              <a:t> events can also be declared.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90291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End </a:t>
            </a:r>
            <a:r>
              <a:rPr lang="en-US" smtClean="0"/>
              <a:t>of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38" y="662130"/>
            <a:ext cx="609524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97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637</TotalTime>
  <Words>171</Words>
  <Application>Microsoft Office PowerPoint</Application>
  <PresentationFormat>On-screen Show (4:3)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Segoe UI Light</vt:lpstr>
      <vt:lpstr>Segoe UI Semilight</vt:lpstr>
      <vt:lpstr>Office Theme</vt:lpstr>
      <vt:lpstr>Identify Exception Detail</vt:lpstr>
      <vt:lpstr>Identify Exception Detail</vt:lpstr>
      <vt:lpstr>Isolating the Specific Exception</vt:lpstr>
      <vt:lpstr>End of Section</vt:lpstr>
    </vt:vector>
  </TitlesOfParts>
  <Company>eXponent Consulting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11g PL/SQL Fundamentals I</dc:title>
  <dc:creator>Timothy Miles</dc:creator>
  <cp:lastModifiedBy>Timothy Miles</cp:lastModifiedBy>
  <cp:revision>72</cp:revision>
  <dcterms:created xsi:type="dcterms:W3CDTF">2013-02-09T16:35:40Z</dcterms:created>
  <dcterms:modified xsi:type="dcterms:W3CDTF">2013-03-25T17:02:29Z</dcterms:modified>
</cp:coreProperties>
</file>