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7"/>
  </p:notesMasterIdLst>
  <p:handoutMasterIdLst>
    <p:handoutMasterId r:id="rId8"/>
  </p:handoutMasterIdLst>
  <p:sldIdLst>
    <p:sldId id="257" r:id="rId2"/>
    <p:sldId id="298" r:id="rId3"/>
    <p:sldId id="297" r:id="rId4"/>
    <p:sldId id="299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481A"/>
    <a:srgbClr val="A73D15"/>
    <a:srgbClr val="D95A27"/>
    <a:srgbClr val="AC5A27"/>
    <a:srgbClr val="B34719"/>
    <a:srgbClr val="3E7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6451" autoAdjust="0"/>
  </p:normalViewPr>
  <p:slideViewPr>
    <p:cSldViewPr snapToGrid="0">
      <p:cViewPr varScale="1">
        <p:scale>
          <a:sx n="112" d="100"/>
          <a:sy n="112" d="100"/>
        </p:scale>
        <p:origin x="100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2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1EF3-16D3-4D97-AD75-2531488528CD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DD3D-582D-451B-AE07-3D49FAAB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4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873E-D06D-4EC1-A4E4-229512917AF7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073FE-0783-4F99-BAAF-1A50E9E1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8933" y="1073723"/>
            <a:ext cx="7772400" cy="2387600"/>
          </a:xfrm>
        </p:spPr>
        <p:txBody>
          <a:bodyPr lIns="0" rIns="0" anchor="b">
            <a:normAutofit/>
          </a:bodyPr>
          <a:lstStyle>
            <a:lvl1pPr algn="l">
              <a:defRPr sz="4500">
                <a:solidFill>
                  <a:schemeClr val="tx1">
                    <a:lumMod val="85000"/>
                    <a:lumOff val="15000"/>
                  </a:schemeClr>
                </a:solidFill>
                <a:latin typeface="Aller" panose="02000503030000020004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933" y="3376687"/>
            <a:ext cx="685800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rgbClr val="D95A27"/>
                </a:solidFill>
                <a:latin typeface="Aller Light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689-7B3C-4A9F-BEA0-3C5F696BF613}" type="datetime1">
              <a:rPr lang="en-US" smtClean="0"/>
              <a:t>8/8/2013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1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800"/>
            </a:lvl2pPr>
            <a:lvl3pPr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5E1E-0297-4BEC-8EC6-54650669485F}" type="datetime1">
              <a:rPr lang="en-US" smtClean="0"/>
              <a:t>8/8/2013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5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5" y="1825625"/>
            <a:ext cx="3413395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590926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E57-97EA-4847-A3B7-E47F57135930}" type="datetime1">
              <a:rPr lang="en-US" smtClean="0"/>
              <a:t>8/8/2013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6DC-309B-486D-A5BE-88F2F431F347}" type="datetime1">
              <a:rPr lang="en-US" smtClean="0"/>
              <a:t>8/8/2013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462B-387B-4D69-A258-A1EF70082C2A}" type="datetime1">
              <a:rPr lang="en-US" smtClean="0"/>
              <a:t>8/8/2013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5" y="723900"/>
            <a:ext cx="7353301" cy="63341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1622425"/>
            <a:ext cx="7353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D64F-C8F0-42D9-AA53-B9570970BDF6}" type="datetime1">
              <a:rPr lang="en-US" smtClean="0"/>
              <a:t>8/8/2013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rgbClr val="D95A27"/>
          </a:solidFill>
          <a:latin typeface="Aller Light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rgbClr val="D95A27"/>
        </a:buClr>
        <a:buSzPct val="120000"/>
        <a:buFont typeface="Arial" panose="020B0604020202020204" pitchFamily="34" charset="0"/>
        <a:buChar char="•"/>
        <a:defRPr sz="2200" kern="1200">
          <a:solidFill>
            <a:schemeClr val="bg2">
              <a:lumMod val="25000"/>
            </a:schemeClr>
          </a:solidFill>
          <a:latin typeface="Aller" panose="020005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ller" panose="020005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50000"/>
            </a:schemeClr>
          </a:solidFill>
          <a:latin typeface="Aller Light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</a:t>
            </a:r>
            <a:r>
              <a:rPr lang="en-US" dirty="0"/>
              <a:t>the Dependency Tracking </a:t>
            </a:r>
            <a:r>
              <a:rPr lang="en-US" dirty="0" smtClean="0"/>
              <a:t>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You can execute the </a:t>
            </a:r>
            <a:r>
              <a:rPr lang="en-US" dirty="0">
                <a:solidFill>
                  <a:srgbClr val="D95A27"/>
                </a:solidFill>
              </a:rPr>
              <a:t>DEPTREE_FILL() </a:t>
            </a:r>
            <a:r>
              <a:rPr lang="en-US" dirty="0" smtClean="0"/>
              <a:t>procedure for any database object you wish to test.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It fills the </a:t>
            </a:r>
            <a:r>
              <a:rPr lang="en-US" dirty="0">
                <a:solidFill>
                  <a:srgbClr val="D95A27"/>
                </a:solidFill>
              </a:rPr>
              <a:t>IDEPTREE</a:t>
            </a:r>
            <a:r>
              <a:rPr lang="en-US" dirty="0" smtClean="0"/>
              <a:t> utility table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It reports </a:t>
            </a:r>
            <a:r>
              <a:rPr lang="en-US" dirty="0">
                <a:solidFill>
                  <a:srgbClr val="D95A27"/>
                </a:solidFill>
              </a:rPr>
              <a:t>all</a:t>
            </a:r>
            <a:r>
              <a:rPr lang="en-US" dirty="0" smtClean="0"/>
              <a:t> database objects which are dependent upon the specified object.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It requires 3 parameters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Object Type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Object Owner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Object Name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328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Execute Dependency </a:t>
            </a:r>
            <a:r>
              <a:rPr lang="en-US" dirty="0"/>
              <a:t>Tracking </a:t>
            </a:r>
            <a:r>
              <a:rPr lang="en-US" dirty="0" smtClean="0"/>
              <a:t>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This same operation can be performed within an </a:t>
            </a:r>
            <a:r>
              <a:rPr lang="en-US" dirty="0">
                <a:solidFill>
                  <a:srgbClr val="D95A27"/>
                </a:solidFill>
              </a:rPr>
              <a:t>anonymous</a:t>
            </a:r>
            <a:r>
              <a:rPr lang="en-US" dirty="0" smtClean="0"/>
              <a:t> block.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622425"/>
            <a:ext cx="6324600" cy="1095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5" y="4033214"/>
            <a:ext cx="6324600" cy="1628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ular Callout 6"/>
          <p:cNvSpPr/>
          <p:nvPr/>
        </p:nvSpPr>
        <p:spPr>
          <a:xfrm>
            <a:off x="3858149" y="2717800"/>
            <a:ext cx="2225363" cy="845077"/>
          </a:xfrm>
          <a:prstGeom prst="wedgeRectCallout">
            <a:avLst>
              <a:gd name="adj1" fmla="val -20586"/>
              <a:gd name="adj2" fmla="val -66048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Object type is TABLE</a:t>
            </a:r>
            <a:endParaRPr lang="en-US" sz="1600" dirty="0">
              <a:latin typeface="Aller" panose="02000503030000020004" pitchFamily="2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4745487" y="2710931"/>
            <a:ext cx="2225363" cy="845077"/>
          </a:xfrm>
          <a:prstGeom prst="wedgeRectCallout">
            <a:avLst>
              <a:gd name="adj1" fmla="val -20586"/>
              <a:gd name="adj2" fmla="val -66048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Owner is SYSTEM</a:t>
            </a:r>
            <a:endParaRPr lang="en-US" sz="1600" dirty="0">
              <a:latin typeface="Aller" panose="02000503030000020004" pitchFamily="2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5847799" y="2717800"/>
            <a:ext cx="2225363" cy="845077"/>
          </a:xfrm>
          <a:prstGeom prst="wedgeRectCallout">
            <a:avLst>
              <a:gd name="adj1" fmla="val -20586"/>
              <a:gd name="adj2" fmla="val -66048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Object Name is EMPLOYEE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40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Tracking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When the Dependency Tracking Utility completes, the </a:t>
            </a:r>
            <a:r>
              <a:rPr lang="en-US" dirty="0" err="1" smtClean="0"/>
              <a:t>ideptree</a:t>
            </a:r>
            <a:r>
              <a:rPr lang="en-US" dirty="0" smtClean="0"/>
              <a:t> table contains the results.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It is up to you to either open the table or query the results.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</a:pPr>
            <a:endParaRPr lang="en-US" dirty="0" smtClean="0"/>
          </a:p>
        </p:txBody>
      </p:sp>
      <p:sp>
        <p:nvSpPr>
          <p:cNvPr id="4" name="Folded Corner 3"/>
          <p:cNvSpPr/>
          <p:nvPr/>
        </p:nvSpPr>
        <p:spPr>
          <a:xfrm>
            <a:off x="1062806" y="3606321"/>
            <a:ext cx="6961238" cy="217918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SQL&gt;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ideptree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PROCEDURE SYSTEM.RAISE_SALARY_VALID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PROCEDURE SYSTEM.RAISE_SALARY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TABLE SYSTEM.EMPLOYEE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82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Track Dependencies in SQL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The SQL Developer interface includes a Dependencies tab for any database-resident program component.</a:t>
            </a:r>
          </a:p>
          <a:p>
            <a:pPr>
              <a:spcAft>
                <a:spcPts val="0"/>
              </a:spcAft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614" y="2694020"/>
            <a:ext cx="6297621" cy="3672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300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It In Action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197" y="735845"/>
            <a:ext cx="609524" cy="609524"/>
          </a:xfrm>
        </p:spPr>
      </p:pic>
    </p:spTree>
    <p:extLst>
      <p:ext uri="{BB962C8B-B14F-4D97-AF65-F5344CB8AC3E}">
        <p14:creationId xmlns:p14="http://schemas.microsoft.com/office/powerpoint/2010/main" val="25505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95A27"/>
      </a:hlink>
      <a:folHlink>
        <a:srgbClr val="D95A2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2389</TotalTime>
  <Words>148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Aller</vt:lpstr>
      <vt:lpstr>Aller Light</vt:lpstr>
      <vt:lpstr>Arial</vt:lpstr>
      <vt:lpstr>Calibri</vt:lpstr>
      <vt:lpstr>Courier New</vt:lpstr>
      <vt:lpstr>Office Theme</vt:lpstr>
      <vt:lpstr>Using the Dependency Tracking Utility</vt:lpstr>
      <vt:lpstr>Execute Dependency Tracking Utility</vt:lpstr>
      <vt:lpstr>Dependency Tracking Results</vt:lpstr>
      <vt:lpstr>Track Dependencies in SQL Developer</vt:lpstr>
      <vt:lpstr>See It In Action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Oracle PL/SQL Fundamentals II</dc:subject>
  <dc:creator>Timothy J. Miles</dc:creator>
  <cp:lastModifiedBy>Timothy Miles</cp:lastModifiedBy>
  <cp:revision>202</cp:revision>
  <dcterms:created xsi:type="dcterms:W3CDTF">2013-02-22T17:59:00Z</dcterms:created>
  <dcterms:modified xsi:type="dcterms:W3CDTF">2013-08-09T00:29:12Z</dcterms:modified>
</cp:coreProperties>
</file>