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275" r:id="rId2"/>
    <p:sldId id="277" r:id="rId3"/>
    <p:sldId id="280" r:id="rId4"/>
    <p:sldId id="278" r:id="rId5"/>
    <p:sldId id="276" r:id="rId6"/>
    <p:sldId id="281" r:id="rId7"/>
    <p:sldId id="279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719"/>
    <a:srgbClr val="AC5A27"/>
    <a:srgbClr val="9D3A11"/>
    <a:srgbClr val="D95A27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86451" autoAdjust="0"/>
  </p:normalViewPr>
  <p:slideViewPr>
    <p:cSldViewPr snapToGrid="0">
      <p:cViewPr varScale="1">
        <p:scale>
          <a:sx n="59" d="100"/>
          <a:sy n="59" d="100"/>
        </p:scale>
        <p:origin x="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Maintaining Packages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Maintenance for Packages is very similar to standalone programs.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We will outline the following: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Packaged </a:t>
            </a:r>
            <a:r>
              <a:rPr lang="en-US" dirty="0" smtClean="0"/>
              <a:t>programs also have </a:t>
            </a:r>
            <a:r>
              <a:rPr lang="en-US" dirty="0">
                <a:solidFill>
                  <a:srgbClr val="D95A27"/>
                </a:solidFill>
              </a:rPr>
              <a:t>dependencies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Package definitions may be </a:t>
            </a:r>
            <a:r>
              <a:rPr lang="en-US" dirty="0">
                <a:solidFill>
                  <a:srgbClr val="D95A27"/>
                </a:solidFill>
              </a:rPr>
              <a:t>dropped</a:t>
            </a:r>
            <a:r>
              <a:rPr lang="en-US" dirty="0" smtClean="0"/>
              <a:t> or may be </a:t>
            </a:r>
            <a:r>
              <a:rPr lang="en-US" dirty="0">
                <a:solidFill>
                  <a:srgbClr val="D95A27"/>
                </a:solidFill>
              </a:rPr>
              <a:t>recompiled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Certain performance considerations may increase in importance when packages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 Dependencies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working with </a:t>
            </a:r>
            <a:r>
              <a:rPr lang="en-US" dirty="0" smtClean="0">
                <a:solidFill>
                  <a:srgbClr val="D95A27"/>
                </a:solidFill>
              </a:rPr>
              <a:t>packages </a:t>
            </a:r>
            <a:r>
              <a:rPr lang="en-US" dirty="0" smtClean="0"/>
              <a:t>the dependency tracking utility is the best tool for viewing dependencies.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738" y="2794961"/>
            <a:ext cx="6849373" cy="2566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deptree_fill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('table', 'student1', 'employee');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PL/SQL procedure successfully completed.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14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ideptree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STUDENT1.EMPLOYEE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PACKAGE BODY STUDENT1.PERSONNEL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PACKAGE STUDENT1.PERSONNEL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PACKAGE BODY STUDENT1.PERSONNEL</a:t>
            </a:r>
          </a:p>
        </p:txBody>
      </p:sp>
    </p:spTree>
    <p:extLst>
      <p:ext uri="{BB962C8B-B14F-4D97-AF65-F5344CB8AC3E}">
        <p14:creationId xmlns:p14="http://schemas.microsoft.com/office/powerpoint/2010/main" val="47977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Dropping Package Definitions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smtClean="0"/>
              <a:t>When dropping </a:t>
            </a:r>
            <a:r>
              <a:rPr lang="en-US" dirty="0" smtClean="0">
                <a:solidFill>
                  <a:srgbClr val="D95A27"/>
                </a:solidFill>
              </a:rPr>
              <a:t>packages</a:t>
            </a:r>
            <a:r>
              <a:rPr lang="en-US" dirty="0"/>
              <a:t>, there </a:t>
            </a:r>
            <a:r>
              <a:rPr lang="en-US" dirty="0" smtClean="0"/>
              <a:t>are some details that may not be self-evident.</a:t>
            </a:r>
          </a:p>
          <a:p>
            <a:r>
              <a:rPr lang="en-US" dirty="0" smtClean="0"/>
              <a:t>This command drops the body, but the specification is left intact.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command drops the entire package.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8736" y="3509931"/>
            <a:ext cx="6849373" cy="8626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PACKAGE BODY personnel;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body dropped.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8735" y="4945081"/>
            <a:ext cx="6849373" cy="8950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PACKAGE personnel;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dropped.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656206" y="4023550"/>
            <a:ext cx="3774430" cy="1149616"/>
          </a:xfrm>
          <a:prstGeom prst="wedgeRectCallout">
            <a:avLst>
              <a:gd name="adj1" fmla="val -22894"/>
              <a:gd name="adj2" fmla="val -40466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4163" indent="-284163">
              <a:spcAft>
                <a:spcPts val="600"/>
              </a:spcAft>
            </a:pP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You must either be the OWNER or have DROP ANY PROCEDURE system privileges</a:t>
            </a:r>
            <a:r>
              <a:rPr lang="en-US" sz="1600" dirty="0" smtClean="0">
                <a:latin typeface="Aller" panose="02000503030000020004" pitchFamily="2" charset="0"/>
              </a:rPr>
              <a:t>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Recompiling Packages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D95A27"/>
                </a:solidFill>
              </a:rPr>
              <a:t>Packages </a:t>
            </a:r>
            <a:r>
              <a:rPr lang="en-US" dirty="0" smtClean="0"/>
              <a:t>can be recompiled like any other program unit.  However, there are different options for packages.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118738" y="2794961"/>
            <a:ext cx="6849373" cy="2285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PACKAGE personnel COMPILE;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altered.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PACKAGE personnel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 PACKAGE;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altered.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SQL&gt; </a:t>
            </a:r>
            <a:r>
              <a:rPr lang="en-US" sz="1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PACKAGE personnel 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 BODY;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altered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936251" y="3382996"/>
            <a:ext cx="2851404" cy="1149616"/>
          </a:xfrm>
          <a:prstGeom prst="wedgeRectCallout">
            <a:avLst>
              <a:gd name="adj1" fmla="val -21751"/>
              <a:gd name="adj2" fmla="val -6522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Compiles the specification and body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1936251" y="4014159"/>
            <a:ext cx="2851404" cy="1149616"/>
          </a:xfrm>
          <a:prstGeom prst="wedgeRectCallout">
            <a:avLst>
              <a:gd name="adj1" fmla="val -21751"/>
              <a:gd name="adj2" fmla="val -6522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Compiles the package specification only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1936251" y="4665167"/>
            <a:ext cx="2851404" cy="1149616"/>
          </a:xfrm>
          <a:prstGeom prst="wedgeRectCallout">
            <a:avLst>
              <a:gd name="adj1" fmla="val -21751"/>
              <a:gd name="adj2" fmla="val -6522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Compiles the package body only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1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Considerations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One method to improve performance is by leveraging how packages are loaded into memory when launched.</a:t>
            </a:r>
          </a:p>
          <a:p>
            <a:pPr marL="0" indent="0">
              <a:buNone/>
            </a:pPr>
            <a:r>
              <a:rPr lang="en-US" dirty="0" smtClean="0"/>
              <a:t>Knowing, this we can create an </a:t>
            </a:r>
            <a:r>
              <a:rPr lang="en-US" dirty="0">
                <a:solidFill>
                  <a:srgbClr val="D95A27"/>
                </a:solidFill>
              </a:rPr>
              <a:t>explicit</a:t>
            </a:r>
            <a:r>
              <a:rPr lang="en-US" dirty="0" smtClean="0"/>
              <a:t> </a:t>
            </a:r>
            <a:r>
              <a:rPr lang="en-US" dirty="0">
                <a:solidFill>
                  <a:srgbClr val="D95A27"/>
                </a:solidFill>
              </a:rPr>
              <a:t>instantiation</a:t>
            </a:r>
            <a:r>
              <a:rPr lang="en-US" dirty="0" smtClean="0"/>
              <a:t> step to load the package into memory for all subsequent users.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Instantiation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8738" y="1623083"/>
            <a:ext cx="6849373" cy="43506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OR REPLACE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 personnel AS</a:t>
            </a:r>
          </a:p>
          <a:p>
            <a:pPr lvl="0"/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init_package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BINARY_INTEGER;</a:t>
            </a:r>
            <a:endParaRPr lang="en-US" sz="14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hire_employee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employee.fname%TYPE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department.dname%TYPE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input_salary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employee.salary%TYPE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  <a:p>
            <a:pPr lvl="0"/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hire_employee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input_ssn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employee.ssn%TYPE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employee.fname%TYPE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employee.lname%TYPE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dept_name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department.dname%TYPE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hourly_pay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union_member</a:t>
            </a:r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 BOOLEAN </a:t>
            </a:r>
            <a:r>
              <a:rPr lang="en-US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4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4913212" y="1711594"/>
            <a:ext cx="2936826" cy="1315498"/>
          </a:xfrm>
          <a:prstGeom prst="wedgeRectCallout">
            <a:avLst>
              <a:gd name="adj1" fmla="val -56388"/>
              <a:gd name="adj2" fmla="val -1945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This global variable has no purpose other than to instantiate the package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Instantiation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following program block could be invoked to launch the package, thus loading the entire package into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8738" y="3172709"/>
            <a:ext cx="6849373" cy="11404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1"/>
            <a:r>
              <a:rPr lang="en-US" sz="14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personnel.init_package</a:t>
            </a:r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0;</a:t>
            </a:r>
          </a:p>
          <a:p>
            <a:pPr lvl="0"/>
            <a:r>
              <a:rPr lang="en-US" sz="14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42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19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4899</TotalTime>
  <Words>313</Words>
  <Application>Microsoft Office PowerPoint</Application>
  <PresentationFormat>On-screen Show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Maintaining Packages</vt:lpstr>
      <vt:lpstr>Tracking Dependencies</vt:lpstr>
      <vt:lpstr>Dropping Package Definitions</vt:lpstr>
      <vt:lpstr>Recompiling Packages</vt:lpstr>
      <vt:lpstr>Performance Considerations</vt:lpstr>
      <vt:lpstr>Explicit Instantiation</vt:lpstr>
      <vt:lpstr>Explicit Instantiation (cont)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202</cp:revision>
  <dcterms:created xsi:type="dcterms:W3CDTF">2013-02-22T17:59:00Z</dcterms:created>
  <dcterms:modified xsi:type="dcterms:W3CDTF">2013-08-17T18:06:18Z</dcterms:modified>
</cp:coreProperties>
</file>