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8" r:id="rId3"/>
    <p:sldId id="293" r:id="rId4"/>
    <p:sldId id="258" r:id="rId5"/>
    <p:sldId id="294" r:id="rId6"/>
    <p:sldId id="295" r:id="rId7"/>
    <p:sldId id="275" r:id="rId8"/>
    <p:sldId id="296" r:id="rId9"/>
    <p:sldId id="297" r:id="rId10"/>
    <p:sldId id="279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Statement-Level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Statement-Level Triggers</a:t>
            </a:r>
            <a:r>
              <a:rPr lang="en-US" dirty="0" smtClean="0"/>
              <a:t> fire </a:t>
            </a:r>
            <a:r>
              <a:rPr lang="en-US" dirty="0">
                <a:solidFill>
                  <a:srgbClr val="D95A27"/>
                </a:solidFill>
              </a:rPr>
              <a:t>once</a:t>
            </a:r>
            <a:r>
              <a:rPr lang="en-US" dirty="0" smtClean="0"/>
              <a:t> for the entire triggering statement.</a:t>
            </a:r>
          </a:p>
          <a:p>
            <a:r>
              <a:rPr lang="en-US" baseline="0" dirty="0" smtClean="0"/>
              <a:t>The</a:t>
            </a:r>
            <a:r>
              <a:rPr lang="en-US" dirty="0" smtClean="0"/>
              <a:t> system doesn’t care how many rows are effected by the DML event.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The Error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For you to better understand the Error Stack and the </a:t>
            </a:r>
            <a:r>
              <a:rPr lang="en-US" dirty="0" err="1" smtClean="0"/>
              <a:t>keep_error_stack</a:t>
            </a:r>
            <a:r>
              <a:rPr lang="en-US" dirty="0" smtClean="0"/>
              <a:t> parameter, review the code below: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74810" y="2660250"/>
            <a:ext cx="6737230" cy="35786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RAISE_APPLICATION_ERROR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'Sample message');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OTHERS THEN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RAISE_APPLICATION_ERROR(-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20001,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'Additional sample message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ORA-20001: Additional sample message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ORA-06512: at line 5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ORA-20000: Sample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DML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Trigger</a:t>
            </a:r>
            <a:r>
              <a:rPr lang="en-US" baseline="0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Declaration</a:t>
            </a:r>
            <a:r>
              <a:rPr lang="en-US" dirty="0" smtClean="0"/>
              <a:t> allows you to specify when the it should fire</a:t>
            </a:r>
            <a:endParaRPr lang="en-US" baseline="0" dirty="0" smtClean="0"/>
          </a:p>
          <a:p>
            <a:pPr lvl="1"/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AFTER</a:t>
            </a:r>
            <a:endParaRPr lang="en-US" dirty="0" smtClean="0"/>
          </a:p>
          <a:p>
            <a:r>
              <a:rPr lang="en-US" baseline="0" dirty="0" smtClean="0"/>
              <a:t>It also specifies exactly which </a:t>
            </a:r>
            <a:r>
              <a:rPr lang="en-US" dirty="0">
                <a:solidFill>
                  <a:srgbClr val="D95A27"/>
                </a:solidFill>
              </a:rPr>
              <a:t>DML</a:t>
            </a:r>
            <a:r>
              <a:rPr lang="en-US" baseline="0" dirty="0" smtClean="0"/>
              <a:t> event should cause the execution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baseline="0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DML Event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aseline="0" dirty="0" smtClean="0"/>
              <a:t>Additionally</a:t>
            </a:r>
            <a:r>
              <a:rPr lang="en-US" dirty="0" smtClean="0"/>
              <a:t>, you can qualify the </a:t>
            </a:r>
            <a:r>
              <a:rPr lang="en-US" dirty="0">
                <a:solidFill>
                  <a:srgbClr val="D95A27"/>
                </a:solidFill>
              </a:rPr>
              <a:t>UPDATE</a:t>
            </a:r>
            <a:r>
              <a:rPr lang="en-US" dirty="0" smtClean="0"/>
              <a:t> specification to list individual columns within the table.</a:t>
            </a:r>
            <a:r>
              <a:rPr lang="en-US" baseline="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When omitted, any update will fire the Trigger</a:t>
            </a:r>
          </a:p>
          <a:p>
            <a:pPr lvl="1">
              <a:spcBef>
                <a:spcPts val="0"/>
              </a:spcBef>
            </a:pPr>
            <a:r>
              <a:rPr lang="en-US" baseline="0" dirty="0" smtClean="0"/>
              <a:t>When</a:t>
            </a:r>
            <a:r>
              <a:rPr lang="en-US" dirty="0" smtClean="0"/>
              <a:t> included, only updates to those fields will fire the Trigger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3830134"/>
            <a:ext cx="6737230" cy="27456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DELETE OR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OF Salary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employee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CHAR(3);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hh_of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NUMBER(2);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884233" y="4863095"/>
            <a:ext cx="4442647" cy="1065407"/>
          </a:xfrm>
          <a:prstGeom prst="wedgeRectCallout">
            <a:avLst>
              <a:gd name="adj1" fmla="val -21484"/>
              <a:gd name="adj2" fmla="val -784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This can greatly improve performance.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 Trigger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challenge when creating a </a:t>
            </a:r>
            <a:r>
              <a:rPr lang="en-US" dirty="0" smtClean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deciding how to use the feature as part of the overall design.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BEFORE</a:t>
            </a:r>
            <a:r>
              <a:rPr lang="en-US" dirty="0" smtClean="0"/>
              <a:t> Trigger Event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Might be good for creating journal entries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Enforcing application security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dirty="0" smtClean="0"/>
              <a:t> Trigger Event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Might be good for logging journal entries for successful operations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322101" y="4313208"/>
            <a:ext cx="4442647" cy="1313355"/>
          </a:xfrm>
          <a:prstGeom prst="wedgeRectCallout">
            <a:avLst>
              <a:gd name="adj1" fmla="val -22649"/>
              <a:gd name="adj2" fmla="val -4197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IMPORTANT:  </a:t>
            </a:r>
            <a:r>
              <a:rPr lang="en-US" sz="1600" dirty="0" smtClean="0">
                <a:latin typeface="Aller" panose="02000503030000020004" pitchFamily="2" charset="0"/>
              </a:rPr>
              <a:t>Triggers cannot explicitly issue </a:t>
            </a:r>
            <a:r>
              <a:rPr lang="en-US" sz="1600" b="1" dirty="0" smtClean="0">
                <a:latin typeface="Aller" panose="02000503030000020004" pitchFamily="2" charset="0"/>
              </a:rPr>
              <a:t>COMMIT</a:t>
            </a:r>
            <a:r>
              <a:rPr lang="en-US" sz="1600" dirty="0" smtClean="0">
                <a:latin typeface="Aller" panose="02000503030000020004" pitchFamily="2" charset="0"/>
              </a:rPr>
              <a:t>, </a:t>
            </a:r>
            <a:r>
              <a:rPr lang="en-US" sz="1600" b="1" dirty="0" smtClean="0">
                <a:latin typeface="Aller" panose="02000503030000020004" pitchFamily="2" charset="0"/>
              </a:rPr>
              <a:t>ROLLBACK</a:t>
            </a:r>
            <a:r>
              <a:rPr lang="en-US" sz="1600" dirty="0" smtClean="0">
                <a:latin typeface="Aller" panose="02000503030000020004" pitchFamily="2" charset="0"/>
              </a:rPr>
              <a:t>, or </a:t>
            </a:r>
            <a:r>
              <a:rPr lang="en-US" sz="1600" b="1" dirty="0" smtClean="0">
                <a:latin typeface="Aller" panose="02000503030000020004" pitchFamily="2" charset="0"/>
              </a:rPr>
              <a:t>SAVEPOINT</a:t>
            </a:r>
            <a:r>
              <a:rPr lang="en-US" sz="1600" dirty="0" smtClean="0">
                <a:latin typeface="Aller" panose="02000503030000020004" pitchFamily="2" charset="0"/>
              </a:rPr>
              <a:t> statements.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Clarifying The Event Within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aseline="0" dirty="0" smtClean="0"/>
              <a:t>When the trigger</a:t>
            </a:r>
            <a:r>
              <a:rPr lang="en-US" dirty="0" smtClean="0"/>
              <a:t> has been defined for multiple </a:t>
            </a:r>
            <a:r>
              <a:rPr lang="en-US" dirty="0">
                <a:solidFill>
                  <a:srgbClr val="D95A27"/>
                </a:solidFill>
              </a:rPr>
              <a:t>DML</a:t>
            </a:r>
            <a:r>
              <a:rPr lang="en-US" dirty="0" smtClean="0"/>
              <a:t> events, the logic might require different actions depending upon which </a:t>
            </a:r>
            <a:r>
              <a:rPr lang="en-US" u="sng" dirty="0">
                <a:solidFill>
                  <a:srgbClr val="D95A27"/>
                </a:solidFill>
              </a:rPr>
              <a:t>specific</a:t>
            </a:r>
            <a:r>
              <a:rPr lang="en-US" dirty="0" smtClean="0"/>
              <a:t> event fired it.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INSERTING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DELETING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UPDATING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UPDATING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/>
              <a:t>Column1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/>
              <a:t>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560136" y="4225063"/>
            <a:ext cx="3866972" cy="1065407"/>
          </a:xfrm>
          <a:prstGeom prst="wedgeRectCallout">
            <a:avLst>
              <a:gd name="adj1" fmla="val -54105"/>
              <a:gd name="adj2" fmla="val -2010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UPDATING function includes the option to specify the column as a parameter.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Clarifying The Event Within The Implementation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aseline="0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Boolean</a:t>
            </a:r>
            <a:r>
              <a:rPr lang="en-US" baseline="0" dirty="0" smtClean="0"/>
              <a:t> functions</a:t>
            </a:r>
            <a:r>
              <a:rPr lang="en-US" dirty="0" smtClean="0"/>
              <a:t> might be referenced within the implementation logic as shown.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810" y="2734573"/>
            <a:ext cx="6737230" cy="296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INSERTING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DELETING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UPDATING ('Column1')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899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RAISE_APPLICATION_ERROR()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RAISE_APPLICATION_ERROR()</a:t>
            </a:r>
            <a:r>
              <a:rPr lang="en-US" dirty="0" smtClean="0"/>
              <a:t> system-supplied procedure may be invoked within your trigger.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 effect of calling this procedure for application errors are: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user-defined database error number and text is generated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trigger execution is aborted and the exception is raised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If the exception is not handled and it persists, the transaction is rolled back to the automatic </a:t>
            </a:r>
            <a:r>
              <a:rPr lang="en-US" dirty="0" err="1" smtClean="0"/>
              <a:t>savepoint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RAISE_APPLICATION_ERROR()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1775"/>
            <a:ext cx="6737230" cy="227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--Test the day and 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('FRI', 'SUN')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BETWEEN 8 AND 17 THEN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--Raise an application error to stop the process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RAISE_APPLICATION_ERROR(-20600,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'Transaction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rejected for security reasons');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84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RAISE_APPLICATION_ERROR()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The parameters available when calling the  </a:t>
            </a:r>
            <a:r>
              <a:rPr lang="en-US" dirty="0">
                <a:solidFill>
                  <a:srgbClr val="D95A27"/>
                </a:solidFill>
              </a:rPr>
              <a:t>RAISE_APPLICATION_ERROR()</a:t>
            </a:r>
            <a:r>
              <a:rPr lang="en-US" dirty="0" smtClean="0"/>
              <a:t> procedure are: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15522"/>
              </p:ext>
            </p:extLst>
          </p:nvPr>
        </p:nvGraphicFramePr>
        <p:xfrm>
          <a:off x="1207700" y="2812211"/>
          <a:ext cx="6685472" cy="33049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56602"/>
                <a:gridCol w="4528870"/>
              </a:tblGrid>
              <a:tr h="34505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Parameter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Description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85726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ler Light" panose="02000503000000020004" pitchFamily="2" charset="0"/>
                        </a:rPr>
                        <a:t>user_error_number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May be any number between -20000 and -20999.</a:t>
                      </a:r>
                      <a:endParaRPr lang="en-US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85726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ler Light" panose="02000503000000020004" pitchFamily="2" charset="0"/>
                        </a:rPr>
                        <a:t>user_error_text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Any text desired by the developer which is 2000 characters or less.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122466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ler Light" panose="02000503000000020004" pitchFamily="2" charset="0"/>
                        </a:rPr>
                        <a:t>keep_error_stack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Optional Boolean value which indicates whether the error message should be added to others within the stack.</a:t>
                      </a:r>
                    </a:p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Default = FALSE.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800349" y="3996503"/>
            <a:ext cx="3866972" cy="1065407"/>
          </a:xfrm>
          <a:prstGeom prst="wedgeRectCallout">
            <a:avLst>
              <a:gd name="adj1" fmla="val -22428"/>
              <a:gd name="adj2" fmla="val -6545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Several system-supplied packages use the error numbers from -20000 to -20005.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529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Statement-Level Triggers</vt:lpstr>
      <vt:lpstr>The DML Event</vt:lpstr>
      <vt:lpstr>The DML Event (cont)</vt:lpstr>
      <vt:lpstr>When To Use Trigger Events</vt:lpstr>
      <vt:lpstr>Clarifying The Event Within The Implementation</vt:lpstr>
      <vt:lpstr>Clarifying The Event Within The Implementation (Cont)</vt:lpstr>
      <vt:lpstr>Using RAISE_APPLICATION_ERROR()</vt:lpstr>
      <vt:lpstr>Using RAISE_APPLICATION_ERROR()</vt:lpstr>
      <vt:lpstr>Using RAISE_APPLICATION_ERROR()</vt:lpstr>
      <vt:lpstr>About The Error Stack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211</cp:revision>
  <dcterms:created xsi:type="dcterms:W3CDTF">2013-02-22T17:59:00Z</dcterms:created>
  <dcterms:modified xsi:type="dcterms:W3CDTF">2013-08-18T00:06:51Z</dcterms:modified>
</cp:coreProperties>
</file>