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3E78B3"/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3114512"/>
            <a:ext cx="476250" cy="362113"/>
          </a:xfrm>
        </p:spPr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3085937"/>
            <a:ext cx="476250" cy="362113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400" b="1">
                <a:solidFill>
                  <a:schemeClr val="bg1"/>
                </a:solidFill>
                <a:latin typeface="Aller" panose="02000503030000020004" pitchFamily="2" charset="0"/>
              </a:defRPr>
            </a:lvl1pPr>
          </a:lstStyle>
          <a:p>
            <a:fld id="{07AE92BB-68ED-4861-ADE8-A1F6A33E3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Database Program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Database Program Unit?</a:t>
            </a:r>
          </a:p>
          <a:p>
            <a:r>
              <a:rPr lang="en-US" baseline="0" dirty="0" smtClean="0"/>
              <a:t>Review the Types of PL/SQL Program Units.</a:t>
            </a:r>
          </a:p>
          <a:p>
            <a:r>
              <a:rPr lang="en-US" baseline="0" dirty="0" smtClean="0"/>
              <a:t>Review the Types of Stored Program Units.</a:t>
            </a:r>
          </a:p>
          <a:p>
            <a:r>
              <a:rPr lang="en-US" baseline="0" dirty="0" smtClean="0"/>
              <a:t>What are the Advantages of Stored Program Units?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Database Program</a:t>
            </a:r>
            <a:r>
              <a:rPr lang="en-US" baseline="0" dirty="0" smtClean="0"/>
              <a:t> Units?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buNone/>
            </a:pP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In any large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scale database application, you can usually identify significant portions of the application logic which is </a:t>
            </a:r>
            <a:r>
              <a:rPr lang="en-US" sz="2200" b="1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data-intensive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.</a:t>
            </a:r>
          </a:p>
          <a:p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These modules are ideally suited for storage and execution on the database server.</a:t>
            </a:r>
          </a:p>
          <a:p>
            <a:pPr rtl="0" eaLnBrk="1" latinLnBrk="0" hangingPunct="1"/>
            <a:r>
              <a:rPr lang="en-US" dirty="0" smtClean="0"/>
              <a:t>Since the PL/SQL language is fully integrated with the Oracle database, performance is enhanced.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4" y="4326533"/>
            <a:ext cx="609524" cy="6095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74653" y="5151993"/>
            <a:ext cx="2277233" cy="647797"/>
            <a:chOff x="4080436" y="5363338"/>
            <a:chExt cx="2277233" cy="6477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0436" y="5401611"/>
              <a:ext cx="609524" cy="60952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689961" y="5363338"/>
              <a:ext cx="1667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Data-Intensive</a:t>
              </a:r>
            </a:p>
            <a:p>
              <a:r>
                <a:rPr lang="en-US" dirty="0" smtClean="0"/>
                <a:t>Modules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78524" y="2041122"/>
            <a:ext cx="974784" cy="914286"/>
            <a:chOff x="2800890" y="2278843"/>
            <a:chExt cx="974784" cy="914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710" y="2278843"/>
              <a:ext cx="609524" cy="6095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00890" y="2823797"/>
              <a:ext cx="97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41170" y="2868609"/>
            <a:ext cx="1762486" cy="646331"/>
            <a:chOff x="3775674" y="2899294"/>
            <a:chExt cx="1762486" cy="6463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674" y="2925840"/>
              <a:ext cx="609524" cy="6095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19935" y="2899294"/>
              <a:ext cx="1318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 Server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6925" y="2082502"/>
            <a:ext cx="1896222" cy="646331"/>
            <a:chOff x="3249604" y="1578353"/>
            <a:chExt cx="1896222" cy="64633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604" y="1579378"/>
              <a:ext cx="609524" cy="60952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827601" y="1578353"/>
              <a:ext cx="1318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 Module</a:t>
              </a:r>
              <a:endParaRPr lang="en-US" dirty="0"/>
            </a:p>
          </p:txBody>
        </p:sp>
      </p:grpSp>
      <p:sp>
        <p:nvSpPr>
          <p:cNvPr id="17" name="Bent Arrow 16"/>
          <p:cNvSpPr/>
          <p:nvPr/>
        </p:nvSpPr>
        <p:spPr>
          <a:xfrm rot="10800000" flipH="1">
            <a:off x="3271295" y="2910922"/>
            <a:ext cx="582013" cy="375251"/>
          </a:xfrm>
          <a:prstGeom prst="bentArrow">
            <a:avLst>
              <a:gd name="adj1" fmla="val 22701"/>
              <a:gd name="adj2" fmla="val 25000"/>
              <a:gd name="adj3" fmla="val 25000"/>
              <a:gd name="adj4" fmla="val 43750"/>
            </a:avLst>
          </a:prstGeom>
          <a:solidFill>
            <a:srgbClr val="3E78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17144" y="4324104"/>
            <a:ext cx="160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44253" y="3114151"/>
            <a:ext cx="1742254" cy="1647921"/>
            <a:chOff x="5444253" y="3372931"/>
            <a:chExt cx="1742254" cy="1647921"/>
          </a:xfrm>
        </p:grpSpPr>
        <p:sp>
          <p:nvSpPr>
            <p:cNvPr id="24" name="U-Turn Arrow 23"/>
            <p:cNvSpPr/>
            <p:nvPr/>
          </p:nvSpPr>
          <p:spPr>
            <a:xfrm rot="5400000">
              <a:off x="4801447" y="4015737"/>
              <a:ext cx="1647921" cy="362310"/>
            </a:xfrm>
            <a:prstGeom prst="uturnArrow">
              <a:avLst/>
            </a:prstGeom>
            <a:solidFill>
              <a:srgbClr val="3E78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8282" y="3982082"/>
              <a:ext cx="1318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RPC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19260" y="3493881"/>
            <a:ext cx="1538339" cy="1191537"/>
            <a:chOff x="2119260" y="3752661"/>
            <a:chExt cx="1538339" cy="119153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260" y="3752661"/>
              <a:ext cx="609524" cy="609524"/>
            </a:xfrm>
            <a:prstGeom prst="rect">
              <a:avLst/>
            </a:prstGeom>
          </p:spPr>
        </p:pic>
        <p:sp>
          <p:nvSpPr>
            <p:cNvPr id="27" name="Bent Arrow 26"/>
            <p:cNvSpPr/>
            <p:nvPr/>
          </p:nvSpPr>
          <p:spPr>
            <a:xfrm rot="16200000">
              <a:off x="2713188" y="3999787"/>
              <a:ext cx="585216" cy="1303606"/>
            </a:xfrm>
            <a:prstGeom prst="bentArrow">
              <a:avLst>
                <a:gd name="adj1" fmla="val 18254"/>
                <a:gd name="adj2" fmla="val 17589"/>
                <a:gd name="adj3" fmla="val 25000"/>
                <a:gd name="adj4" fmla="val 43750"/>
              </a:avLst>
            </a:prstGeom>
            <a:solidFill>
              <a:srgbClr val="3E78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ular Callout 29"/>
          <p:cNvSpPr/>
          <p:nvPr/>
        </p:nvSpPr>
        <p:spPr>
          <a:xfrm>
            <a:off x="866775" y="2268748"/>
            <a:ext cx="1862009" cy="750498"/>
          </a:xfrm>
          <a:prstGeom prst="wedgeRectCallout">
            <a:avLst>
              <a:gd name="adj1" fmla="val 62353"/>
              <a:gd name="adj2" fmla="val -2840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 makes a request</a:t>
            </a:r>
            <a:endParaRPr lang="en-US" dirty="0"/>
          </a:p>
        </p:txBody>
      </p:sp>
      <p:sp>
        <p:nvSpPr>
          <p:cNvPr id="31" name="Rectangular Callout 30"/>
          <p:cNvSpPr/>
          <p:nvPr/>
        </p:nvSpPr>
        <p:spPr>
          <a:xfrm>
            <a:off x="5196230" y="1176141"/>
            <a:ext cx="2067916" cy="853429"/>
          </a:xfrm>
          <a:prstGeom prst="wedgeRectCallout">
            <a:avLst>
              <a:gd name="adj1" fmla="val -61344"/>
              <a:gd name="adj2" fmla="val 5894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equired modules are processed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6493138" y="2937372"/>
            <a:ext cx="2116024" cy="922483"/>
          </a:xfrm>
          <a:prstGeom prst="wedgeRectCallout">
            <a:avLst>
              <a:gd name="adj1" fmla="val -58490"/>
              <a:gd name="adj2" fmla="val 4211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Procedure Calls are made to the Database Server</a:t>
            </a:r>
            <a:endParaRPr lang="en-US" dirty="0"/>
          </a:p>
        </p:txBody>
      </p:sp>
      <p:sp>
        <p:nvSpPr>
          <p:cNvPr id="33" name="Rectangular Callout 32"/>
          <p:cNvSpPr/>
          <p:nvPr/>
        </p:nvSpPr>
        <p:spPr>
          <a:xfrm>
            <a:off x="6433458" y="5635013"/>
            <a:ext cx="2116024" cy="922483"/>
          </a:xfrm>
          <a:prstGeom prst="wedgeRectCallout">
            <a:avLst>
              <a:gd name="adj1" fmla="val -67866"/>
              <a:gd name="adj2" fmla="val -4391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PL/SQL stored program units are executed</a:t>
            </a:r>
            <a:endParaRPr lang="en-US" dirty="0"/>
          </a:p>
        </p:txBody>
      </p:sp>
      <p:sp>
        <p:nvSpPr>
          <p:cNvPr id="34" name="Rectangular Callout 33"/>
          <p:cNvSpPr/>
          <p:nvPr/>
        </p:nvSpPr>
        <p:spPr>
          <a:xfrm>
            <a:off x="816455" y="4064872"/>
            <a:ext cx="1170848" cy="584422"/>
          </a:xfrm>
          <a:prstGeom prst="wedgeRectCallout">
            <a:avLst>
              <a:gd name="adj1" fmla="val 62353"/>
              <a:gd name="adj2" fmla="val -4169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PL/SQL Program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programming language is</a:t>
            </a:r>
            <a:r>
              <a:rPr lang="en-US" baseline="0" dirty="0" smtClean="0"/>
              <a:t> PL/SQL, however the database supports Java for web-based applications.</a:t>
            </a:r>
          </a:p>
          <a:p>
            <a:r>
              <a:rPr lang="en-US" baseline="0" dirty="0" smtClean="0"/>
              <a:t>PL/SQL Program Units fall into two basic categories:</a:t>
            </a:r>
          </a:p>
          <a:p>
            <a:pPr lvl="1"/>
            <a:r>
              <a:rPr lang="en-US" b="1" dirty="0" smtClean="0"/>
              <a:t>Anonymous</a:t>
            </a:r>
            <a:r>
              <a:rPr lang="en-US" dirty="0" smtClean="0"/>
              <a:t> PL/SQL</a:t>
            </a:r>
            <a:r>
              <a:rPr lang="en-US" baseline="0" dirty="0" smtClean="0"/>
              <a:t> Program Blocks</a:t>
            </a:r>
            <a:endParaRPr lang="en-US" dirty="0" smtClean="0"/>
          </a:p>
          <a:p>
            <a:pPr lvl="1"/>
            <a:r>
              <a:rPr lang="en-US" dirty="0" smtClean="0"/>
              <a:t>Database Server-side</a:t>
            </a:r>
            <a:r>
              <a:rPr lang="en-US" baseline="0" dirty="0" smtClean="0"/>
              <a:t> </a:t>
            </a:r>
            <a:r>
              <a:rPr lang="en-US" b="1" baseline="0" dirty="0" smtClean="0"/>
              <a:t>Stored</a:t>
            </a:r>
            <a:r>
              <a:rPr lang="en-US" baseline="0" dirty="0" smtClean="0"/>
              <a:t>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PL/SQL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unnamed PL/SQL programs stored outside the database server.</a:t>
            </a:r>
          </a:p>
          <a:p>
            <a:r>
              <a:rPr lang="en-US" baseline="0" dirty="0" smtClean="0"/>
              <a:t>Anonymous PL/SQL Blocks</a:t>
            </a:r>
            <a:r>
              <a:rPr lang="en-US" dirty="0" smtClean="0"/>
              <a:t> have no persistence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5</a:t>
            </a:fld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1198832" y="3450746"/>
            <a:ext cx="6961238" cy="296730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 IN 1..1000 LOOP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INSERT INTO employee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salary)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VALUES (900000000 + I, ‘Doe’, ‘Jane’, 30000 + I);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COMMIT;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LOOP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WHEN OTHER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ROLLBACK;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Stored</a:t>
            </a:r>
            <a:r>
              <a:rPr lang="en-US" baseline="0" dirty="0" smtClean="0"/>
              <a:t> Program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Program Units are created, named,</a:t>
            </a:r>
            <a:r>
              <a:rPr lang="en-US" baseline="0" dirty="0" smtClean="0"/>
              <a:t> and stored in the database.</a:t>
            </a:r>
          </a:p>
          <a:p>
            <a:r>
              <a:rPr lang="en-US" baseline="0" dirty="0" smtClean="0"/>
              <a:t>They are physically part of the data dictionary and stored within the SYS schema.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Creation,</a:t>
            </a:r>
            <a:r>
              <a:rPr lang="en-US" baseline="0" dirty="0" smtClean="0"/>
              <a:t> Storage &amp;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following process outlines the Stored Program Unit lifecycle: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developer writes the PL/SQL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code is submitted to the database for </a:t>
            </a:r>
            <a:r>
              <a:rPr lang="en-US" b="1" dirty="0" smtClean="0"/>
              <a:t>compilation and storage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compilation is successful, the program has a </a:t>
            </a:r>
            <a:r>
              <a:rPr lang="en-US" b="1" dirty="0" smtClean="0"/>
              <a:t>Valid</a:t>
            </a:r>
            <a:r>
              <a:rPr lang="en-US" dirty="0" smtClean="0"/>
              <a:t> status and is ready for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332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Aller</vt:lpstr>
      <vt:lpstr>Aller Light</vt:lpstr>
      <vt:lpstr>Arial</vt:lpstr>
      <vt:lpstr>Calibri</vt:lpstr>
      <vt:lpstr>Courier New</vt:lpstr>
      <vt:lpstr>Office Theme</vt:lpstr>
      <vt:lpstr>Introducing Database Program Units</vt:lpstr>
      <vt:lpstr>Why Use Database Program Units?</vt:lpstr>
      <vt:lpstr>Example</vt:lpstr>
      <vt:lpstr>Types of PL/SQL Program Units</vt:lpstr>
      <vt:lpstr>Anonymous PL/SQL Blocks</vt:lpstr>
      <vt:lpstr>Stored Program Units</vt:lpstr>
      <vt:lpstr>Creation, Storage &amp; Execution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Mark Battle</dc:creator>
  <cp:lastModifiedBy>Timothy Miles</cp:lastModifiedBy>
  <cp:revision>123</cp:revision>
  <dcterms:created xsi:type="dcterms:W3CDTF">2013-02-22T17:59:00Z</dcterms:created>
  <dcterms:modified xsi:type="dcterms:W3CDTF">2013-04-02T20:53:12Z</dcterms:modified>
</cp:coreProperties>
</file>