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6"/>
  </p:notesMasterIdLst>
  <p:handoutMasterIdLst>
    <p:handoutMasterId r:id="rId7"/>
  </p:handoutMasterIdLst>
  <p:sldIdLst>
    <p:sldId id="257" r:id="rId2"/>
    <p:sldId id="258" r:id="rId3"/>
    <p:sldId id="273" r:id="rId4"/>
    <p:sldId id="26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5A27"/>
    <a:srgbClr val="AC5A27"/>
    <a:srgbClr val="B34719"/>
    <a:srgbClr val="3E78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59" autoAdjust="0"/>
    <p:restoredTop sz="86451" autoAdjust="0"/>
  </p:normalViewPr>
  <p:slideViewPr>
    <p:cSldViewPr snapToGrid="0">
      <p:cViewPr varScale="1">
        <p:scale>
          <a:sx n="57" d="100"/>
          <a:sy n="57" d="100"/>
        </p:scale>
        <p:origin x="72" y="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324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51EF3-16D3-4D97-AD75-2531488528CD}" type="datetimeFigureOut">
              <a:rPr lang="en-US" smtClean="0"/>
              <a:t>8/17/2013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CDD3D-582D-451B-AE07-3D49FAAB5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148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3873E-D06D-4EC1-A4E4-229512917AF7}" type="datetimeFigureOut">
              <a:rPr lang="en-US" smtClean="0"/>
              <a:t>8/17/2013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073FE-0783-4F99-BAAF-1A50E9E11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29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58933" y="1073723"/>
            <a:ext cx="7772400" cy="2387600"/>
          </a:xfrm>
        </p:spPr>
        <p:txBody>
          <a:bodyPr lIns="0" rIns="0" anchor="b">
            <a:normAutofit/>
          </a:bodyPr>
          <a:lstStyle>
            <a:lvl1pPr algn="l">
              <a:defRPr sz="4500">
                <a:solidFill>
                  <a:schemeClr val="tx1">
                    <a:lumMod val="85000"/>
                    <a:lumOff val="15000"/>
                  </a:schemeClr>
                </a:solidFill>
                <a:latin typeface="Aller" panose="02000503030000020004" pitchFamily="2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933" y="3376687"/>
            <a:ext cx="685800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800">
                <a:solidFill>
                  <a:srgbClr val="D95A27"/>
                </a:solidFill>
                <a:latin typeface="Aller Light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A689-7B3C-4A9F-BEA0-3C5F696BF613}" type="datetime1">
              <a:rPr lang="en-US" smtClean="0"/>
              <a:t>8/17/2013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19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 sz="1800"/>
            </a:lvl2pPr>
            <a:lvl3pPr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5E1E-0297-4BEC-8EC6-54650669485F}" type="datetime1">
              <a:rPr lang="en-US" smtClean="0"/>
              <a:t>8/17/2013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57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775" y="1825625"/>
            <a:ext cx="3413395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590926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7E57-97EA-4847-A3B7-E47F57135930}" type="datetime1">
              <a:rPr lang="en-US" smtClean="0"/>
              <a:t>8/17/2013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71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06DC-309B-486D-A5BE-88F2F431F347}" type="datetime1">
              <a:rPr lang="en-US" smtClean="0"/>
              <a:t>8/17/2013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13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462B-387B-4D69-A258-A1EF70082C2A}" type="datetime1">
              <a:rPr lang="en-US" smtClean="0"/>
              <a:t>8/17/2013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36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775" y="723900"/>
            <a:ext cx="7353301" cy="63341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1622425"/>
            <a:ext cx="7353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3D64F-C8F0-42D9-AA53-B9570970BDF6}" type="datetime1">
              <a:rPr lang="en-US" smtClean="0"/>
              <a:t>8/17/2013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9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6" r:id="rId3"/>
    <p:sldLayoutId id="2147483658" r:id="rId4"/>
    <p:sldLayoutId id="2147483659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rgbClr val="D95A27"/>
          </a:solidFill>
          <a:latin typeface="Aller Light" panose="0200050300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spcAft>
          <a:spcPts val="1200"/>
        </a:spcAft>
        <a:buClr>
          <a:srgbClr val="D95A27"/>
        </a:buClr>
        <a:buSzPct val="120000"/>
        <a:buFont typeface="Arial" panose="020B0604020202020204" pitchFamily="34" charset="0"/>
        <a:buChar char="•"/>
        <a:defRPr sz="2200" kern="1200">
          <a:solidFill>
            <a:schemeClr val="bg2">
              <a:lumMod val="25000"/>
            </a:schemeClr>
          </a:solidFill>
          <a:latin typeface="Aller" panose="020005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Clr>
          <a:srgbClr val="D95A27"/>
        </a:buClr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Aller" panose="020005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95A27"/>
        </a:buClr>
        <a:buFont typeface="Arial" panose="020B0604020202020204" pitchFamily="34" charset="0"/>
        <a:buChar char="•"/>
        <a:defRPr sz="1400" kern="1200">
          <a:solidFill>
            <a:schemeClr val="bg2">
              <a:lumMod val="50000"/>
            </a:schemeClr>
          </a:solidFill>
          <a:latin typeface="Aller Light" panose="0200050300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ler Light" panose="0200050300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ler Light" panose="02000503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 Weak Definition?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>
                <a:solidFill>
                  <a:srgbClr val="D95A27"/>
                </a:solidFill>
              </a:rPr>
              <a:t>weak</a:t>
            </a:r>
            <a:r>
              <a:rPr lang="en-US" dirty="0" smtClean="0"/>
              <a:t> or </a:t>
            </a:r>
            <a:r>
              <a:rPr lang="en-US" dirty="0">
                <a:solidFill>
                  <a:srgbClr val="D95A27"/>
                </a:solidFill>
              </a:rPr>
              <a:t>non-restrictive</a:t>
            </a:r>
            <a:r>
              <a:rPr lang="en-US" dirty="0" smtClean="0"/>
              <a:t> definition is not restricted to a particular data type.</a:t>
            </a:r>
          </a:p>
        </p:txBody>
      </p:sp>
      <p:sp>
        <p:nvSpPr>
          <p:cNvPr id="4" name="Folded Corner 3"/>
          <p:cNvSpPr/>
          <p:nvPr/>
        </p:nvSpPr>
        <p:spPr>
          <a:xfrm>
            <a:off x="1062806" y="2743207"/>
            <a:ext cx="6961238" cy="1354347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--Declare cursor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employee_cv_type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REF CURSOR;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4617049" y="3798094"/>
            <a:ext cx="2647225" cy="957532"/>
          </a:xfrm>
          <a:prstGeom prst="wedgeRectCallout">
            <a:avLst>
              <a:gd name="adj1" fmla="val -23093"/>
              <a:gd name="adj2" fmla="val -70579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ller" panose="02000503030000020004" pitchFamily="2" charset="0"/>
              </a:rPr>
              <a:t>The command leaves out the </a:t>
            </a:r>
            <a:r>
              <a:rPr lang="en-US" sz="1600" b="1" dirty="0" smtClean="0">
                <a:latin typeface="Aller" panose="02000503030000020004" pitchFamily="2" charset="0"/>
              </a:rPr>
              <a:t>RETURN </a:t>
            </a:r>
            <a:r>
              <a:rPr lang="en-US" sz="1600" b="1" dirty="0" err="1" smtClean="0">
                <a:latin typeface="Aller" panose="02000503030000020004" pitchFamily="2" charset="0"/>
              </a:rPr>
              <a:t>datatype</a:t>
            </a:r>
            <a:endParaRPr lang="en-US" sz="1600" dirty="0">
              <a:latin typeface="Aller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28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Decide Which To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rtl="0" eaLnBrk="1" latinLnBrk="0" hangingPunct="1">
              <a:spcAft>
                <a:spcPts val="0"/>
              </a:spcAft>
              <a:buNone/>
            </a:pPr>
            <a:r>
              <a:rPr lang="en-US" dirty="0" smtClean="0"/>
              <a:t>The following factors determine which type of definition should be used:</a:t>
            </a:r>
          </a:p>
          <a:p>
            <a:pPr>
              <a:spcAft>
                <a:spcPts val="0"/>
              </a:spcAft>
            </a:pPr>
            <a:r>
              <a:rPr lang="en-US" dirty="0" smtClean="0"/>
              <a:t>A </a:t>
            </a:r>
            <a:r>
              <a:rPr lang="en-US" dirty="0">
                <a:solidFill>
                  <a:srgbClr val="D95A27"/>
                </a:solidFill>
              </a:rPr>
              <a:t>strong</a:t>
            </a:r>
            <a:r>
              <a:rPr lang="en-US" dirty="0" smtClean="0"/>
              <a:t> definition restricts the cursor variable to the data type indicated.</a:t>
            </a:r>
          </a:p>
          <a:p>
            <a:pPr>
              <a:spcAft>
                <a:spcPts val="0"/>
              </a:spcAft>
            </a:pPr>
            <a:r>
              <a:rPr lang="en-US" sz="2200" kern="1200" baseline="0" dirty="0" smtClean="0">
                <a:solidFill>
                  <a:schemeClr val="bg2">
                    <a:lumMod val="25000"/>
                  </a:schemeClr>
                </a:solidFill>
                <a:effectLst/>
                <a:latin typeface="Aller" panose="02000503030000020004" pitchFamily="2" charset="0"/>
                <a:ea typeface="+mn-ea"/>
                <a:cs typeface="+mn-cs"/>
              </a:rPr>
              <a:t>A </a:t>
            </a:r>
            <a:r>
              <a:rPr lang="en-US" dirty="0">
                <a:solidFill>
                  <a:srgbClr val="D95A27"/>
                </a:solidFill>
              </a:rPr>
              <a:t>weak</a:t>
            </a:r>
            <a:r>
              <a:rPr lang="en-US" sz="2200" kern="1200" dirty="0" smtClean="0">
                <a:solidFill>
                  <a:schemeClr val="bg2">
                    <a:lumMod val="25000"/>
                  </a:schemeClr>
                </a:solidFill>
                <a:effectLst/>
                <a:latin typeface="Aller" panose="02000503030000020004" pitchFamily="2" charset="0"/>
                <a:ea typeface="+mn-ea"/>
                <a:cs typeface="+mn-cs"/>
              </a:rPr>
              <a:t> definition can be more flexible since it may be used for severa</a:t>
            </a:r>
            <a:r>
              <a:rPr lang="en-US" dirty="0" smtClean="0"/>
              <a:t>l different data types.</a:t>
            </a:r>
            <a:endParaRPr lang="en-US" sz="2200" kern="1200" baseline="0" dirty="0" smtClean="0">
              <a:solidFill>
                <a:schemeClr val="bg2">
                  <a:lumMod val="25000"/>
                </a:schemeClr>
              </a:solidFill>
              <a:effectLst/>
              <a:latin typeface="Aller" panose="02000503030000020004" pitchFamily="2" charset="0"/>
              <a:ea typeface="+mn-ea"/>
              <a:cs typeface="+mn-cs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2927052" y="4521112"/>
            <a:ext cx="3232746" cy="957532"/>
          </a:xfrm>
          <a:prstGeom prst="wedgeRectCallout">
            <a:avLst>
              <a:gd name="adj1" fmla="val -29284"/>
              <a:gd name="adj2" fmla="val -40849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ller" panose="02000503030000020004" pitchFamily="2" charset="0"/>
              </a:rPr>
              <a:t>Strong definitions are less error-prone since the compiler restricts the cursor variable.</a:t>
            </a:r>
            <a:endParaRPr lang="en-US" sz="1600" dirty="0">
              <a:latin typeface="Aller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30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Weak Definition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1075606" y="1622425"/>
            <a:ext cx="6935638" cy="341540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PACKAGE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employee_data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--Define global variable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TYPE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employee_cv_type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REF CURSOR;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PROCEDURE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open_employee_data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employee_cv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IN OUT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employee_cv_type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x_dno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IN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employee.dno%TYPE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PROCEDURE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fetch_employee_data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employee_cv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IN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employee_cv_type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employee_output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OUT  VARCHAR2);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employee_data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1400" dirty="0"/>
          </a:p>
        </p:txBody>
      </p:sp>
      <p:sp>
        <p:nvSpPr>
          <p:cNvPr id="8" name="Rectangular Callout 7"/>
          <p:cNvSpPr/>
          <p:nvPr/>
        </p:nvSpPr>
        <p:spPr>
          <a:xfrm>
            <a:off x="2126526" y="1457327"/>
            <a:ext cx="4442647" cy="1065407"/>
          </a:xfrm>
          <a:prstGeom prst="wedgeRectCallout">
            <a:avLst>
              <a:gd name="adj1" fmla="val -22067"/>
              <a:gd name="adj2" fmla="val 68957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4163" indent="-284163"/>
            <a:r>
              <a:rPr lang="en-US" sz="1600" dirty="0" smtClean="0">
                <a:latin typeface="Aller" panose="02000503030000020004" pitchFamily="2" charset="0"/>
                <a:sym typeface="Webdings" panose="05030102010509060703" pitchFamily="18" charset="2"/>
              </a:rPr>
              <a:t>	</a:t>
            </a:r>
            <a:r>
              <a:rPr lang="en-US" sz="1600" dirty="0" smtClean="0">
                <a:latin typeface="Aller" panose="02000503030000020004" pitchFamily="2" charset="0"/>
              </a:rPr>
              <a:t>The </a:t>
            </a:r>
            <a:r>
              <a:rPr lang="en-US" sz="1600" b="1" dirty="0" err="1" smtClean="0">
                <a:latin typeface="Aller" panose="02000503030000020004" pitchFamily="2" charset="0"/>
              </a:rPr>
              <a:t>open_employee_data</a:t>
            </a:r>
            <a:r>
              <a:rPr lang="en-US" sz="1600" dirty="0" smtClean="0">
                <a:latin typeface="Aller" panose="02000503030000020004" pitchFamily="2" charset="0"/>
              </a:rPr>
              <a:t>() procedure will open the cursor which will consist of all employees for the department specified.</a:t>
            </a:r>
            <a:endParaRPr lang="en-US" sz="1600" dirty="0">
              <a:latin typeface="Aller" panose="02000503030000020004" pitchFamily="2" charset="0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2126526" y="2401147"/>
            <a:ext cx="4442647" cy="1065407"/>
          </a:xfrm>
          <a:prstGeom prst="wedgeRectCallout">
            <a:avLst>
              <a:gd name="adj1" fmla="val -22067"/>
              <a:gd name="adj2" fmla="val 67337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4163" indent="-284163"/>
            <a:r>
              <a:rPr lang="en-US" sz="1600" dirty="0" smtClean="0">
                <a:latin typeface="Aller" panose="02000503030000020004" pitchFamily="2" charset="0"/>
                <a:sym typeface="Webdings" panose="05030102010509060703" pitchFamily="18" charset="2"/>
              </a:rPr>
              <a:t>	</a:t>
            </a:r>
            <a:r>
              <a:rPr lang="en-US" sz="1600" dirty="0" smtClean="0">
                <a:latin typeface="Aller" panose="02000503030000020004" pitchFamily="2" charset="0"/>
              </a:rPr>
              <a:t>The </a:t>
            </a:r>
            <a:r>
              <a:rPr lang="en-US" sz="1600" b="1" dirty="0" err="1" smtClean="0">
                <a:latin typeface="Aller" panose="02000503030000020004" pitchFamily="2" charset="0"/>
              </a:rPr>
              <a:t>fetch_employee_data</a:t>
            </a:r>
            <a:r>
              <a:rPr lang="en-US" sz="1600" dirty="0" smtClean="0">
                <a:latin typeface="Aller" panose="02000503030000020004" pitchFamily="2" charset="0"/>
              </a:rPr>
              <a:t>() procedure will fetch those rows indicated by the cursor.</a:t>
            </a:r>
            <a:endParaRPr lang="en-US" sz="1600" dirty="0">
              <a:latin typeface="Aller" panose="02000503030000020004" pitchFamily="2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3805722" y="2813872"/>
            <a:ext cx="4442647" cy="1014322"/>
          </a:xfrm>
          <a:prstGeom prst="wedgeRectCallout">
            <a:avLst>
              <a:gd name="adj1" fmla="val -21679"/>
              <a:gd name="adj2" fmla="val -69499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4163" indent="-284163"/>
            <a:r>
              <a:rPr lang="en-US" sz="1600" dirty="0" smtClean="0">
                <a:latin typeface="Aller" panose="02000503030000020004" pitchFamily="2" charset="0"/>
                <a:sym typeface="Webdings" panose="05030102010509060703" pitchFamily="18" charset="2"/>
              </a:rPr>
              <a:t>	</a:t>
            </a:r>
            <a:r>
              <a:rPr lang="en-US" sz="1600" dirty="0" smtClean="0">
                <a:latin typeface="Aller" panose="02000503030000020004" pitchFamily="2" charset="0"/>
              </a:rPr>
              <a:t>The global variable </a:t>
            </a:r>
            <a:r>
              <a:rPr lang="en-US" sz="1600" b="1" dirty="0" err="1" smtClean="0">
                <a:latin typeface="Aller" panose="02000503030000020004" pitchFamily="2" charset="0"/>
              </a:rPr>
              <a:t>employee_cv_type</a:t>
            </a:r>
            <a:r>
              <a:rPr lang="en-US" sz="1600" dirty="0" smtClean="0">
                <a:latin typeface="Aller" panose="02000503030000020004" pitchFamily="2" charset="0"/>
              </a:rPr>
              <a:t> is omits the RETURN </a:t>
            </a:r>
            <a:r>
              <a:rPr lang="en-US" sz="1600" dirty="0" err="1" smtClean="0">
                <a:latin typeface="Aller" panose="02000503030000020004" pitchFamily="2" charset="0"/>
              </a:rPr>
              <a:t>datatype</a:t>
            </a:r>
            <a:r>
              <a:rPr lang="en-US" sz="1600" dirty="0">
                <a:latin typeface="Aller" panose="02000503030000020004" pitchFamily="2" charset="0"/>
              </a:rPr>
              <a:t> </a:t>
            </a:r>
            <a:r>
              <a:rPr lang="en-US" sz="1600" dirty="0" smtClean="0">
                <a:latin typeface="Aller" panose="02000503030000020004" pitchFamily="2" charset="0"/>
              </a:rPr>
              <a:t>thus making it a weak definition.</a:t>
            </a:r>
            <a:endParaRPr lang="en-US" sz="1600" dirty="0">
              <a:latin typeface="Aller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87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It In Action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649" y="735845"/>
            <a:ext cx="609524" cy="609524"/>
          </a:xfrm>
        </p:spPr>
      </p:pic>
    </p:spTree>
    <p:extLst>
      <p:ext uri="{BB962C8B-B14F-4D97-AF65-F5344CB8AC3E}">
        <p14:creationId xmlns:p14="http://schemas.microsoft.com/office/powerpoint/2010/main" val="255059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D95A27"/>
      </a:hlink>
      <a:folHlink>
        <a:srgbClr val="D95A27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2301</TotalTime>
  <Words>132</Words>
  <Application>Microsoft Office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Aller</vt:lpstr>
      <vt:lpstr>Aller Light</vt:lpstr>
      <vt:lpstr>Arial</vt:lpstr>
      <vt:lpstr>Calibri</vt:lpstr>
      <vt:lpstr>Courier New</vt:lpstr>
      <vt:lpstr>Webdings</vt:lpstr>
      <vt:lpstr>Office Theme</vt:lpstr>
      <vt:lpstr>What is a Weak Definition?</vt:lpstr>
      <vt:lpstr>How To Decide Which To Use</vt:lpstr>
      <vt:lpstr>Weak Definition Example</vt:lpstr>
      <vt:lpstr>See It In Action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Oracle PL/SQL Fundamentals II</dc:subject>
  <dc:creator>Timothy J. Miles</dc:creator>
  <cp:lastModifiedBy>Timothy Miles</cp:lastModifiedBy>
  <cp:revision>181</cp:revision>
  <dcterms:created xsi:type="dcterms:W3CDTF">2013-02-22T17:59:00Z</dcterms:created>
  <dcterms:modified xsi:type="dcterms:W3CDTF">2013-08-17T18:58:49Z</dcterms:modified>
</cp:coreProperties>
</file>