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85" r:id="rId3"/>
    <p:sldId id="286" r:id="rId4"/>
    <p:sldId id="287" r:id="rId5"/>
    <p:sldId id="28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998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51" autoAdjust="0"/>
  </p:normalViewPr>
  <p:slideViewPr>
    <p:cSldViewPr snapToGrid="0">
      <p:cViewPr varScale="1">
        <p:scale>
          <a:sx n="64" d="100"/>
          <a:sy n="64" d="100"/>
        </p:scale>
        <p:origin x="11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1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4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70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543"/>
            <a:ext cx="7886700" cy="44121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59588" y="6071769"/>
            <a:ext cx="2852802" cy="649706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r>
              <a:rPr lang="en-US" sz="1350" dirty="0" smtClean="0">
                <a:solidFill>
                  <a:schemeClr val="bg1"/>
                </a:solidFill>
              </a:rPr>
              <a:t>Oracle 11g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794641" y="6071769"/>
            <a:ext cx="5207385" cy="649705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sz="1350" dirty="0" smtClean="0">
                <a:solidFill>
                  <a:schemeClr val="bg1"/>
                </a:solidFill>
              </a:rPr>
              <a:t>PL/SQL Fundamentals I</a:t>
            </a:r>
            <a:endParaRPr lang="en-US" sz="135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1372" y="6071770"/>
            <a:ext cx="649224" cy="649705"/>
            <a:chOff x="188495" y="5947443"/>
            <a:chExt cx="774032" cy="774032"/>
          </a:xfrm>
        </p:grpSpPr>
        <p:sp>
          <p:nvSpPr>
            <p:cNvPr id="10" name="Rectangle 9"/>
            <p:cNvSpPr/>
            <p:nvPr/>
          </p:nvSpPr>
          <p:spPr>
            <a:xfrm>
              <a:off x="188495" y="5947443"/>
              <a:ext cx="774032" cy="774032"/>
            </a:xfrm>
            <a:prstGeom prst="rect">
              <a:avLst/>
            </a:prstGeom>
            <a:solidFill>
              <a:srgbClr val="3B5998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49" y="6029697"/>
              <a:ext cx="609524" cy="60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545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3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5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1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0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4/9/2013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9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14A9-3380-41CD-A6E9-30D98D5F8B17}" type="datetimeFigureOut">
              <a:rPr lang="en-US" smtClean="0"/>
              <a:t>4/9/2013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Extended Cursor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Beyond the basic cursor technique discussed so far, there are additional techniques which are important for you to understand.</a:t>
            </a:r>
          </a:p>
          <a:p>
            <a:pPr marL="0" indent="0">
              <a:buNone/>
            </a:pPr>
            <a:r>
              <a:rPr lang="en-US" dirty="0" smtClean="0"/>
              <a:t>These techniques are:</a:t>
            </a:r>
          </a:p>
          <a:p>
            <a:r>
              <a:rPr lang="en-US" dirty="0" smtClean="0"/>
              <a:t>Declaring and using Updateable Cursors</a:t>
            </a:r>
          </a:p>
          <a:p>
            <a:r>
              <a:rPr lang="en-US" dirty="0" smtClean="0"/>
              <a:t>Incorporating Parameters into Cursor Declarations</a:t>
            </a:r>
          </a:p>
          <a:p>
            <a:r>
              <a:rPr lang="en-US" dirty="0" smtClean="0"/>
              <a:t>Using the abbreviated </a:t>
            </a:r>
            <a:r>
              <a:rPr lang="en-US" dirty="0" smtClean="0">
                <a:solidFill>
                  <a:schemeClr val="bg1"/>
                </a:solidFill>
              </a:rPr>
              <a:t>FOR…LOOP</a:t>
            </a:r>
            <a:r>
              <a:rPr lang="en-US" dirty="0" smtClean="0"/>
              <a:t> cursor syntax</a:t>
            </a:r>
          </a:p>
        </p:txBody>
      </p:sp>
    </p:spTree>
    <p:extLst>
      <p:ext uri="{BB962C8B-B14F-4D97-AF65-F5344CB8AC3E}">
        <p14:creationId xmlns:p14="http://schemas.microsoft.com/office/powerpoint/2010/main" val="280395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Updateable 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As part of the row-by-row processing, updates may need to be performed.</a:t>
            </a:r>
          </a:p>
          <a:p>
            <a:pPr marL="0" indent="0">
              <a:buNone/>
            </a:pPr>
            <a:r>
              <a:rPr lang="en-US" baseline="0" dirty="0" smtClean="0"/>
              <a:t>This</a:t>
            </a:r>
            <a:r>
              <a:rPr lang="en-US" dirty="0" smtClean="0"/>
              <a:t> is done by incorporating the </a:t>
            </a:r>
            <a:r>
              <a:rPr lang="en-US" dirty="0" smtClean="0">
                <a:solidFill>
                  <a:schemeClr val="bg1"/>
                </a:solidFill>
              </a:rPr>
              <a:t>FOR UPDATE OF </a:t>
            </a:r>
            <a:r>
              <a:rPr lang="en-US" dirty="0" smtClean="0"/>
              <a:t>clause.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lded Corner 3"/>
          <p:cNvSpPr/>
          <p:nvPr/>
        </p:nvSpPr>
        <p:spPr>
          <a:xfrm>
            <a:off x="1000431" y="3648979"/>
            <a:ext cx="6961238" cy="2162914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--Declare the cursor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CURSOR Employees IS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SELECT *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FROM employee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UPDATE OF salary,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6841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Notes for Update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Once an </a:t>
            </a:r>
            <a:r>
              <a:rPr lang="en-US" dirty="0" smtClean="0">
                <a:solidFill>
                  <a:schemeClr val="bg1"/>
                </a:solidFill>
              </a:rPr>
              <a:t>UPDATE</a:t>
            </a:r>
            <a:r>
              <a:rPr lang="en-US" dirty="0" smtClean="0"/>
              <a:t> cursor is opened, the underlying data is </a:t>
            </a:r>
            <a:r>
              <a:rPr lang="en-US" b="1" dirty="0" smtClean="0"/>
              <a:t>locked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aseline="0" dirty="0" smtClean="0"/>
              <a:t>These</a:t>
            </a:r>
            <a:r>
              <a:rPr lang="en-US" dirty="0" smtClean="0"/>
              <a:t> rows will remain locked until:</a:t>
            </a:r>
          </a:p>
          <a:p>
            <a:r>
              <a:rPr lang="en-US" dirty="0" smtClean="0"/>
              <a:t>The cursor is closed</a:t>
            </a:r>
          </a:p>
          <a:p>
            <a:r>
              <a:rPr lang="en-US" dirty="0" smtClean="0"/>
              <a:t>The transaction is terminated with either </a:t>
            </a:r>
            <a:r>
              <a:rPr lang="en-US" dirty="0" smtClean="0">
                <a:solidFill>
                  <a:schemeClr val="bg1"/>
                </a:solidFill>
              </a:rPr>
              <a:t>COMMIT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bg1"/>
                </a:solidFill>
              </a:rPr>
              <a:t>ROLLBACK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3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CURRENT OF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working with Updateable cursors, you will need to use a SQL DML update command to physically perform the update.</a:t>
            </a:r>
          </a:p>
          <a:p>
            <a:pPr marL="0" indent="0">
              <a:buNone/>
            </a:pPr>
            <a:r>
              <a:rPr lang="en-US" dirty="0" smtClean="0"/>
              <a:t>You must include </a:t>
            </a:r>
            <a:r>
              <a:rPr lang="en-US" smtClean="0"/>
              <a:t>the phrase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WHERE CURRENT OF </a:t>
            </a:r>
            <a:r>
              <a:rPr lang="en-US" u="sng" dirty="0" err="1" smtClean="0">
                <a:solidFill>
                  <a:schemeClr val="bg1"/>
                </a:solidFill>
              </a:rPr>
              <a:t>CursorName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lded Corner 3"/>
          <p:cNvSpPr/>
          <p:nvPr/>
        </p:nvSpPr>
        <p:spPr>
          <a:xfrm>
            <a:off x="954249" y="3959725"/>
            <a:ext cx="6961238" cy="196628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--Update the record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 Employees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SET salary = salary –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PayCut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UPPER(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WHERE CURRENT OF Employees;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3071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See it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38" y="662130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0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966</TotalTime>
  <Words>201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Courier New</vt:lpstr>
      <vt:lpstr>Segoe UI Light</vt:lpstr>
      <vt:lpstr>Segoe UI Semilight</vt:lpstr>
      <vt:lpstr>Office Theme</vt:lpstr>
      <vt:lpstr>Extended Cursor Techniques</vt:lpstr>
      <vt:lpstr>Updateable Cursors</vt:lpstr>
      <vt:lpstr>Critical Notes for Update Cursor</vt:lpstr>
      <vt:lpstr>WHERE CURRENT OF Clause</vt:lpstr>
      <vt:lpstr>See it in Action</vt:lpstr>
    </vt:vector>
  </TitlesOfParts>
  <Company>eXponent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11g PL/SQL Fundamentals I</dc:title>
  <dc:creator>Timothy Miles</dc:creator>
  <cp:lastModifiedBy>Timothy Miles</cp:lastModifiedBy>
  <cp:revision>94</cp:revision>
  <dcterms:created xsi:type="dcterms:W3CDTF">2013-02-09T16:35:40Z</dcterms:created>
  <dcterms:modified xsi:type="dcterms:W3CDTF">2013-04-10T00:27:04Z</dcterms:modified>
</cp:coreProperties>
</file>