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4719"/>
    <a:srgbClr val="3E78B3"/>
    <a:srgbClr val="D95A27"/>
    <a:srgbClr val="AC5A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9" autoAdjust="0"/>
    <p:restoredTop sz="86451" autoAdjust="0"/>
  </p:normalViewPr>
  <p:slideViewPr>
    <p:cSldViewPr snapToGrid="0">
      <p:cViewPr varScale="1">
        <p:scale>
          <a:sx n="111" d="100"/>
          <a:sy n="111" d="100"/>
        </p:scale>
        <p:origin x="58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2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F8DD89-D645-46C7-A808-033CA1964A7F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8F2A9ED-8A4D-489D-B84A-FB301584DF22}">
      <dgm:prSet phldrT="[Text]"/>
      <dgm:spPr/>
      <dgm:t>
        <a:bodyPr/>
        <a:lstStyle/>
        <a:p>
          <a:r>
            <a:rPr lang="en-US" dirty="0" smtClean="0"/>
            <a:t>The developer writes the PL/SQL code</a:t>
          </a:r>
          <a:endParaRPr lang="en-US" dirty="0"/>
        </a:p>
      </dgm:t>
    </dgm:pt>
    <dgm:pt modelId="{956E1FF8-5205-4F0C-AA97-33DC8E6463CA}" type="parTrans" cxnId="{A708BE1D-C813-4560-B57D-0F575B703BB6}">
      <dgm:prSet/>
      <dgm:spPr/>
      <dgm:t>
        <a:bodyPr/>
        <a:lstStyle/>
        <a:p>
          <a:endParaRPr lang="en-US"/>
        </a:p>
      </dgm:t>
    </dgm:pt>
    <dgm:pt modelId="{CCC3D6F6-CF2A-4716-9EF3-DC17A9E9231B}" type="sibTrans" cxnId="{A708BE1D-C813-4560-B57D-0F575B703BB6}">
      <dgm:prSet/>
      <dgm:spPr/>
      <dgm:t>
        <a:bodyPr/>
        <a:lstStyle/>
        <a:p>
          <a:endParaRPr lang="en-US"/>
        </a:p>
      </dgm:t>
    </dgm:pt>
    <dgm:pt modelId="{EFCA9FB8-234B-402C-B695-ED2B9E5D146F}">
      <dgm:prSet phldrT="[Text]"/>
      <dgm:spPr/>
      <dgm:t>
        <a:bodyPr/>
        <a:lstStyle/>
        <a:p>
          <a:r>
            <a:rPr lang="en-US" dirty="0" smtClean="0"/>
            <a:t>The code is submitted to the database for </a:t>
          </a:r>
          <a:r>
            <a:rPr lang="en-US" b="1" dirty="0" smtClean="0"/>
            <a:t>compilation and storage</a:t>
          </a:r>
          <a:r>
            <a:rPr lang="en-US" dirty="0" smtClean="0"/>
            <a:t>.</a:t>
          </a:r>
          <a:endParaRPr lang="en-US" dirty="0"/>
        </a:p>
      </dgm:t>
    </dgm:pt>
    <dgm:pt modelId="{8814BD5F-CEC9-452A-A14A-211E1AF4126C}" type="parTrans" cxnId="{884041D7-9FDD-430D-9EFF-C8E26FD07F9E}">
      <dgm:prSet/>
      <dgm:spPr/>
      <dgm:t>
        <a:bodyPr/>
        <a:lstStyle/>
        <a:p>
          <a:endParaRPr lang="en-US"/>
        </a:p>
      </dgm:t>
    </dgm:pt>
    <dgm:pt modelId="{2AA4D2F0-DDDA-48E7-875E-3FA9F25F922C}" type="sibTrans" cxnId="{884041D7-9FDD-430D-9EFF-C8E26FD07F9E}">
      <dgm:prSet/>
      <dgm:spPr/>
      <dgm:t>
        <a:bodyPr/>
        <a:lstStyle/>
        <a:p>
          <a:endParaRPr lang="en-US"/>
        </a:p>
      </dgm:t>
    </dgm:pt>
    <dgm:pt modelId="{3DE1E190-6EEA-4665-800D-E68CA0EB33F2}">
      <dgm:prSet phldrT="[Text]"/>
      <dgm:spPr/>
      <dgm:t>
        <a:bodyPr/>
        <a:lstStyle/>
        <a:p>
          <a:r>
            <a:rPr lang="en-US" dirty="0" smtClean="0"/>
            <a:t>If compilation is successful, the program has a </a:t>
          </a:r>
          <a:r>
            <a:rPr lang="en-US" b="1" dirty="0" smtClean="0"/>
            <a:t>Valid</a:t>
          </a:r>
          <a:r>
            <a:rPr lang="en-US" dirty="0" smtClean="0"/>
            <a:t> status and is ready for execution</a:t>
          </a:r>
          <a:endParaRPr lang="en-US" dirty="0"/>
        </a:p>
      </dgm:t>
    </dgm:pt>
    <dgm:pt modelId="{66A1777C-20B6-438B-946D-04B1ECDC74A4}" type="parTrans" cxnId="{390A2146-3161-4BDB-B56D-F2E78D95CFD7}">
      <dgm:prSet/>
      <dgm:spPr/>
      <dgm:t>
        <a:bodyPr/>
        <a:lstStyle/>
        <a:p>
          <a:endParaRPr lang="en-US"/>
        </a:p>
      </dgm:t>
    </dgm:pt>
    <dgm:pt modelId="{16FBA3ED-726C-4ABA-B66D-1FA32B4CEA45}" type="sibTrans" cxnId="{390A2146-3161-4BDB-B56D-F2E78D95CFD7}">
      <dgm:prSet/>
      <dgm:spPr/>
      <dgm:t>
        <a:bodyPr/>
        <a:lstStyle/>
        <a:p>
          <a:endParaRPr lang="en-US"/>
        </a:p>
      </dgm:t>
    </dgm:pt>
    <dgm:pt modelId="{8061BB25-FF33-449A-922D-D0C4C919D225}" type="pres">
      <dgm:prSet presAssocID="{62F8DD89-D645-46C7-A808-033CA1964A7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871A96-31F4-48D3-8F6B-85B692EC90B0}" type="pres">
      <dgm:prSet presAssocID="{62F8DD89-D645-46C7-A808-033CA1964A7F}" presName="dummyMaxCanvas" presStyleCnt="0">
        <dgm:presLayoutVars/>
      </dgm:prSet>
      <dgm:spPr/>
    </dgm:pt>
    <dgm:pt modelId="{824EA5BC-76D2-422E-826A-B76A4FFC64B6}" type="pres">
      <dgm:prSet presAssocID="{62F8DD89-D645-46C7-A808-033CA1964A7F}" presName="ThreeNodes_1" presStyleLbl="node1" presStyleIdx="0" presStyleCnt="3" custLinFactNeighborX="-6826" custLinFactNeighborY="-148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B5EF9B-8FEA-465B-8F42-C9D5B3A677F4}" type="pres">
      <dgm:prSet presAssocID="{62F8DD89-D645-46C7-A808-033CA1964A7F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2D2949-AA85-4FA9-8055-C08635903E42}" type="pres">
      <dgm:prSet presAssocID="{62F8DD89-D645-46C7-A808-033CA1964A7F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6D8F17-D92B-4925-A915-4E0D24F02232}" type="pres">
      <dgm:prSet presAssocID="{62F8DD89-D645-46C7-A808-033CA1964A7F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4D4CDE-D3B3-4750-8F76-0A8D2CE59253}" type="pres">
      <dgm:prSet presAssocID="{62F8DD89-D645-46C7-A808-033CA1964A7F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CCF7E5-6B8A-49DF-A7A4-077332CEE125}" type="pres">
      <dgm:prSet presAssocID="{62F8DD89-D645-46C7-A808-033CA1964A7F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054A6D-FE74-4B7C-A5EF-14F92F5C9D39}" type="pres">
      <dgm:prSet presAssocID="{62F8DD89-D645-46C7-A808-033CA1964A7F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DC9434-5AC7-40BA-BEBA-37CF49E3B62A}" type="pres">
      <dgm:prSet presAssocID="{62F8DD89-D645-46C7-A808-033CA1964A7F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9F1DA4-4267-42A7-8954-9D256C6CC982}" type="presOf" srcId="{EFCA9FB8-234B-402C-B695-ED2B9E5D146F}" destId="{A7054A6D-FE74-4B7C-A5EF-14F92F5C9D39}" srcOrd="1" destOrd="0" presId="urn:microsoft.com/office/officeart/2005/8/layout/vProcess5"/>
    <dgm:cxn modelId="{E7BB4503-AA4E-47DB-9262-B70A32336AEE}" type="presOf" srcId="{2AA4D2F0-DDDA-48E7-875E-3FA9F25F922C}" destId="{FD4D4CDE-D3B3-4750-8F76-0A8D2CE59253}" srcOrd="0" destOrd="0" presId="urn:microsoft.com/office/officeart/2005/8/layout/vProcess5"/>
    <dgm:cxn modelId="{C9862888-8720-4840-B874-14EBB4B5B724}" type="presOf" srcId="{3DE1E190-6EEA-4665-800D-E68CA0EB33F2}" destId="{84DC9434-5AC7-40BA-BEBA-37CF49E3B62A}" srcOrd="1" destOrd="0" presId="urn:microsoft.com/office/officeart/2005/8/layout/vProcess5"/>
    <dgm:cxn modelId="{390A2146-3161-4BDB-B56D-F2E78D95CFD7}" srcId="{62F8DD89-D645-46C7-A808-033CA1964A7F}" destId="{3DE1E190-6EEA-4665-800D-E68CA0EB33F2}" srcOrd="2" destOrd="0" parTransId="{66A1777C-20B6-438B-946D-04B1ECDC74A4}" sibTransId="{16FBA3ED-726C-4ABA-B66D-1FA32B4CEA45}"/>
    <dgm:cxn modelId="{662D9C6D-A90A-4E33-8DAF-7A9F07530B8E}" type="presOf" srcId="{C8F2A9ED-8A4D-489D-B84A-FB301584DF22}" destId="{824EA5BC-76D2-422E-826A-B76A4FFC64B6}" srcOrd="0" destOrd="0" presId="urn:microsoft.com/office/officeart/2005/8/layout/vProcess5"/>
    <dgm:cxn modelId="{3A4FE13C-F122-4AD1-A8A2-460854EB5B17}" type="presOf" srcId="{C8F2A9ED-8A4D-489D-B84A-FB301584DF22}" destId="{61CCF7E5-6B8A-49DF-A7A4-077332CEE125}" srcOrd="1" destOrd="0" presId="urn:microsoft.com/office/officeart/2005/8/layout/vProcess5"/>
    <dgm:cxn modelId="{A708BE1D-C813-4560-B57D-0F575B703BB6}" srcId="{62F8DD89-D645-46C7-A808-033CA1964A7F}" destId="{C8F2A9ED-8A4D-489D-B84A-FB301584DF22}" srcOrd="0" destOrd="0" parTransId="{956E1FF8-5205-4F0C-AA97-33DC8E6463CA}" sibTransId="{CCC3D6F6-CF2A-4716-9EF3-DC17A9E9231B}"/>
    <dgm:cxn modelId="{462FE34C-DE0C-477D-A5FB-E22444FEA5E0}" type="presOf" srcId="{CCC3D6F6-CF2A-4716-9EF3-DC17A9E9231B}" destId="{806D8F17-D92B-4925-A915-4E0D24F02232}" srcOrd="0" destOrd="0" presId="urn:microsoft.com/office/officeart/2005/8/layout/vProcess5"/>
    <dgm:cxn modelId="{884041D7-9FDD-430D-9EFF-C8E26FD07F9E}" srcId="{62F8DD89-D645-46C7-A808-033CA1964A7F}" destId="{EFCA9FB8-234B-402C-B695-ED2B9E5D146F}" srcOrd="1" destOrd="0" parTransId="{8814BD5F-CEC9-452A-A14A-211E1AF4126C}" sibTransId="{2AA4D2F0-DDDA-48E7-875E-3FA9F25F922C}"/>
    <dgm:cxn modelId="{12351FC6-91C1-4BF4-85A9-FA8A4E75A065}" type="presOf" srcId="{3DE1E190-6EEA-4665-800D-E68CA0EB33F2}" destId="{9F2D2949-AA85-4FA9-8055-C08635903E42}" srcOrd="0" destOrd="0" presId="urn:microsoft.com/office/officeart/2005/8/layout/vProcess5"/>
    <dgm:cxn modelId="{4F1A5B0D-C654-44BA-B070-53B2AB9E0FFC}" type="presOf" srcId="{EFCA9FB8-234B-402C-B695-ED2B9E5D146F}" destId="{17B5EF9B-8FEA-465B-8F42-C9D5B3A677F4}" srcOrd="0" destOrd="0" presId="urn:microsoft.com/office/officeart/2005/8/layout/vProcess5"/>
    <dgm:cxn modelId="{DFEAB126-0B79-4493-872F-9F98864BC5DC}" type="presOf" srcId="{62F8DD89-D645-46C7-A808-033CA1964A7F}" destId="{8061BB25-FF33-449A-922D-D0C4C919D225}" srcOrd="0" destOrd="0" presId="urn:microsoft.com/office/officeart/2005/8/layout/vProcess5"/>
    <dgm:cxn modelId="{F95E4FEE-DD8B-4C33-BBBB-4204F39518A7}" type="presParOf" srcId="{8061BB25-FF33-449A-922D-D0C4C919D225}" destId="{74871A96-31F4-48D3-8F6B-85B692EC90B0}" srcOrd="0" destOrd="0" presId="urn:microsoft.com/office/officeart/2005/8/layout/vProcess5"/>
    <dgm:cxn modelId="{910B76FE-AD14-4695-BD4F-32FFACDA53F6}" type="presParOf" srcId="{8061BB25-FF33-449A-922D-D0C4C919D225}" destId="{824EA5BC-76D2-422E-826A-B76A4FFC64B6}" srcOrd="1" destOrd="0" presId="urn:microsoft.com/office/officeart/2005/8/layout/vProcess5"/>
    <dgm:cxn modelId="{1E1C9DBB-4098-4F31-9B3E-776D27006E60}" type="presParOf" srcId="{8061BB25-FF33-449A-922D-D0C4C919D225}" destId="{17B5EF9B-8FEA-465B-8F42-C9D5B3A677F4}" srcOrd="2" destOrd="0" presId="urn:microsoft.com/office/officeart/2005/8/layout/vProcess5"/>
    <dgm:cxn modelId="{6EFBB225-5551-41A1-89BA-E11006615D80}" type="presParOf" srcId="{8061BB25-FF33-449A-922D-D0C4C919D225}" destId="{9F2D2949-AA85-4FA9-8055-C08635903E42}" srcOrd="3" destOrd="0" presId="urn:microsoft.com/office/officeart/2005/8/layout/vProcess5"/>
    <dgm:cxn modelId="{5BC5C474-D86D-4910-A44D-B3B1A7D8E603}" type="presParOf" srcId="{8061BB25-FF33-449A-922D-D0C4C919D225}" destId="{806D8F17-D92B-4925-A915-4E0D24F02232}" srcOrd="4" destOrd="0" presId="urn:microsoft.com/office/officeart/2005/8/layout/vProcess5"/>
    <dgm:cxn modelId="{1FF54DD1-0B97-4D83-98D9-DB7D2E5CF614}" type="presParOf" srcId="{8061BB25-FF33-449A-922D-D0C4C919D225}" destId="{FD4D4CDE-D3B3-4750-8F76-0A8D2CE59253}" srcOrd="5" destOrd="0" presId="urn:microsoft.com/office/officeart/2005/8/layout/vProcess5"/>
    <dgm:cxn modelId="{930B0CAC-5B1A-4D86-9FE6-B1EF145850A1}" type="presParOf" srcId="{8061BB25-FF33-449A-922D-D0C4C919D225}" destId="{61CCF7E5-6B8A-49DF-A7A4-077332CEE125}" srcOrd="6" destOrd="0" presId="urn:microsoft.com/office/officeart/2005/8/layout/vProcess5"/>
    <dgm:cxn modelId="{4BFF5534-7741-4D2B-812D-4FA7D10BAFE1}" type="presParOf" srcId="{8061BB25-FF33-449A-922D-D0C4C919D225}" destId="{A7054A6D-FE74-4B7C-A5EF-14F92F5C9D39}" srcOrd="7" destOrd="0" presId="urn:microsoft.com/office/officeart/2005/8/layout/vProcess5"/>
    <dgm:cxn modelId="{FD076512-1131-47A5-8A5A-BD0BBFC05B1E}" type="presParOf" srcId="{8061BB25-FF33-449A-922D-D0C4C919D225}" destId="{84DC9434-5AC7-40BA-BEBA-37CF49E3B62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EA5BC-76D2-422E-826A-B76A4FFC64B6}">
      <dsp:nvSpPr>
        <dsp:cNvPr id="0" name=""/>
        <dsp:cNvSpPr/>
      </dsp:nvSpPr>
      <dsp:spPr>
        <a:xfrm>
          <a:off x="0" y="0"/>
          <a:ext cx="5181600" cy="11083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The developer writes the PL/SQL code</a:t>
          </a:r>
          <a:endParaRPr lang="en-US" sz="2100" kern="1200" dirty="0"/>
        </a:p>
      </dsp:txBody>
      <dsp:txXfrm>
        <a:off x="32463" y="32463"/>
        <a:ext cx="3985589" cy="1043437"/>
      </dsp:txXfrm>
    </dsp:sp>
    <dsp:sp modelId="{17B5EF9B-8FEA-465B-8F42-C9D5B3A677F4}">
      <dsp:nvSpPr>
        <dsp:cNvPr id="0" name=""/>
        <dsp:cNvSpPr/>
      </dsp:nvSpPr>
      <dsp:spPr>
        <a:xfrm>
          <a:off x="457199" y="1293090"/>
          <a:ext cx="5181600" cy="11083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The code is submitted to the database for </a:t>
          </a:r>
          <a:r>
            <a:rPr lang="en-US" sz="2100" b="1" kern="1200" dirty="0" smtClean="0"/>
            <a:t>compilation and storage</a:t>
          </a:r>
          <a:r>
            <a:rPr lang="en-US" sz="2100" kern="1200" dirty="0" smtClean="0"/>
            <a:t>.</a:t>
          </a:r>
          <a:endParaRPr lang="en-US" sz="2100" kern="1200" dirty="0"/>
        </a:p>
      </dsp:txBody>
      <dsp:txXfrm>
        <a:off x="489662" y="1325553"/>
        <a:ext cx="3939037" cy="1043437"/>
      </dsp:txXfrm>
    </dsp:sp>
    <dsp:sp modelId="{9F2D2949-AA85-4FA9-8055-C08635903E42}">
      <dsp:nvSpPr>
        <dsp:cNvPr id="0" name=""/>
        <dsp:cNvSpPr/>
      </dsp:nvSpPr>
      <dsp:spPr>
        <a:xfrm>
          <a:off x="914399" y="2586181"/>
          <a:ext cx="5181600" cy="11083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If compilation is successful, the program has a </a:t>
          </a:r>
          <a:r>
            <a:rPr lang="en-US" sz="2100" b="1" kern="1200" dirty="0" smtClean="0"/>
            <a:t>Valid</a:t>
          </a:r>
          <a:r>
            <a:rPr lang="en-US" sz="2100" kern="1200" dirty="0" smtClean="0"/>
            <a:t> status and is ready for execution</a:t>
          </a:r>
          <a:endParaRPr lang="en-US" sz="2100" kern="1200" dirty="0"/>
        </a:p>
      </dsp:txBody>
      <dsp:txXfrm>
        <a:off x="946862" y="2618644"/>
        <a:ext cx="3939037" cy="1043437"/>
      </dsp:txXfrm>
    </dsp:sp>
    <dsp:sp modelId="{806D8F17-D92B-4925-A915-4E0D24F02232}">
      <dsp:nvSpPr>
        <dsp:cNvPr id="0" name=""/>
        <dsp:cNvSpPr/>
      </dsp:nvSpPr>
      <dsp:spPr>
        <a:xfrm>
          <a:off x="4461163" y="840508"/>
          <a:ext cx="720436" cy="72043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4623261" y="840508"/>
        <a:ext cx="396240" cy="542128"/>
      </dsp:txXfrm>
    </dsp:sp>
    <dsp:sp modelId="{FD4D4CDE-D3B3-4750-8F76-0A8D2CE59253}">
      <dsp:nvSpPr>
        <dsp:cNvPr id="0" name=""/>
        <dsp:cNvSpPr/>
      </dsp:nvSpPr>
      <dsp:spPr>
        <a:xfrm>
          <a:off x="4918363" y="2126210"/>
          <a:ext cx="720436" cy="72043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5080461" y="2126210"/>
        <a:ext cx="396240" cy="542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1EF3-16D3-4D97-AD75-2531488528CD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DD3D-582D-451B-AE07-3D49FAAB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4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873E-D06D-4EC1-A4E4-229512917AF7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073FE-0783-4F99-BAAF-1A50E9E1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8933" y="1073723"/>
            <a:ext cx="7772400" cy="2387600"/>
          </a:xfrm>
        </p:spPr>
        <p:txBody>
          <a:bodyPr lIns="0" rIns="0" anchor="b">
            <a:normAutofit/>
          </a:bodyPr>
          <a:lstStyle>
            <a:lvl1pPr algn="l">
              <a:defRPr sz="4500">
                <a:solidFill>
                  <a:schemeClr val="tx1">
                    <a:lumMod val="85000"/>
                    <a:lumOff val="15000"/>
                  </a:schemeClr>
                </a:solidFill>
                <a:latin typeface="Aller" panose="02000503030000020004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933" y="3376687"/>
            <a:ext cx="685800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rgbClr val="D95A27"/>
                </a:solidFill>
                <a:latin typeface="Aller Light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689-7B3C-4A9F-BEA0-3C5F696BF613}" type="datetime1">
              <a:rPr lang="en-US" smtClean="0"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1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800"/>
            </a:lvl2pPr>
            <a:lvl3pPr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5E1E-0297-4BEC-8EC6-54650669485F}" type="datetime1">
              <a:rPr lang="en-US" smtClean="0"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5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5" y="1825625"/>
            <a:ext cx="3413395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590926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E57-97EA-4847-A3B7-E47F57135930}" type="datetime1">
              <a:rPr lang="en-US" smtClean="0"/>
              <a:t>8/30/2013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6DC-309B-486D-A5BE-88F2F431F347}" type="datetime1">
              <a:rPr lang="en-US" smtClean="0"/>
              <a:t>8/30/2013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462B-387B-4D69-A258-A1EF70082C2A}" type="datetime1">
              <a:rPr lang="en-US" smtClean="0"/>
              <a:t>8/30/2013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5" y="723900"/>
            <a:ext cx="7353301" cy="63341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1622425"/>
            <a:ext cx="7353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D64F-C8F0-42D9-AA53-B9570970BDF6}" type="datetime1">
              <a:rPr lang="en-US" smtClean="0"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rgbClr val="D95A27"/>
          </a:solidFill>
          <a:latin typeface="Aller Light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rgbClr val="D95A27"/>
        </a:buClr>
        <a:buSzPct val="120000"/>
        <a:buFont typeface="Arial" panose="020B0604020202020204" pitchFamily="34" charset="0"/>
        <a:buChar char="•"/>
        <a:defRPr sz="2200" kern="1200">
          <a:solidFill>
            <a:schemeClr val="bg2">
              <a:lumMod val="25000"/>
            </a:schemeClr>
          </a:solidFill>
          <a:latin typeface="Aller" panose="020005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ller" panose="020005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50000"/>
            </a:schemeClr>
          </a:solidFill>
          <a:latin typeface="Aller Light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Database Program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Database Program Unit?</a:t>
            </a:r>
          </a:p>
          <a:p>
            <a:r>
              <a:rPr lang="en-US" baseline="0" dirty="0" smtClean="0"/>
              <a:t>Review the Types of PL/SQL Program Units.</a:t>
            </a:r>
          </a:p>
          <a:p>
            <a:r>
              <a:rPr lang="en-US" baseline="0" dirty="0" smtClean="0"/>
              <a:t>Review the Types of Stored Program Units.</a:t>
            </a:r>
          </a:p>
          <a:p>
            <a:r>
              <a:rPr lang="en-US" baseline="0" dirty="0" smtClean="0"/>
              <a:t>What are the Advantages of Stored Program Units?</a:t>
            </a:r>
          </a:p>
        </p:txBody>
      </p:sp>
    </p:spTree>
    <p:extLst>
      <p:ext uri="{BB962C8B-B14F-4D97-AF65-F5344CB8AC3E}">
        <p14:creationId xmlns:p14="http://schemas.microsoft.com/office/powerpoint/2010/main" val="411328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Stored Procedures are invoked when explicitly called based on an application event.</a:t>
            </a:r>
          </a:p>
          <a:p>
            <a:r>
              <a:rPr lang="en-US" baseline="0" dirty="0" smtClean="0"/>
              <a:t>An application issues an </a:t>
            </a:r>
            <a:r>
              <a:rPr lang="en-US" sz="2400" b="1" dirty="0">
                <a:solidFill>
                  <a:srgbClr val="D95A27"/>
                </a:solidFill>
              </a:rPr>
              <a:t>RPC</a:t>
            </a:r>
            <a:r>
              <a:rPr lang="en-US" b="1" baseline="0" dirty="0" smtClean="0"/>
              <a:t> </a:t>
            </a:r>
            <a:r>
              <a:rPr lang="en-US" baseline="0" dirty="0" smtClean="0"/>
              <a:t>(Remote Procedure Call).</a:t>
            </a:r>
          </a:p>
          <a:p>
            <a:r>
              <a:rPr lang="en-US" sz="2400" b="1" dirty="0">
                <a:solidFill>
                  <a:srgbClr val="D95A27"/>
                </a:solidFill>
              </a:rPr>
              <a:t>Stored</a:t>
            </a:r>
            <a:r>
              <a:rPr lang="en-US" b="1" dirty="0" smtClean="0"/>
              <a:t> </a:t>
            </a:r>
            <a:r>
              <a:rPr lang="en-US" sz="2400" b="1" dirty="0">
                <a:solidFill>
                  <a:srgbClr val="D95A27"/>
                </a:solidFill>
              </a:rPr>
              <a:t>Procedures</a:t>
            </a:r>
            <a:r>
              <a:rPr lang="en-US" b="1" dirty="0" smtClean="0"/>
              <a:t> </a:t>
            </a:r>
            <a:r>
              <a:rPr lang="en-US" dirty="0" smtClean="0"/>
              <a:t>are divided into 2 distinct types:</a:t>
            </a:r>
          </a:p>
          <a:p>
            <a:pPr lvl="1"/>
            <a:r>
              <a:rPr lang="en-US" dirty="0" smtClean="0"/>
              <a:t>Procedure – Performs an Action</a:t>
            </a:r>
          </a:p>
          <a:p>
            <a:pPr lvl="1"/>
            <a:r>
              <a:rPr lang="en-US" dirty="0" smtClean="0"/>
              <a:t>Function – Returns a </a:t>
            </a:r>
            <a:r>
              <a:rPr lang="en-US" b="1" dirty="0" smtClean="0"/>
              <a:t>Value</a:t>
            </a:r>
          </a:p>
          <a:p>
            <a:r>
              <a:rPr lang="en-US" sz="2400" b="1" dirty="0">
                <a:solidFill>
                  <a:srgbClr val="D95A27"/>
                </a:solidFill>
              </a:rPr>
              <a:t>Procedures</a:t>
            </a:r>
            <a:r>
              <a:rPr lang="en-US" baseline="0" dirty="0" smtClean="0"/>
              <a:t> and </a:t>
            </a:r>
            <a:r>
              <a:rPr lang="en-US" sz="2400" b="1" dirty="0">
                <a:solidFill>
                  <a:srgbClr val="D95A27"/>
                </a:solidFill>
              </a:rPr>
              <a:t>Functions</a:t>
            </a:r>
            <a:r>
              <a:rPr lang="en-US" baseline="0" dirty="0" smtClean="0"/>
              <a:t> can also be divided</a:t>
            </a:r>
            <a:r>
              <a:rPr lang="en-US" dirty="0" smtClean="0"/>
              <a:t> into 2 distinct types:</a:t>
            </a:r>
          </a:p>
          <a:p>
            <a:pPr lvl="1"/>
            <a:r>
              <a:rPr lang="en-US" dirty="0" smtClean="0"/>
              <a:t>Standalone</a:t>
            </a:r>
          </a:p>
          <a:p>
            <a:pPr lvl="1"/>
            <a:r>
              <a:rPr lang="en-US" dirty="0" smtClean="0"/>
              <a:t>Packaged</a:t>
            </a:r>
            <a:endParaRPr lang="en-US" baseline="0" dirty="0" smtClean="0"/>
          </a:p>
        </p:txBody>
      </p:sp>
      <p:sp>
        <p:nvSpPr>
          <p:cNvPr id="4" name="Rectangular Callout 3"/>
          <p:cNvSpPr/>
          <p:nvPr/>
        </p:nvSpPr>
        <p:spPr>
          <a:xfrm>
            <a:off x="4282834" y="3422845"/>
            <a:ext cx="1862009" cy="750498"/>
          </a:xfrm>
          <a:prstGeom prst="wedgeRectCallout">
            <a:avLst>
              <a:gd name="adj1" fmla="val -66441"/>
              <a:gd name="adj2" fmla="val 37109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Called a </a:t>
            </a:r>
            <a:r>
              <a:rPr lang="en-US" sz="1600" b="1" dirty="0" smtClean="0">
                <a:latin typeface="Aller" panose="02000503030000020004" pitchFamily="2" charset="0"/>
              </a:rPr>
              <a:t>Function Result</a:t>
            </a:r>
            <a:endParaRPr lang="en-US" sz="1600" b="1" dirty="0">
              <a:latin typeface="Aller" panose="02000503030000020004" pitchFamily="2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2873857" y="4938218"/>
            <a:ext cx="1862009" cy="750498"/>
          </a:xfrm>
          <a:prstGeom prst="wedgeRectCallout">
            <a:avLst>
              <a:gd name="adj1" fmla="val -66441"/>
              <a:gd name="adj2" fmla="val 37109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Most Common</a:t>
            </a:r>
            <a:endParaRPr lang="en-US" sz="1600" b="1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21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Triggers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Database Triggers also fall into two categories, depending on the specific type of event which fires them.</a:t>
            </a:r>
          </a:p>
          <a:p>
            <a:r>
              <a:rPr lang="en-US" b="1" dirty="0">
                <a:solidFill>
                  <a:srgbClr val="D95A27"/>
                </a:solidFill>
              </a:rPr>
              <a:t>DML</a:t>
            </a:r>
            <a:r>
              <a:rPr lang="en-US" b="1" baseline="0" dirty="0" smtClean="0"/>
              <a:t> </a:t>
            </a:r>
            <a:r>
              <a:rPr lang="en-US" b="1" dirty="0">
                <a:solidFill>
                  <a:srgbClr val="D95A27"/>
                </a:solidFill>
              </a:rPr>
              <a:t>Trigger</a:t>
            </a:r>
            <a:r>
              <a:rPr lang="en-US" baseline="0" dirty="0" smtClean="0"/>
              <a:t> – Fire whenever a specified DML operation</a:t>
            </a:r>
            <a:r>
              <a:rPr lang="en-US" dirty="0" smtClean="0"/>
              <a:t> is issued by the user or application.</a:t>
            </a:r>
            <a:endParaRPr lang="en-US" baseline="0" dirty="0" smtClean="0"/>
          </a:p>
          <a:p>
            <a:r>
              <a:rPr lang="en-US" b="1" dirty="0">
                <a:solidFill>
                  <a:srgbClr val="D95A27"/>
                </a:solidFill>
              </a:rPr>
              <a:t>System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D95A27"/>
                </a:solidFill>
              </a:rPr>
              <a:t>Trigger</a:t>
            </a:r>
            <a:r>
              <a:rPr lang="en-US" dirty="0" smtClean="0"/>
              <a:t> – Fire whenever a specified database system event occurs.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75332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Stored Program Units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Before diving into how to create </a:t>
            </a:r>
            <a:r>
              <a:rPr lang="en-US" b="1" dirty="0">
                <a:solidFill>
                  <a:srgbClr val="D95A27"/>
                </a:solidFill>
              </a:rPr>
              <a:t>Stored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D95A27"/>
                </a:solidFill>
              </a:rPr>
              <a:t>Program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D95A27"/>
                </a:solidFill>
              </a:rPr>
              <a:t>Units</a:t>
            </a:r>
            <a:r>
              <a:rPr lang="en-US" dirty="0" smtClean="0"/>
              <a:t>, it’s important to understand why they are so significant.</a:t>
            </a:r>
          </a:p>
          <a:p>
            <a:r>
              <a:rPr lang="en-US" baseline="0" dirty="0" smtClean="0"/>
              <a:t>Network traffic is </a:t>
            </a:r>
            <a:r>
              <a:rPr lang="en-US" b="1" dirty="0">
                <a:solidFill>
                  <a:srgbClr val="D95A27"/>
                </a:solidFill>
              </a:rPr>
              <a:t>minimized</a:t>
            </a:r>
            <a:r>
              <a:rPr lang="en-US" baseline="0" dirty="0" smtClean="0"/>
              <a:t> and execution performance is </a:t>
            </a:r>
            <a:r>
              <a:rPr lang="en-US" b="1" dirty="0">
                <a:solidFill>
                  <a:srgbClr val="D95A27"/>
                </a:solidFill>
              </a:rPr>
              <a:t>maximized</a:t>
            </a:r>
            <a:r>
              <a:rPr lang="en-US" baseline="0" dirty="0" smtClean="0"/>
              <a:t>.</a:t>
            </a:r>
          </a:p>
          <a:p>
            <a:r>
              <a:rPr lang="en-US" dirty="0" smtClean="0"/>
              <a:t>Universal implementation of business logic.  Any application can call and use a SPU.</a:t>
            </a:r>
          </a:p>
          <a:p>
            <a:r>
              <a:rPr lang="en-US" baseline="0" dirty="0" smtClean="0"/>
              <a:t>Simplification of maintenance.</a:t>
            </a:r>
            <a:r>
              <a:rPr lang="en-US" dirty="0" smtClean="0"/>
              <a:t>  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98674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894" y="735845"/>
            <a:ext cx="609524" cy="609524"/>
          </a:xfrm>
        </p:spPr>
      </p:pic>
    </p:spTree>
    <p:extLst>
      <p:ext uri="{BB962C8B-B14F-4D97-AF65-F5344CB8AC3E}">
        <p14:creationId xmlns:p14="http://schemas.microsoft.com/office/powerpoint/2010/main" val="25505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Database Program</a:t>
            </a:r>
            <a:r>
              <a:rPr lang="en-US" baseline="0" dirty="0" smtClean="0"/>
              <a:t> Units?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buNone/>
            </a:pPr>
            <a:r>
              <a:rPr lang="en-US" sz="2200" kern="1200" dirty="0" smtClean="0">
                <a:solidFill>
                  <a:schemeClr val="bg2">
                    <a:lumMod val="25000"/>
                  </a:schemeClr>
                </a:solidFill>
                <a:effectLst/>
                <a:latin typeface="Aller" panose="02000503030000020004" pitchFamily="2" charset="0"/>
                <a:ea typeface="+mn-ea"/>
                <a:cs typeface="+mn-cs"/>
              </a:rPr>
              <a:t>In any large</a:t>
            </a:r>
            <a:r>
              <a:rPr lang="en-US" sz="2200" kern="1200" baseline="0" dirty="0" smtClean="0">
                <a:solidFill>
                  <a:schemeClr val="bg2">
                    <a:lumMod val="25000"/>
                  </a:schemeClr>
                </a:solidFill>
                <a:effectLst/>
                <a:latin typeface="Aller" panose="02000503030000020004" pitchFamily="2" charset="0"/>
                <a:ea typeface="+mn-ea"/>
                <a:cs typeface="+mn-cs"/>
              </a:rPr>
              <a:t> scale database application, you can usually identify significant portions of the application logic which is </a:t>
            </a:r>
            <a:r>
              <a:rPr lang="en-US" b="1" dirty="0">
                <a:solidFill>
                  <a:srgbClr val="D95A27"/>
                </a:solidFill>
              </a:rPr>
              <a:t>data-intensive</a:t>
            </a:r>
            <a:r>
              <a:rPr lang="en-US" sz="2200" kern="1200" baseline="0" dirty="0" smtClean="0">
                <a:solidFill>
                  <a:schemeClr val="bg2">
                    <a:lumMod val="25000"/>
                  </a:schemeClr>
                </a:solidFill>
                <a:effectLst/>
                <a:latin typeface="Aller" panose="02000503030000020004" pitchFamily="2" charset="0"/>
                <a:ea typeface="+mn-ea"/>
                <a:cs typeface="+mn-cs"/>
              </a:rPr>
              <a:t>.</a:t>
            </a:r>
          </a:p>
          <a:p>
            <a:r>
              <a:rPr lang="en-US" sz="2200" kern="1200" baseline="0" dirty="0" smtClean="0">
                <a:solidFill>
                  <a:schemeClr val="bg2">
                    <a:lumMod val="25000"/>
                  </a:schemeClr>
                </a:solidFill>
                <a:effectLst/>
                <a:latin typeface="Aller" panose="02000503030000020004" pitchFamily="2" charset="0"/>
                <a:ea typeface="+mn-ea"/>
                <a:cs typeface="+mn-cs"/>
              </a:rPr>
              <a:t>These modules are ideally suited for storage and execution on the database server.</a:t>
            </a:r>
          </a:p>
          <a:p>
            <a:pPr rtl="0" eaLnBrk="1" latinLnBrk="0" hangingPunct="1"/>
            <a:r>
              <a:rPr lang="en-US" dirty="0" smtClean="0"/>
              <a:t>Since the PL/SQL language is fully integrated with the Oracle database, performance is enhanced.</a:t>
            </a:r>
          </a:p>
        </p:txBody>
      </p:sp>
    </p:spTree>
    <p:extLst>
      <p:ext uri="{BB962C8B-B14F-4D97-AF65-F5344CB8AC3E}">
        <p14:creationId xmlns:p14="http://schemas.microsoft.com/office/powerpoint/2010/main" val="313830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544" y="4326533"/>
            <a:ext cx="609524" cy="609524"/>
          </a:xfrm>
        </p:spPr>
      </p:pic>
      <p:grpSp>
        <p:nvGrpSpPr>
          <p:cNvPr id="22" name="Group 21"/>
          <p:cNvGrpSpPr/>
          <p:nvPr/>
        </p:nvGrpSpPr>
        <p:grpSpPr>
          <a:xfrm>
            <a:off x="4374653" y="5151993"/>
            <a:ext cx="2277233" cy="647797"/>
            <a:chOff x="4080436" y="5363338"/>
            <a:chExt cx="2277233" cy="64779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0436" y="5401611"/>
              <a:ext cx="609524" cy="60952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689961" y="5363338"/>
              <a:ext cx="16677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ller" panose="02000503030000020004" pitchFamily="2" charset="0"/>
                </a:rPr>
                <a:t>Data-Intensive</a:t>
              </a:r>
            </a:p>
            <a:p>
              <a:r>
                <a:rPr lang="en-US" sz="1600" dirty="0" smtClean="0">
                  <a:latin typeface="Aller" panose="02000503030000020004" pitchFamily="2" charset="0"/>
                </a:rPr>
                <a:t>Modules</a:t>
              </a:r>
              <a:endParaRPr lang="en-US" sz="1600" dirty="0">
                <a:latin typeface="Aller" panose="02000503030000020004" pitchFamily="2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78524" y="2041122"/>
            <a:ext cx="974784" cy="883508"/>
            <a:chOff x="2800890" y="2278843"/>
            <a:chExt cx="974784" cy="88350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1710" y="2278843"/>
              <a:ext cx="609524" cy="60952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800890" y="2823797"/>
              <a:ext cx="9747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ller" panose="02000503030000020004" pitchFamily="2" charset="0"/>
                </a:rPr>
                <a:t>Clients</a:t>
              </a:r>
              <a:endParaRPr lang="en-US" sz="1600" dirty="0">
                <a:latin typeface="Aller" panose="02000503030000020004" pitchFamily="2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741170" y="2868609"/>
            <a:ext cx="1762486" cy="636070"/>
            <a:chOff x="3775674" y="2899294"/>
            <a:chExt cx="1762486" cy="63607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5674" y="2925840"/>
              <a:ext cx="609524" cy="60952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219935" y="2899294"/>
              <a:ext cx="13182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ller" panose="02000503030000020004" pitchFamily="2" charset="0"/>
                </a:rPr>
                <a:t>Application Server</a:t>
              </a:r>
              <a:endParaRPr lang="en-US" sz="1600" dirty="0">
                <a:latin typeface="Aller" panose="02000503030000020004" pitchFamily="2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96925" y="2082502"/>
            <a:ext cx="1896222" cy="610549"/>
            <a:chOff x="3249604" y="1578353"/>
            <a:chExt cx="1896222" cy="61054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9604" y="1579378"/>
              <a:ext cx="609524" cy="60952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827601" y="1578353"/>
              <a:ext cx="13182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ller" panose="02000503030000020004" pitchFamily="2" charset="0"/>
                </a:rPr>
                <a:t>Application Module</a:t>
              </a:r>
              <a:endParaRPr lang="en-US" sz="1600" dirty="0">
                <a:latin typeface="Aller" panose="02000503030000020004" pitchFamily="2" charset="0"/>
              </a:endParaRPr>
            </a:p>
          </p:txBody>
        </p:sp>
      </p:grpSp>
      <p:sp>
        <p:nvSpPr>
          <p:cNvPr id="17" name="Bent Arrow 16"/>
          <p:cNvSpPr/>
          <p:nvPr/>
        </p:nvSpPr>
        <p:spPr>
          <a:xfrm rot="10800000" flipH="1">
            <a:off x="3271295" y="2910922"/>
            <a:ext cx="582013" cy="375251"/>
          </a:xfrm>
          <a:prstGeom prst="bentArrow">
            <a:avLst>
              <a:gd name="adj1" fmla="val 22701"/>
              <a:gd name="adj2" fmla="val 25000"/>
              <a:gd name="adj3" fmla="val 25000"/>
              <a:gd name="adj4" fmla="val 43750"/>
            </a:avLst>
          </a:prstGeom>
          <a:solidFill>
            <a:srgbClr val="3E78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17144" y="4324104"/>
            <a:ext cx="1602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ller" panose="02000503030000020004" pitchFamily="2" charset="0"/>
              </a:rPr>
              <a:t>Database Server</a:t>
            </a:r>
            <a:endParaRPr lang="en-US" sz="1600" dirty="0">
              <a:latin typeface="Aller" panose="02000503030000020004" pitchFamily="2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444253" y="3114151"/>
            <a:ext cx="1742254" cy="1647921"/>
            <a:chOff x="5444253" y="3372931"/>
            <a:chExt cx="1742254" cy="1647921"/>
          </a:xfrm>
        </p:grpSpPr>
        <p:sp>
          <p:nvSpPr>
            <p:cNvPr id="24" name="U-Turn Arrow 23"/>
            <p:cNvSpPr/>
            <p:nvPr/>
          </p:nvSpPr>
          <p:spPr>
            <a:xfrm rot="5400000">
              <a:off x="4801447" y="4015737"/>
              <a:ext cx="1647921" cy="362310"/>
            </a:xfrm>
            <a:prstGeom prst="uturnArrow">
              <a:avLst/>
            </a:prstGeom>
            <a:solidFill>
              <a:srgbClr val="3E78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68282" y="3982082"/>
              <a:ext cx="131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ller" panose="02000503030000020004" pitchFamily="2" charset="0"/>
                </a:rPr>
                <a:t>RPC</a:t>
              </a:r>
              <a:endParaRPr lang="en-US" sz="1600" dirty="0">
                <a:latin typeface="Aller" panose="02000503030000020004" pitchFamily="2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119260" y="3493881"/>
            <a:ext cx="1538339" cy="1191537"/>
            <a:chOff x="2119260" y="3752661"/>
            <a:chExt cx="1538339" cy="1191537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9260" y="3752661"/>
              <a:ext cx="609524" cy="609524"/>
            </a:xfrm>
            <a:prstGeom prst="rect">
              <a:avLst/>
            </a:prstGeom>
          </p:spPr>
        </p:pic>
        <p:sp>
          <p:nvSpPr>
            <p:cNvPr id="27" name="Bent Arrow 26"/>
            <p:cNvSpPr/>
            <p:nvPr/>
          </p:nvSpPr>
          <p:spPr>
            <a:xfrm rot="16200000">
              <a:off x="2713188" y="3999787"/>
              <a:ext cx="585216" cy="1303606"/>
            </a:xfrm>
            <a:prstGeom prst="bentArrow">
              <a:avLst>
                <a:gd name="adj1" fmla="val 18254"/>
                <a:gd name="adj2" fmla="val 17589"/>
                <a:gd name="adj3" fmla="val 25000"/>
                <a:gd name="adj4" fmla="val 43750"/>
              </a:avLst>
            </a:prstGeom>
            <a:solidFill>
              <a:srgbClr val="3E78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Rectangular Callout 29"/>
          <p:cNvSpPr/>
          <p:nvPr/>
        </p:nvSpPr>
        <p:spPr>
          <a:xfrm>
            <a:off x="866775" y="2268748"/>
            <a:ext cx="1862009" cy="750498"/>
          </a:xfrm>
          <a:prstGeom prst="wedgeRectCallout">
            <a:avLst>
              <a:gd name="adj1" fmla="val 62353"/>
              <a:gd name="adj2" fmla="val -28409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ller" panose="02000503030000020004" pitchFamily="2" charset="0"/>
              </a:rPr>
              <a:t>Client application makes a request</a:t>
            </a:r>
          </a:p>
        </p:txBody>
      </p:sp>
      <p:sp>
        <p:nvSpPr>
          <p:cNvPr id="31" name="Rectangular Callout 30"/>
          <p:cNvSpPr/>
          <p:nvPr/>
        </p:nvSpPr>
        <p:spPr>
          <a:xfrm>
            <a:off x="5196230" y="1176141"/>
            <a:ext cx="2067916" cy="853429"/>
          </a:xfrm>
          <a:prstGeom prst="wedgeRectCallout">
            <a:avLst>
              <a:gd name="adj1" fmla="val -61344"/>
              <a:gd name="adj2" fmla="val 58947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ller" panose="02000503030000020004" pitchFamily="2" charset="0"/>
              </a:rPr>
              <a:t>R</a:t>
            </a:r>
            <a:r>
              <a:rPr lang="en-US" sz="1600" dirty="0" smtClean="0">
                <a:latin typeface="Aller" panose="02000503030000020004" pitchFamily="2" charset="0"/>
              </a:rPr>
              <a:t>equired modules are processed</a:t>
            </a:r>
            <a:endParaRPr lang="en-US" sz="1600" dirty="0">
              <a:latin typeface="Aller" panose="02000503030000020004" pitchFamily="2" charset="0"/>
            </a:endParaRPr>
          </a:p>
        </p:txBody>
      </p:sp>
      <p:sp>
        <p:nvSpPr>
          <p:cNvPr id="32" name="Rectangular Callout 31"/>
          <p:cNvSpPr/>
          <p:nvPr/>
        </p:nvSpPr>
        <p:spPr>
          <a:xfrm>
            <a:off x="6493138" y="2937372"/>
            <a:ext cx="2116024" cy="922483"/>
          </a:xfrm>
          <a:prstGeom prst="wedgeRectCallout">
            <a:avLst>
              <a:gd name="adj1" fmla="val -58490"/>
              <a:gd name="adj2" fmla="val 42115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ller" panose="02000503030000020004" pitchFamily="2" charset="0"/>
              </a:rPr>
              <a:t>Remote Procedure Calls are made to the Database Server</a:t>
            </a:r>
          </a:p>
        </p:txBody>
      </p:sp>
      <p:sp>
        <p:nvSpPr>
          <p:cNvPr id="33" name="Rectangular Callout 32"/>
          <p:cNvSpPr/>
          <p:nvPr/>
        </p:nvSpPr>
        <p:spPr>
          <a:xfrm>
            <a:off x="6433458" y="5635013"/>
            <a:ext cx="2116024" cy="922483"/>
          </a:xfrm>
          <a:prstGeom prst="wedgeRectCallout">
            <a:avLst>
              <a:gd name="adj1" fmla="val -67866"/>
              <a:gd name="adj2" fmla="val -43917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ller" panose="02000503030000020004" pitchFamily="2" charset="0"/>
              </a:rPr>
              <a:t>PL/SQL stored program units are executed</a:t>
            </a:r>
          </a:p>
        </p:txBody>
      </p:sp>
      <p:sp>
        <p:nvSpPr>
          <p:cNvPr id="34" name="Rectangular Callout 33"/>
          <p:cNvSpPr/>
          <p:nvPr/>
        </p:nvSpPr>
        <p:spPr>
          <a:xfrm>
            <a:off x="816455" y="4064872"/>
            <a:ext cx="1170848" cy="584422"/>
          </a:xfrm>
          <a:prstGeom prst="wedgeRectCallout">
            <a:avLst>
              <a:gd name="adj1" fmla="val 62353"/>
              <a:gd name="adj2" fmla="val -41693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ller" panose="02000503030000020004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64766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PL/SQL Program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primary programming language is</a:t>
            </a:r>
            <a:r>
              <a:rPr lang="en-US" baseline="0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PL/SQL</a:t>
            </a:r>
            <a:r>
              <a:rPr lang="en-US" baseline="0" dirty="0" smtClean="0"/>
              <a:t>, however the database supports </a:t>
            </a:r>
            <a:r>
              <a:rPr lang="en-US" dirty="0">
                <a:solidFill>
                  <a:srgbClr val="D95A27"/>
                </a:solidFill>
              </a:rPr>
              <a:t>Java</a:t>
            </a:r>
            <a:r>
              <a:rPr lang="en-US" baseline="0" dirty="0" smtClean="0"/>
              <a:t> for web-based applications.</a:t>
            </a:r>
          </a:p>
          <a:p>
            <a:r>
              <a:rPr lang="en-US" baseline="0" dirty="0" smtClean="0"/>
              <a:t>PL/SQL Program Units fall into two basic categories:</a:t>
            </a:r>
          </a:p>
          <a:p>
            <a:pPr lvl="1"/>
            <a:r>
              <a:rPr lang="en-US" b="1" dirty="0" smtClean="0"/>
              <a:t>Anonymous</a:t>
            </a:r>
            <a:r>
              <a:rPr lang="en-US" dirty="0" smtClean="0"/>
              <a:t> PL/SQL</a:t>
            </a:r>
            <a:r>
              <a:rPr lang="en-US" baseline="0" dirty="0" smtClean="0"/>
              <a:t> Program Blocks</a:t>
            </a:r>
            <a:endParaRPr lang="en-US" dirty="0" smtClean="0"/>
          </a:p>
          <a:p>
            <a:pPr lvl="1"/>
            <a:r>
              <a:rPr lang="en-US" dirty="0" smtClean="0"/>
              <a:t>Database Server-side</a:t>
            </a:r>
            <a:r>
              <a:rPr lang="en-US" baseline="0" dirty="0" smtClean="0"/>
              <a:t> </a:t>
            </a:r>
            <a:r>
              <a:rPr lang="en-US" b="1" baseline="0" dirty="0" smtClean="0"/>
              <a:t>Stored</a:t>
            </a:r>
            <a:r>
              <a:rPr lang="en-US" baseline="0" dirty="0" smtClean="0"/>
              <a:t> Program Units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5601670" y="3755437"/>
            <a:ext cx="2618405" cy="853429"/>
          </a:xfrm>
          <a:prstGeom prst="wedgeRectCallout">
            <a:avLst>
              <a:gd name="adj1" fmla="val -59675"/>
              <a:gd name="adj2" fmla="val -21917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Covered in the PL/SQL Fundamentals I course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03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PL/SQL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are unnamed PL/SQL programs stored </a:t>
            </a:r>
            <a:r>
              <a:rPr lang="en-US" dirty="0">
                <a:solidFill>
                  <a:srgbClr val="D95A27"/>
                </a:solidFill>
              </a:rPr>
              <a:t>outside</a:t>
            </a:r>
            <a:r>
              <a:rPr lang="en-US" baseline="0" dirty="0" smtClean="0"/>
              <a:t> the database server.</a:t>
            </a:r>
          </a:p>
          <a:p>
            <a:r>
              <a:rPr lang="en-US" baseline="0" dirty="0" smtClean="0"/>
              <a:t>Anonymous PL/SQL Blocks</a:t>
            </a:r>
            <a:r>
              <a:rPr lang="en-US" dirty="0" smtClean="0"/>
              <a:t> have </a:t>
            </a:r>
            <a:r>
              <a:rPr lang="en-US" dirty="0">
                <a:solidFill>
                  <a:srgbClr val="D95A27"/>
                </a:solidFill>
              </a:rPr>
              <a:t>no persistence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1198832" y="3450746"/>
            <a:ext cx="6961238" cy="2967307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FOR I IN 1..1000 LOOP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INSERT INTO employee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salary)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VALUES (900000000 + I, 'Doe', 'Jane', 30000 + I);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COMMIT;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END LOOP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 THEN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ROLLBACK;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9478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Stored</a:t>
            </a:r>
            <a:r>
              <a:rPr lang="en-US" baseline="0" dirty="0" smtClean="0"/>
              <a:t> Program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Stored Program Units are </a:t>
            </a:r>
            <a:r>
              <a:rPr lang="en-US" dirty="0">
                <a:solidFill>
                  <a:srgbClr val="D95A27"/>
                </a:solidFill>
              </a:rPr>
              <a:t>created</a:t>
            </a:r>
            <a:r>
              <a:rPr lang="en-US" dirty="0" smtClean="0"/>
              <a:t>, </a:t>
            </a:r>
            <a:r>
              <a:rPr lang="en-US" dirty="0">
                <a:solidFill>
                  <a:srgbClr val="D95A27"/>
                </a:solidFill>
              </a:rPr>
              <a:t>named</a:t>
            </a:r>
            <a:r>
              <a:rPr lang="en-US" dirty="0" smtClean="0"/>
              <a:t>,</a:t>
            </a:r>
            <a:r>
              <a:rPr lang="en-US" baseline="0" dirty="0" smtClean="0"/>
              <a:t> and </a:t>
            </a:r>
            <a:r>
              <a:rPr lang="en-US" dirty="0">
                <a:solidFill>
                  <a:srgbClr val="D95A27"/>
                </a:solidFill>
              </a:rPr>
              <a:t>stored</a:t>
            </a:r>
            <a:r>
              <a:rPr lang="en-US" baseline="0" dirty="0" smtClean="0"/>
              <a:t> in the database.</a:t>
            </a:r>
          </a:p>
          <a:p>
            <a:r>
              <a:rPr lang="en-US" baseline="0" dirty="0" smtClean="0"/>
              <a:t>They are physically part of the data dictionary and stored within the </a:t>
            </a:r>
            <a:r>
              <a:rPr lang="en-US" dirty="0">
                <a:solidFill>
                  <a:srgbClr val="D95A27"/>
                </a:solidFill>
              </a:rPr>
              <a:t>SYS</a:t>
            </a:r>
            <a:r>
              <a:rPr lang="en-US" baseline="0" dirty="0" smtClean="0"/>
              <a:t> schema.</a:t>
            </a:r>
          </a:p>
          <a:p>
            <a:r>
              <a:rPr lang="en-US" dirty="0" smtClean="0"/>
              <a:t>Since they are stored within the </a:t>
            </a:r>
            <a:r>
              <a:rPr lang="en-US" dirty="0">
                <a:solidFill>
                  <a:srgbClr val="D95A27"/>
                </a:solidFill>
              </a:rPr>
              <a:t>SYS</a:t>
            </a:r>
            <a:r>
              <a:rPr lang="en-US" dirty="0" smtClean="0"/>
              <a:t> schema (SYSTEM </a:t>
            </a:r>
            <a:r>
              <a:rPr lang="en-US" dirty="0" err="1" smtClean="0"/>
              <a:t>tablespace</a:t>
            </a:r>
            <a:r>
              <a:rPr lang="en-US" dirty="0" smtClean="0"/>
              <a:t>), the database must consider the </a:t>
            </a:r>
            <a:r>
              <a:rPr lang="en-US" b="1" dirty="0">
                <a:solidFill>
                  <a:srgbClr val="D95A27"/>
                </a:solidFill>
              </a:rPr>
              <a:t>program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D95A27"/>
                </a:solidFill>
              </a:rPr>
              <a:t>unit</a:t>
            </a:r>
            <a:r>
              <a:rPr lang="en-US" dirty="0" smtClean="0"/>
              <a:t>.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75891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Creation,</a:t>
            </a:r>
            <a:r>
              <a:rPr lang="en-US" b="1" baseline="0" dirty="0" smtClean="0"/>
              <a:t> Storage </a:t>
            </a:r>
            <a:r>
              <a:rPr lang="en-US" baseline="0" dirty="0" smtClean="0"/>
              <a:t>&amp;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</a:t>
            </a:r>
            <a:r>
              <a:rPr lang="en-US" baseline="0" dirty="0" smtClean="0"/>
              <a:t> following process outlines the </a:t>
            </a:r>
            <a:r>
              <a:rPr lang="en-US" dirty="0">
                <a:solidFill>
                  <a:srgbClr val="D95A27"/>
                </a:solidFill>
              </a:rPr>
              <a:t>Stored Program Unit </a:t>
            </a:r>
            <a:r>
              <a:rPr lang="en-US" baseline="0" dirty="0" smtClean="0"/>
              <a:t>lifecycle: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02830844"/>
              </p:ext>
            </p:extLst>
          </p:nvPr>
        </p:nvGraphicFramePr>
        <p:xfrm>
          <a:off x="1515372" y="2668657"/>
          <a:ext cx="6096000" cy="3694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9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graphicEl>
                                              <a:dgm id="{824EA5BC-76D2-422E-826A-B76A4FFC64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824EA5BC-76D2-422E-826A-B76A4FFC64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824EA5BC-76D2-422E-826A-B76A4FFC64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graphicEl>
                                              <a:dgm id="{824EA5BC-76D2-422E-826A-B76A4FFC64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17B5EF9B-8FEA-465B-8F42-C9D5B3A67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17B5EF9B-8FEA-465B-8F42-C9D5B3A67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graphicEl>
                                              <a:dgm id="{17B5EF9B-8FEA-465B-8F42-C9D5B3A67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graphicEl>
                                              <a:dgm id="{17B5EF9B-8FEA-465B-8F42-C9D5B3A67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9F2D2949-AA85-4FA9-8055-C08635903E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graphicEl>
                                              <a:dgm id="{9F2D2949-AA85-4FA9-8055-C08635903E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graphicEl>
                                              <a:dgm id="{9F2D2949-AA85-4FA9-8055-C08635903E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9F2D2949-AA85-4FA9-8055-C08635903E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Creation,</a:t>
            </a:r>
            <a:r>
              <a:rPr lang="en-US" baseline="0" dirty="0" smtClean="0"/>
              <a:t> Storage &amp; </a:t>
            </a:r>
            <a:r>
              <a:rPr lang="en-US" b="1" baseline="0" dirty="0" smtClean="0"/>
              <a:t>Execution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Now </a:t>
            </a:r>
            <a:r>
              <a:rPr lang="en-US" baseline="0" dirty="0" smtClean="0"/>
              <a:t>the </a:t>
            </a:r>
            <a:r>
              <a:rPr lang="en-US" b="1" dirty="0">
                <a:solidFill>
                  <a:srgbClr val="D95A27"/>
                </a:solidFill>
              </a:rPr>
              <a:t>Stored Program Unit </a:t>
            </a:r>
            <a:r>
              <a:rPr lang="en-US" dirty="0" smtClean="0"/>
              <a:t>is ready for execution.</a:t>
            </a:r>
          </a:p>
          <a:p>
            <a:r>
              <a:rPr lang="en-US" baseline="0" dirty="0" smtClean="0"/>
              <a:t>A user application issues an </a:t>
            </a:r>
            <a:r>
              <a:rPr lang="en-US" b="1" dirty="0">
                <a:solidFill>
                  <a:srgbClr val="D95A27"/>
                </a:solidFill>
              </a:rPr>
              <a:t>RPC</a:t>
            </a:r>
            <a:r>
              <a:rPr lang="en-US" baseline="0" dirty="0" smtClean="0"/>
              <a:t> (Remote Procedure Call) to the database.</a:t>
            </a:r>
          </a:p>
          <a:p>
            <a:r>
              <a:rPr lang="en-US" dirty="0" smtClean="0"/>
              <a:t>The SPU is loaded into a portion of database memory called the </a:t>
            </a:r>
            <a:r>
              <a:rPr lang="en-US" b="1" dirty="0">
                <a:solidFill>
                  <a:srgbClr val="D95A27"/>
                </a:solidFill>
              </a:rPr>
              <a:t>Shared Pool Area </a:t>
            </a:r>
            <a:r>
              <a:rPr lang="en-US" dirty="0" smtClean="0"/>
              <a:t>within the </a:t>
            </a:r>
            <a:r>
              <a:rPr lang="en-US" b="1" dirty="0">
                <a:solidFill>
                  <a:srgbClr val="D95A27"/>
                </a:solidFill>
              </a:rPr>
              <a:t>Shared Global Area </a:t>
            </a:r>
            <a:r>
              <a:rPr lang="en-US" dirty="0" smtClean="0"/>
              <a:t>(SGA).</a:t>
            </a:r>
          </a:p>
          <a:p>
            <a:r>
              <a:rPr lang="en-US" baseline="0" dirty="0" smtClean="0"/>
              <a:t>The</a:t>
            </a:r>
            <a:r>
              <a:rPr lang="en-US" dirty="0" smtClean="0"/>
              <a:t> program instructions are executed and the program is retained in cache.</a:t>
            </a:r>
          </a:p>
          <a:p>
            <a:pPr>
              <a:buFont typeface="Aller" panose="02000503030000020004" pitchFamily="2" charset="0"/>
              <a:buChar char="*"/>
            </a:pPr>
            <a:r>
              <a:rPr lang="en-US" baseline="0" dirty="0" smtClean="0"/>
              <a:t>Any</a:t>
            </a:r>
            <a:r>
              <a:rPr lang="en-US" dirty="0" smtClean="0"/>
              <a:t> enclosed SQL statements are also cached.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75608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Stored Program Units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aseline="0" dirty="0" smtClean="0"/>
              <a:t>Stored Program Units are also known as </a:t>
            </a:r>
            <a:r>
              <a:rPr lang="en-US" b="1" dirty="0">
                <a:solidFill>
                  <a:srgbClr val="D95A27"/>
                </a:solidFill>
              </a:rPr>
              <a:t>Database-Resident</a:t>
            </a:r>
            <a:r>
              <a:rPr lang="en-US" dirty="0" smtClean="0"/>
              <a:t> program units.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There are 2 categories:</a:t>
            </a:r>
          </a:p>
          <a:p>
            <a:pPr lvl="1"/>
            <a:r>
              <a:rPr lang="en-US" sz="2200" baseline="0" dirty="0" smtClean="0"/>
              <a:t>Stored Procedures </a:t>
            </a:r>
          </a:p>
          <a:p>
            <a:pPr lvl="1"/>
            <a:r>
              <a:rPr lang="en-US" sz="2200" dirty="0" smtClean="0"/>
              <a:t>Database Triggers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ller" panose="02000503030000020004" pitchFamily="2" charset="0"/>
              <a:buChar char="*"/>
            </a:pPr>
            <a:r>
              <a:rPr lang="en-US" baseline="0" dirty="0" smtClean="0"/>
              <a:t>Their</a:t>
            </a:r>
            <a:r>
              <a:rPr lang="en-US" dirty="0" smtClean="0"/>
              <a:t> differences pertain to when they are invoked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21521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95A27"/>
      </a:hlink>
      <a:folHlink>
        <a:srgbClr val="D95A2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992</TotalTime>
  <Words>626</Words>
  <Application>Microsoft Office PowerPoint</Application>
  <PresentationFormat>On-screen Show (4:3)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Aller</vt:lpstr>
      <vt:lpstr>Aller Light</vt:lpstr>
      <vt:lpstr>Arial</vt:lpstr>
      <vt:lpstr>Calibri</vt:lpstr>
      <vt:lpstr>Courier New</vt:lpstr>
      <vt:lpstr>Office Theme</vt:lpstr>
      <vt:lpstr>Introducing Database Program Units</vt:lpstr>
      <vt:lpstr>Why Use Database Program Units?</vt:lpstr>
      <vt:lpstr>Example</vt:lpstr>
      <vt:lpstr>Types of PL/SQL Program Units</vt:lpstr>
      <vt:lpstr>Anonymous PL/SQL Blocks</vt:lpstr>
      <vt:lpstr>Stored Program Units</vt:lpstr>
      <vt:lpstr>Creation, Storage &amp; Execution</vt:lpstr>
      <vt:lpstr>Creation, Storage &amp; Execution</vt:lpstr>
      <vt:lpstr>Types of Stored Program Units</vt:lpstr>
      <vt:lpstr>Stored Procedures </vt:lpstr>
      <vt:lpstr>Database Triggers</vt:lpstr>
      <vt:lpstr>Advantages of Stored Program Units</vt:lpstr>
      <vt:lpstr>End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Oracle PL/SQL Fundamentals II</dc:subject>
  <dc:creator>Timothy J. Miles</dc:creator>
  <cp:lastModifiedBy>Timothy Miles</cp:lastModifiedBy>
  <cp:revision>137</cp:revision>
  <dcterms:created xsi:type="dcterms:W3CDTF">2013-02-22T17:59:00Z</dcterms:created>
  <dcterms:modified xsi:type="dcterms:W3CDTF">2013-08-30T13:42:25Z</dcterms:modified>
</cp:coreProperties>
</file>