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70" r:id="rId4"/>
    <p:sldId id="261" r:id="rId5"/>
    <p:sldId id="271" r:id="rId6"/>
    <p:sldId id="272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719"/>
    <a:srgbClr val="3E78B3"/>
    <a:srgbClr val="D95A27"/>
    <a:srgbClr val="AC5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2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Stored Procedures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About Stored Procedures and Functions</a:t>
            </a:r>
          </a:p>
          <a:p>
            <a:r>
              <a:rPr lang="en-US" baseline="0" dirty="0" smtClean="0"/>
              <a:t>Creating Procedures and Functions</a:t>
            </a:r>
          </a:p>
          <a:p>
            <a:r>
              <a:rPr lang="en-US" dirty="0" smtClean="0"/>
              <a:t>Executing Procedures and Functions</a:t>
            </a:r>
          </a:p>
          <a:p>
            <a:r>
              <a:rPr lang="en-US" baseline="0" dirty="0" smtClean="0"/>
              <a:t>Handling Compilation Errors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Procedures vs.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buNone/>
            </a:pPr>
            <a:r>
              <a:rPr lang="en-US" dirty="0" smtClean="0"/>
              <a:t>As you know, functions return a value known as a </a:t>
            </a:r>
            <a:r>
              <a:rPr lang="en-US" b="1" dirty="0" smtClean="0"/>
              <a:t>function result</a:t>
            </a:r>
            <a:r>
              <a:rPr lang="en-US" dirty="0"/>
              <a:t> </a:t>
            </a:r>
            <a:r>
              <a:rPr lang="en-US" dirty="0" smtClean="0"/>
              <a:t>whereas a procedure does not.</a:t>
            </a:r>
            <a:endParaRPr lang="en-US" sz="2200" kern="1200" baseline="0" dirty="0" smtClean="0">
              <a:solidFill>
                <a:schemeClr val="bg2">
                  <a:lumMod val="25000"/>
                </a:schemeClr>
              </a:solidFill>
              <a:effectLst/>
              <a:latin typeface="Aller" panose="02000503030000020004" pitchFamily="2" charset="0"/>
              <a:ea typeface="+mn-ea"/>
              <a:cs typeface="+mn-cs"/>
            </a:endParaRPr>
          </a:p>
          <a:p>
            <a:r>
              <a:rPr lang="en-US" sz="2200" b="1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Procedures</a:t>
            </a:r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 are used to perform tasks.</a:t>
            </a:r>
            <a:endParaRPr lang="en-US" sz="2200" kern="1200" baseline="0" dirty="0" smtClean="0">
              <a:solidFill>
                <a:schemeClr val="bg2">
                  <a:lumMod val="25000"/>
                </a:schemeClr>
              </a:solidFill>
              <a:effectLst/>
              <a:latin typeface="Aller" panose="02000503030000020004" pitchFamily="2" charset="0"/>
              <a:ea typeface="+mn-ea"/>
              <a:cs typeface="+mn-cs"/>
            </a:endParaRPr>
          </a:p>
          <a:p>
            <a:pPr rtl="0" eaLnBrk="1" latinLnBrk="0" hangingPunct="1"/>
            <a:r>
              <a:rPr lang="en-US" b="1" dirty="0" smtClean="0"/>
              <a:t>Functions</a:t>
            </a:r>
            <a:r>
              <a:rPr lang="en-US" dirty="0" smtClean="0"/>
              <a:t> are generally used to fetch or return some desired value.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Procedures &amp;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Procedures</a:t>
            </a:r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 are created usin</a:t>
            </a:r>
            <a:r>
              <a:rPr lang="en-US" dirty="0" smtClean="0"/>
              <a:t>g the DDL statement </a:t>
            </a:r>
          </a:p>
          <a:p>
            <a:pPr marL="0" indent="0" algn="ctr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PROCEDURE</a:t>
            </a:r>
            <a:endParaRPr lang="en-US" sz="2800" b="1" kern="1200" baseline="0" dirty="0" smtClean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 eaLnBrk="1" latinLnBrk="0" hangingPunct="1"/>
            <a:r>
              <a:rPr lang="en-US" b="1" dirty="0" smtClean="0"/>
              <a:t>Functions</a:t>
            </a:r>
            <a:r>
              <a:rPr lang="en-US" dirty="0" smtClean="0"/>
              <a:t> are created using the DDL statement</a:t>
            </a:r>
          </a:p>
          <a:p>
            <a:pPr marL="0" indent="0" algn="ctr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FUNCTION</a:t>
            </a:r>
          </a:p>
        </p:txBody>
      </p:sp>
    </p:spTree>
    <p:extLst>
      <p:ext uri="{BB962C8B-B14F-4D97-AF65-F5344CB8AC3E}">
        <p14:creationId xmlns:p14="http://schemas.microsoft.com/office/powerpoint/2010/main" val="7831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Procedures &amp;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Folded Corner 4"/>
          <p:cNvSpPr/>
          <p:nvPr/>
        </p:nvSpPr>
        <p:spPr>
          <a:xfrm>
            <a:off x="1062806" y="1622425"/>
            <a:ext cx="6961238" cy="413139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ProcedureName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(Parameter1Definition,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Parameter2Definition,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ParameterNDefinition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 declarations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Main program logic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 logic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374" y="735845"/>
            <a:ext cx="609524" cy="60952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672126" y="2225619"/>
            <a:ext cx="3564109" cy="1155941"/>
          </a:xfrm>
          <a:prstGeom prst="wedgeRectCallout">
            <a:avLst>
              <a:gd name="adj1" fmla="val -31312"/>
              <a:gd name="adj2" fmla="val -74203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The OR REPLACE statement allows an existing program unit to be overwritten with a new declaration.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Folded Corner 4"/>
          <p:cNvSpPr/>
          <p:nvPr/>
        </p:nvSpPr>
        <p:spPr>
          <a:xfrm>
            <a:off x="1062806" y="1622424"/>
            <a:ext cx="6961238" cy="47870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raise_salary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employee_ssn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 CHAR,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employee_pct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 NUMBER DEFAULT 5,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 CHAR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old_salary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employee.salary%TYPE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increase_amount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NUMBER;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pct_too_high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EXCEPTION;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raise_salary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363561" y="2162732"/>
            <a:ext cx="2287399" cy="916902"/>
          </a:xfrm>
          <a:prstGeom prst="wedgeRectCallout">
            <a:avLst>
              <a:gd name="adj1" fmla="val -31312"/>
              <a:gd name="adj2" fmla="val -74203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The procedure name stated in the declaration.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859025" y="4606505"/>
            <a:ext cx="1841707" cy="747627"/>
          </a:xfrm>
          <a:prstGeom prst="wedgeRectCallout">
            <a:avLst>
              <a:gd name="adj1" fmla="val -30557"/>
              <a:gd name="adj2" fmla="val 74145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…and in the END statement.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076162" y="2996618"/>
            <a:ext cx="2287399" cy="916902"/>
          </a:xfrm>
          <a:prstGeom prst="wedgeRectCallout">
            <a:avLst>
              <a:gd name="adj1" fmla="val -31312"/>
              <a:gd name="adj2" fmla="val -74203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The parameter list specified after the declaration.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578110" y="3041218"/>
            <a:ext cx="2890373" cy="916902"/>
          </a:xfrm>
          <a:prstGeom prst="wedgeRectCallout">
            <a:avLst>
              <a:gd name="adj1" fmla="val -56202"/>
              <a:gd name="adj2" fmla="val -22458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Reserved word ‘AS’ or ‘IS’ separating the specification from the implementation.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786501" y="3619941"/>
            <a:ext cx="2890373" cy="916902"/>
          </a:xfrm>
          <a:prstGeom prst="wedgeRectCallout">
            <a:avLst>
              <a:gd name="adj1" fmla="val -56202"/>
              <a:gd name="adj2" fmla="val -22458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The DECLARE section of the program is implied.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69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Folded Corner 4"/>
          <p:cNvSpPr/>
          <p:nvPr/>
        </p:nvSpPr>
        <p:spPr>
          <a:xfrm>
            <a:off x="1062806" y="1622424"/>
            <a:ext cx="6961238" cy="47870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salary_valid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input_ssn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 CHAR,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input_salary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 NUMBER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BOOLEAN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count_mgmt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NUMBER;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salary_limit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NUMBER;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input_salary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salary_limit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(FALSE);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(TRUE);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salary_valid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020701" y="2583826"/>
            <a:ext cx="2287399" cy="916902"/>
          </a:xfrm>
          <a:prstGeom prst="wedgeRectCallout">
            <a:avLst>
              <a:gd name="adj1" fmla="val -62447"/>
              <a:gd name="adj2" fmla="val -19545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Part of the declaration must include a return value.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609092" y="2840145"/>
            <a:ext cx="2890373" cy="916902"/>
          </a:xfrm>
          <a:prstGeom prst="wedgeRectCallout">
            <a:avLst>
              <a:gd name="adj1" fmla="val -56202"/>
              <a:gd name="adj2" fmla="val -22458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Reserved word ‘IS’ separating the specification from the implementation.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290620" y="4252416"/>
            <a:ext cx="2890373" cy="1172438"/>
          </a:xfrm>
          <a:prstGeom prst="wedgeRectCallout">
            <a:avLst>
              <a:gd name="adj1" fmla="val -56202"/>
              <a:gd name="adj2" fmla="val -22458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Program execution terminates at the RETURN().</a:t>
            </a:r>
          </a:p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The RETURN value must match the declared type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98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01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</TotalTime>
  <Words>248</Words>
  <Application>Microsoft Office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Aller</vt:lpstr>
      <vt:lpstr>Aller Light</vt:lpstr>
      <vt:lpstr>Arial</vt:lpstr>
      <vt:lpstr>Calibri</vt:lpstr>
      <vt:lpstr>Courier New</vt:lpstr>
      <vt:lpstr>Office Theme</vt:lpstr>
      <vt:lpstr>Create Stored Procedures and Functions</vt:lpstr>
      <vt:lpstr>Procedures vs. Functions</vt:lpstr>
      <vt:lpstr>Creating Procedures &amp; Functions</vt:lpstr>
      <vt:lpstr>Creating Procedures &amp; Functions </vt:lpstr>
      <vt:lpstr>Procedure Definition</vt:lpstr>
      <vt:lpstr>Function Definition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142</cp:revision>
  <dcterms:created xsi:type="dcterms:W3CDTF">2013-02-22T17:59:00Z</dcterms:created>
  <dcterms:modified xsi:type="dcterms:W3CDTF">2013-05-01T22:07:15Z</dcterms:modified>
</cp:coreProperties>
</file>