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58" r:id="rId2"/>
    <p:sldId id="273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F0A"/>
    <a:srgbClr val="CD5322"/>
    <a:srgbClr val="4BAD85"/>
    <a:srgbClr val="548235"/>
    <a:srgbClr val="CC4C33"/>
    <a:srgbClr val="CD5323"/>
    <a:srgbClr val="B34719"/>
    <a:srgbClr val="3E78B3"/>
    <a:srgbClr val="D95A27"/>
    <a:srgbClr val="AC5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7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63581-726F-4667-90E7-68A634B00468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</dgm:pt>
    <dgm:pt modelId="{2806122C-830F-463B-A180-08708F8C5F7A}">
      <dgm:prSet phldrT="[Text]"/>
      <dgm:spPr>
        <a:solidFill>
          <a:srgbClr val="CD5322"/>
        </a:solidFill>
      </dgm:spPr>
      <dgm:t>
        <a:bodyPr/>
        <a:lstStyle/>
        <a:p>
          <a:r>
            <a:rPr lang="en-US" dirty="0" smtClean="0">
              <a:latin typeface="Aller Light" panose="02000503000000020004" pitchFamily="2" charset="0"/>
            </a:rPr>
            <a:t>Implicit </a:t>
          </a:r>
          <a:r>
            <a:rPr lang="en-US" dirty="0" err="1" smtClean="0">
              <a:latin typeface="Aller Light" panose="02000503000000020004" pitchFamily="2" charset="0"/>
            </a:rPr>
            <a:t>Savepoint</a:t>
          </a:r>
          <a:r>
            <a:rPr lang="en-US" dirty="0" smtClean="0">
              <a:latin typeface="Aller Light" panose="02000503000000020004" pitchFamily="2" charset="0"/>
            </a:rPr>
            <a:t> created</a:t>
          </a:r>
          <a:endParaRPr lang="en-US" dirty="0">
            <a:latin typeface="Aller Light" panose="02000503000000020004" pitchFamily="2" charset="0"/>
          </a:endParaRPr>
        </a:p>
      </dgm:t>
    </dgm:pt>
    <dgm:pt modelId="{9761BF19-79F3-4E4E-8B5D-090778969EAA}" type="parTrans" cxnId="{6E177DFC-EF62-4B25-9D60-B32DA54BC3AE}">
      <dgm:prSet/>
      <dgm:spPr/>
      <dgm:t>
        <a:bodyPr/>
        <a:lstStyle/>
        <a:p>
          <a:endParaRPr lang="en-US">
            <a:latin typeface="Aller Light" panose="02000503000000020004" pitchFamily="2" charset="0"/>
          </a:endParaRPr>
        </a:p>
      </dgm:t>
    </dgm:pt>
    <dgm:pt modelId="{8984C699-445B-4675-BEAE-1DD5826F057A}" type="sibTrans" cxnId="{6E177DFC-EF62-4B25-9D60-B32DA54BC3AE}">
      <dgm:prSet/>
      <dgm:spPr/>
      <dgm:t>
        <a:bodyPr/>
        <a:lstStyle/>
        <a:p>
          <a:endParaRPr lang="en-US">
            <a:latin typeface="Aller Light" panose="02000503000000020004" pitchFamily="2" charset="0"/>
          </a:endParaRPr>
        </a:p>
      </dgm:t>
    </dgm:pt>
    <dgm:pt modelId="{6AF7B9D3-303B-4062-972B-A95A6322065E}">
      <dgm:prSet phldrT="[Text]"/>
      <dgm:spPr>
        <a:solidFill>
          <a:srgbClr val="CD5322"/>
        </a:solidFill>
      </dgm:spPr>
      <dgm:t>
        <a:bodyPr/>
        <a:lstStyle/>
        <a:p>
          <a:r>
            <a:rPr lang="en-US" dirty="0" smtClean="0">
              <a:latin typeface="Aller Light" panose="02000503000000020004" pitchFamily="2" charset="0"/>
            </a:rPr>
            <a:t>Program Code Execution</a:t>
          </a:r>
          <a:endParaRPr lang="en-US" dirty="0">
            <a:latin typeface="Aller Light" panose="02000503000000020004" pitchFamily="2" charset="0"/>
          </a:endParaRPr>
        </a:p>
      </dgm:t>
    </dgm:pt>
    <dgm:pt modelId="{D0F78842-1CB2-4DE7-A6AA-4EB4544127F2}" type="parTrans" cxnId="{3B23CF3E-1E54-4352-8E05-2DFC8E7998ED}">
      <dgm:prSet/>
      <dgm:spPr/>
      <dgm:t>
        <a:bodyPr/>
        <a:lstStyle/>
        <a:p>
          <a:endParaRPr lang="en-US">
            <a:latin typeface="Aller Light" panose="02000503000000020004" pitchFamily="2" charset="0"/>
          </a:endParaRPr>
        </a:p>
      </dgm:t>
    </dgm:pt>
    <dgm:pt modelId="{A62BAF2B-E95A-4E96-A95E-C0A02C5A3ECF}" type="sibTrans" cxnId="{3B23CF3E-1E54-4352-8E05-2DFC8E7998ED}">
      <dgm:prSet/>
      <dgm:spPr/>
      <dgm:t>
        <a:bodyPr/>
        <a:lstStyle/>
        <a:p>
          <a:endParaRPr lang="en-US">
            <a:latin typeface="Aller Light" panose="02000503000000020004" pitchFamily="2" charset="0"/>
          </a:endParaRPr>
        </a:p>
      </dgm:t>
    </dgm:pt>
    <dgm:pt modelId="{49461757-011D-4630-9624-6EA50609F436}">
      <dgm:prSet phldrT="[Text]"/>
      <dgm:spPr>
        <a:solidFill>
          <a:srgbClr val="CD5322"/>
        </a:solidFill>
      </dgm:spPr>
      <dgm:t>
        <a:bodyPr/>
        <a:lstStyle/>
        <a:p>
          <a:r>
            <a:rPr lang="en-US" dirty="0" smtClean="0">
              <a:latin typeface="Aller Light" panose="02000503000000020004" pitchFamily="2" charset="0"/>
            </a:rPr>
            <a:t>If terminated with unhandled exception</a:t>
          </a:r>
          <a:endParaRPr lang="en-US" dirty="0">
            <a:latin typeface="Aller Light" panose="02000503000000020004" pitchFamily="2" charset="0"/>
          </a:endParaRPr>
        </a:p>
      </dgm:t>
    </dgm:pt>
    <dgm:pt modelId="{28A17F0D-1365-4F90-ADF1-85F4B5A8DEF7}" type="parTrans" cxnId="{8ED07522-0CC1-48EE-840C-5E62403C393C}">
      <dgm:prSet/>
      <dgm:spPr/>
      <dgm:t>
        <a:bodyPr/>
        <a:lstStyle/>
        <a:p>
          <a:endParaRPr lang="en-US">
            <a:latin typeface="Aller Light" panose="02000503000000020004" pitchFamily="2" charset="0"/>
          </a:endParaRPr>
        </a:p>
      </dgm:t>
    </dgm:pt>
    <dgm:pt modelId="{635DC441-1144-49B9-9B33-07F2A3501EC8}" type="sibTrans" cxnId="{8ED07522-0CC1-48EE-840C-5E62403C393C}">
      <dgm:prSet/>
      <dgm:spPr/>
      <dgm:t>
        <a:bodyPr/>
        <a:lstStyle/>
        <a:p>
          <a:endParaRPr lang="en-US">
            <a:latin typeface="Aller Light" panose="02000503000000020004" pitchFamily="2" charset="0"/>
          </a:endParaRPr>
        </a:p>
      </dgm:t>
    </dgm:pt>
    <dgm:pt modelId="{07C69753-346A-459A-A90C-9723A8932E47}" type="pres">
      <dgm:prSet presAssocID="{65463581-726F-4667-90E7-68A634B00468}" presName="CompostProcess" presStyleCnt="0">
        <dgm:presLayoutVars>
          <dgm:dir/>
          <dgm:resizeHandles val="exact"/>
        </dgm:presLayoutVars>
      </dgm:prSet>
      <dgm:spPr/>
    </dgm:pt>
    <dgm:pt modelId="{C087BE3B-4CBC-4E99-9540-2C0916F67EF3}" type="pres">
      <dgm:prSet presAssocID="{65463581-726F-4667-90E7-68A634B00468}" presName="arrow" presStyleLbl="bgShp" presStyleIdx="0" presStyleCnt="1" custLinFactNeighborX="-6326" custLinFactNeighborY="32264"/>
      <dgm:spPr>
        <a:solidFill>
          <a:srgbClr val="8B2F0A"/>
        </a:solidFill>
      </dgm:spPr>
    </dgm:pt>
    <dgm:pt modelId="{2D6BD7CB-AE04-4B93-A2FC-F39BA3C62EEA}" type="pres">
      <dgm:prSet presAssocID="{65463581-726F-4667-90E7-68A634B00468}" presName="linearProcess" presStyleCnt="0"/>
      <dgm:spPr/>
    </dgm:pt>
    <dgm:pt modelId="{B758DD97-A3FE-4CA4-A0CA-114336DDF719}" type="pres">
      <dgm:prSet presAssocID="{2806122C-830F-463B-A180-08708F8C5F7A}" presName="textNode" presStyleLbl="node1" presStyleIdx="0" presStyleCnt="3">
        <dgm:presLayoutVars>
          <dgm:bulletEnabled val="1"/>
        </dgm:presLayoutVars>
      </dgm:prSet>
      <dgm:spPr/>
    </dgm:pt>
    <dgm:pt modelId="{C525DA67-B141-4D26-BD20-18020A5BAD5D}" type="pres">
      <dgm:prSet presAssocID="{8984C699-445B-4675-BEAE-1DD5826F057A}" presName="sibTrans" presStyleCnt="0"/>
      <dgm:spPr/>
    </dgm:pt>
    <dgm:pt modelId="{307B6C0C-901D-4824-8E15-03B649A47083}" type="pres">
      <dgm:prSet presAssocID="{6AF7B9D3-303B-4062-972B-A95A6322065E}" presName="textNode" presStyleLbl="node1" presStyleIdx="1" presStyleCnt="3">
        <dgm:presLayoutVars>
          <dgm:bulletEnabled val="1"/>
        </dgm:presLayoutVars>
      </dgm:prSet>
      <dgm:spPr/>
    </dgm:pt>
    <dgm:pt modelId="{DE542E4B-7EB7-424A-A1B8-5BE08E43FCDE}" type="pres">
      <dgm:prSet presAssocID="{A62BAF2B-E95A-4E96-A95E-C0A02C5A3ECF}" presName="sibTrans" presStyleCnt="0"/>
      <dgm:spPr/>
    </dgm:pt>
    <dgm:pt modelId="{ED85B89E-914D-4CA2-85BA-62E613F32864}" type="pres">
      <dgm:prSet presAssocID="{49461757-011D-4630-9624-6EA50609F43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E177DFC-EF62-4B25-9D60-B32DA54BC3AE}" srcId="{65463581-726F-4667-90E7-68A634B00468}" destId="{2806122C-830F-463B-A180-08708F8C5F7A}" srcOrd="0" destOrd="0" parTransId="{9761BF19-79F3-4E4E-8B5D-090778969EAA}" sibTransId="{8984C699-445B-4675-BEAE-1DD5826F057A}"/>
    <dgm:cxn modelId="{3B23CF3E-1E54-4352-8E05-2DFC8E7998ED}" srcId="{65463581-726F-4667-90E7-68A634B00468}" destId="{6AF7B9D3-303B-4062-972B-A95A6322065E}" srcOrd="1" destOrd="0" parTransId="{D0F78842-1CB2-4DE7-A6AA-4EB4544127F2}" sibTransId="{A62BAF2B-E95A-4E96-A95E-C0A02C5A3ECF}"/>
    <dgm:cxn modelId="{8ED07522-0CC1-48EE-840C-5E62403C393C}" srcId="{65463581-726F-4667-90E7-68A634B00468}" destId="{49461757-011D-4630-9624-6EA50609F436}" srcOrd="2" destOrd="0" parTransId="{28A17F0D-1365-4F90-ADF1-85F4B5A8DEF7}" sibTransId="{635DC441-1144-49B9-9B33-07F2A3501EC8}"/>
    <dgm:cxn modelId="{11686AE0-5754-4F79-A257-E8DE8F586074}" type="presOf" srcId="{6AF7B9D3-303B-4062-972B-A95A6322065E}" destId="{307B6C0C-901D-4824-8E15-03B649A47083}" srcOrd="0" destOrd="0" presId="urn:microsoft.com/office/officeart/2005/8/layout/hProcess9"/>
    <dgm:cxn modelId="{D65A9940-01F0-478F-8692-06E4415BF9FB}" type="presOf" srcId="{49461757-011D-4630-9624-6EA50609F436}" destId="{ED85B89E-914D-4CA2-85BA-62E613F32864}" srcOrd="0" destOrd="0" presId="urn:microsoft.com/office/officeart/2005/8/layout/hProcess9"/>
    <dgm:cxn modelId="{481C1F10-3CE4-4CD1-9FB5-B4675F0FC438}" type="presOf" srcId="{65463581-726F-4667-90E7-68A634B00468}" destId="{07C69753-346A-459A-A90C-9723A8932E47}" srcOrd="0" destOrd="0" presId="urn:microsoft.com/office/officeart/2005/8/layout/hProcess9"/>
    <dgm:cxn modelId="{C6630C71-AD32-4EDC-A658-0D3B6940D35F}" type="presOf" srcId="{2806122C-830F-463B-A180-08708F8C5F7A}" destId="{B758DD97-A3FE-4CA4-A0CA-114336DDF719}" srcOrd="0" destOrd="0" presId="urn:microsoft.com/office/officeart/2005/8/layout/hProcess9"/>
    <dgm:cxn modelId="{24EB92F5-0049-4F26-B4DF-EF196F2D7391}" type="presParOf" srcId="{07C69753-346A-459A-A90C-9723A8932E47}" destId="{C087BE3B-4CBC-4E99-9540-2C0916F67EF3}" srcOrd="0" destOrd="0" presId="urn:microsoft.com/office/officeart/2005/8/layout/hProcess9"/>
    <dgm:cxn modelId="{D8D3A6C1-015A-4579-B06A-2D87A36F0BE0}" type="presParOf" srcId="{07C69753-346A-459A-A90C-9723A8932E47}" destId="{2D6BD7CB-AE04-4B93-A2FC-F39BA3C62EEA}" srcOrd="1" destOrd="0" presId="urn:microsoft.com/office/officeart/2005/8/layout/hProcess9"/>
    <dgm:cxn modelId="{D7A97900-B4B3-40AE-B33B-C87F57EF3581}" type="presParOf" srcId="{2D6BD7CB-AE04-4B93-A2FC-F39BA3C62EEA}" destId="{B758DD97-A3FE-4CA4-A0CA-114336DDF719}" srcOrd="0" destOrd="0" presId="urn:microsoft.com/office/officeart/2005/8/layout/hProcess9"/>
    <dgm:cxn modelId="{2BF7C465-8387-4AB6-93D0-C69B5F888E4F}" type="presParOf" srcId="{2D6BD7CB-AE04-4B93-A2FC-F39BA3C62EEA}" destId="{C525DA67-B141-4D26-BD20-18020A5BAD5D}" srcOrd="1" destOrd="0" presId="urn:microsoft.com/office/officeart/2005/8/layout/hProcess9"/>
    <dgm:cxn modelId="{D1F6C2C2-5B1F-4487-83B0-1A7DAD0C10B9}" type="presParOf" srcId="{2D6BD7CB-AE04-4B93-A2FC-F39BA3C62EEA}" destId="{307B6C0C-901D-4824-8E15-03B649A47083}" srcOrd="2" destOrd="0" presId="urn:microsoft.com/office/officeart/2005/8/layout/hProcess9"/>
    <dgm:cxn modelId="{99C5480F-8E8C-42D8-B3CF-D48AC1275EC8}" type="presParOf" srcId="{2D6BD7CB-AE04-4B93-A2FC-F39BA3C62EEA}" destId="{DE542E4B-7EB7-424A-A1B8-5BE08E43FCDE}" srcOrd="3" destOrd="0" presId="urn:microsoft.com/office/officeart/2005/8/layout/hProcess9"/>
    <dgm:cxn modelId="{EB1B0FC4-90DD-4E27-BC18-BDF7C0F30493}" type="presParOf" srcId="{2D6BD7CB-AE04-4B93-A2FC-F39BA3C62EEA}" destId="{ED85B89E-914D-4CA2-85BA-62E613F3286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7BE3B-4CBC-4E99-9540-2C0916F67EF3}">
      <dsp:nvSpPr>
        <dsp:cNvPr id="0" name=""/>
        <dsp:cNvSpPr/>
      </dsp:nvSpPr>
      <dsp:spPr>
        <a:xfrm>
          <a:off x="125138" y="0"/>
          <a:ext cx="5010509" cy="2433129"/>
        </a:xfrm>
        <a:prstGeom prst="rightArrow">
          <a:avLst/>
        </a:prstGeom>
        <a:solidFill>
          <a:srgbClr val="8B2F0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8DD97-A3FE-4CA4-A0CA-114336DDF719}">
      <dsp:nvSpPr>
        <dsp:cNvPr id="0" name=""/>
        <dsp:cNvSpPr/>
      </dsp:nvSpPr>
      <dsp:spPr>
        <a:xfrm>
          <a:off x="199752" y="729938"/>
          <a:ext cx="1768415" cy="973251"/>
        </a:xfrm>
        <a:prstGeom prst="roundRect">
          <a:avLst/>
        </a:prstGeom>
        <a:solidFill>
          <a:srgbClr val="CD532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ller Light" panose="02000503000000020004" pitchFamily="2" charset="0"/>
            </a:rPr>
            <a:t>Implicit </a:t>
          </a:r>
          <a:r>
            <a:rPr lang="en-US" sz="1700" kern="1200" dirty="0" err="1" smtClean="0">
              <a:latin typeface="Aller Light" panose="02000503000000020004" pitchFamily="2" charset="0"/>
            </a:rPr>
            <a:t>Savepoint</a:t>
          </a:r>
          <a:r>
            <a:rPr lang="en-US" sz="1700" kern="1200" dirty="0" smtClean="0">
              <a:latin typeface="Aller Light" panose="02000503000000020004" pitchFamily="2" charset="0"/>
            </a:rPr>
            <a:t> created</a:t>
          </a:r>
          <a:endParaRPr lang="en-US" sz="1700" kern="1200" dirty="0">
            <a:latin typeface="Aller Light" panose="02000503000000020004" pitchFamily="2" charset="0"/>
          </a:endParaRPr>
        </a:p>
      </dsp:txBody>
      <dsp:txXfrm>
        <a:off x="247262" y="777448"/>
        <a:ext cx="1673395" cy="878231"/>
      </dsp:txXfrm>
    </dsp:sp>
    <dsp:sp modelId="{307B6C0C-901D-4824-8E15-03B649A47083}">
      <dsp:nvSpPr>
        <dsp:cNvPr id="0" name=""/>
        <dsp:cNvSpPr/>
      </dsp:nvSpPr>
      <dsp:spPr>
        <a:xfrm>
          <a:off x="2063150" y="729938"/>
          <a:ext cx="1768415" cy="973251"/>
        </a:xfrm>
        <a:prstGeom prst="roundRect">
          <a:avLst/>
        </a:prstGeom>
        <a:solidFill>
          <a:srgbClr val="CD532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ller Light" panose="02000503000000020004" pitchFamily="2" charset="0"/>
            </a:rPr>
            <a:t>Program Code Execution</a:t>
          </a:r>
          <a:endParaRPr lang="en-US" sz="1700" kern="1200" dirty="0">
            <a:latin typeface="Aller Light" panose="02000503000000020004" pitchFamily="2" charset="0"/>
          </a:endParaRPr>
        </a:p>
      </dsp:txBody>
      <dsp:txXfrm>
        <a:off x="2110660" y="777448"/>
        <a:ext cx="1673395" cy="878231"/>
      </dsp:txXfrm>
    </dsp:sp>
    <dsp:sp modelId="{ED85B89E-914D-4CA2-85BA-62E613F32864}">
      <dsp:nvSpPr>
        <dsp:cNvPr id="0" name=""/>
        <dsp:cNvSpPr/>
      </dsp:nvSpPr>
      <dsp:spPr>
        <a:xfrm>
          <a:off x="3926549" y="729938"/>
          <a:ext cx="1768415" cy="973251"/>
        </a:xfrm>
        <a:prstGeom prst="roundRect">
          <a:avLst/>
        </a:prstGeom>
        <a:solidFill>
          <a:srgbClr val="CD532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ller Light" panose="02000503000000020004" pitchFamily="2" charset="0"/>
            </a:rPr>
            <a:t>If terminated with unhandled exception</a:t>
          </a:r>
          <a:endParaRPr lang="en-US" sz="1700" kern="1200" dirty="0">
            <a:latin typeface="Aller Light" panose="02000503000000020004" pitchFamily="2" charset="0"/>
          </a:endParaRPr>
        </a:p>
      </dsp:txBody>
      <dsp:txXfrm>
        <a:off x="3974059" y="777448"/>
        <a:ext cx="1673395" cy="878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5/2/2013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5/2/2013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Executing Procedures &amp;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buNone/>
            </a:pPr>
            <a:r>
              <a:rPr lang="en-US" dirty="0" smtClean="0"/>
              <a:t>There are several methods to execute a procedure or function.</a:t>
            </a:r>
          </a:p>
          <a:p>
            <a:r>
              <a:rPr lang="en-US" dirty="0" smtClean="0"/>
              <a:t>An application executes an RPC to the database.</a:t>
            </a:r>
          </a:p>
          <a:p>
            <a:r>
              <a:rPr lang="en-US" dirty="0" smtClean="0"/>
              <a:t>Execut</a:t>
            </a:r>
            <a:r>
              <a:rPr lang="en-US" dirty="0" smtClean="0"/>
              <a:t>e directly from </a:t>
            </a:r>
            <a:r>
              <a:rPr lang="en-US" b="1" dirty="0">
                <a:solidFill>
                  <a:srgbClr val="B34719"/>
                </a:solidFill>
              </a:rPr>
              <a:t>SQL*Plus</a:t>
            </a:r>
            <a:r>
              <a:rPr lang="en-US" dirty="0" smtClean="0"/>
              <a:t> or </a:t>
            </a:r>
            <a:r>
              <a:rPr lang="en-US" b="1" dirty="0">
                <a:solidFill>
                  <a:srgbClr val="B34719"/>
                </a:solidFill>
              </a:rPr>
              <a:t>SQL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B34719"/>
                </a:solidFill>
              </a:rPr>
              <a:t>Developer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Execute within the context of a SQL statement.</a:t>
            </a:r>
            <a:endParaRPr lang="en-US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2588175" y="1802921"/>
            <a:ext cx="2472653" cy="839124"/>
          </a:xfrm>
          <a:prstGeom prst="wedgeRectCallout">
            <a:avLst>
              <a:gd name="adj1" fmla="val -25393"/>
              <a:gd name="adj2" fmla="val 7422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Most common because of the Oracle API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588176" y="4908516"/>
            <a:ext cx="2742949" cy="1052331"/>
          </a:xfrm>
          <a:prstGeom prst="wedgeRectCallout">
            <a:avLst>
              <a:gd name="adj1" fmla="val -26788"/>
              <a:gd name="adj2" fmla="val -84385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Uses the same technique found when executing a built-in function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Actual Parameter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622425"/>
            <a:ext cx="7353300" cy="4838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aseline="0" dirty="0" smtClean="0"/>
              <a:t>Regardless of how you launch a program, the</a:t>
            </a:r>
            <a:r>
              <a:rPr lang="en-US" dirty="0" smtClean="0"/>
              <a:t> order of the parameter values must match the order of the </a:t>
            </a:r>
            <a:r>
              <a:rPr lang="en-US" b="1" dirty="0">
                <a:solidFill>
                  <a:srgbClr val="B34719"/>
                </a:solidFill>
              </a:rPr>
              <a:t>formal parameters</a:t>
            </a:r>
            <a:r>
              <a:rPr lang="en-US" dirty="0" smtClean="0"/>
              <a:t> declared by the program.</a:t>
            </a:r>
          </a:p>
          <a:p>
            <a:pPr>
              <a:spcBef>
                <a:spcPts val="0"/>
              </a:spcBef>
            </a:pPr>
            <a:r>
              <a:rPr lang="en-US" baseline="0" dirty="0" smtClean="0"/>
              <a:t>This</a:t>
            </a:r>
            <a:r>
              <a:rPr lang="en-US" dirty="0" smtClean="0"/>
              <a:t> is known as </a:t>
            </a:r>
            <a:r>
              <a:rPr lang="en-US" b="1" dirty="0">
                <a:solidFill>
                  <a:srgbClr val="B34719"/>
                </a:solidFill>
              </a:rPr>
              <a:t>positional </a:t>
            </a:r>
            <a:r>
              <a:rPr lang="en-US" b="1" dirty="0" smtClean="0">
                <a:solidFill>
                  <a:srgbClr val="B34719"/>
                </a:solidFill>
              </a:rPr>
              <a:t>notation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However, if you know </a:t>
            </a:r>
            <a:r>
              <a:rPr lang="en-US" dirty="0" smtClean="0"/>
              <a:t>the names of the </a:t>
            </a:r>
            <a:r>
              <a:rPr lang="en-US" b="1" dirty="0">
                <a:solidFill>
                  <a:srgbClr val="B34719"/>
                </a:solidFill>
              </a:rPr>
              <a:t>formal parameters</a:t>
            </a:r>
            <a:r>
              <a:rPr lang="en-US" dirty="0" smtClean="0"/>
              <a:t> in the program, you can reference them by name in any order you wish.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This is known as </a:t>
            </a:r>
            <a:r>
              <a:rPr lang="en-US" b="1" dirty="0">
                <a:solidFill>
                  <a:srgbClr val="B34719"/>
                </a:solidFill>
              </a:rPr>
              <a:t>named notation</a:t>
            </a:r>
            <a:endParaRPr lang="en-US" b="1" dirty="0">
              <a:solidFill>
                <a:srgbClr val="B347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622425"/>
            <a:ext cx="7353300" cy="4838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aseline="0" dirty="0" smtClean="0"/>
              <a:t>When using </a:t>
            </a:r>
            <a:r>
              <a:rPr lang="en-US" b="1" dirty="0" smtClean="0">
                <a:solidFill>
                  <a:srgbClr val="B34719"/>
                </a:solidFill>
              </a:rPr>
              <a:t>named notation</a:t>
            </a:r>
            <a:r>
              <a:rPr lang="en-US" b="1" dirty="0" smtClean="0">
                <a:solidFill>
                  <a:srgbClr val="B34719"/>
                </a:solidFill>
              </a:rPr>
              <a:t> </a:t>
            </a:r>
            <a:r>
              <a:rPr lang="en-US" dirty="0" smtClean="0"/>
              <a:t>you specify the name </a:t>
            </a:r>
            <a:r>
              <a:rPr lang="en-US" dirty="0" smtClean="0"/>
              <a:t>and value using the following syntax:</a:t>
            </a:r>
            <a:endParaRPr lang="en-US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arameter_name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parameter_value</a:t>
            </a: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rgbClr val="B34719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 smtClean="0">
              <a:solidFill>
                <a:srgbClr val="B34719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Alternately, you can use a mixed notation.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This technique allows you to follow the order for the first parameter(s) and then specify the remaining by name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062806" y="3234904"/>
            <a:ext cx="6961238" cy="103517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raise_salary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result_message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output_text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employee_ssn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=&gt;123456789);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36765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622425"/>
            <a:ext cx="7353300" cy="483876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Alternately, you can use a 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technique called </a:t>
            </a:r>
            <a:r>
              <a:rPr lang="en-US" b="1" dirty="0">
                <a:solidFill>
                  <a:srgbClr val="B34719"/>
                </a:solidFill>
              </a:rPr>
              <a:t>mixed </a:t>
            </a:r>
            <a:r>
              <a:rPr lang="en-US" b="1" dirty="0">
                <a:solidFill>
                  <a:srgbClr val="B34719"/>
                </a:solidFill>
              </a:rPr>
              <a:t>notation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This technique allows you to follow the order for the first parameter(s) and then specify the remaining by name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rgbClr val="B34719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 smtClean="0">
              <a:solidFill>
                <a:srgbClr val="B34719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948906" y="3907762"/>
            <a:ext cx="7444596" cy="103517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raise_salary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(123456789,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result_message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output_text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24699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01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Before demonstrating how to execute stored procedures, logistical details must be discussed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Execution rights required for a database user to call a stored procedure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Implications of an unhandled exceptions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622425"/>
            <a:ext cx="7353300" cy="483876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The success of any database action is determined by the privileges available to your database account.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aseline="0" dirty="0" smtClean="0"/>
              <a:t>Before a stored procedure</a:t>
            </a:r>
            <a:r>
              <a:rPr lang="en-US" dirty="0" smtClean="0"/>
              <a:t> can be executed, the </a:t>
            </a:r>
            <a:r>
              <a:rPr lang="en-US" b="1" dirty="0">
                <a:solidFill>
                  <a:srgbClr val="B34719"/>
                </a:solidFill>
              </a:rPr>
              <a:t>EXECUTE</a:t>
            </a:r>
            <a:r>
              <a:rPr lang="en-US" dirty="0" smtClean="0"/>
              <a:t> privilege must be granted by the owner of that object.</a:t>
            </a:r>
            <a:endParaRPr lang="en-US" baseline="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baseline="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1062806" y="4198735"/>
            <a:ext cx="6961238" cy="168215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EXECUTE ON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raise_salary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student2;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succeeded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Rights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ability to grant the </a:t>
            </a:r>
            <a:r>
              <a:rPr lang="en-US" b="1" dirty="0" smtClean="0">
                <a:solidFill>
                  <a:srgbClr val="B34719"/>
                </a:solidFill>
              </a:rPr>
              <a:t>EXECUTE</a:t>
            </a:r>
            <a:r>
              <a:rPr lang="en-US" dirty="0" smtClean="0"/>
              <a:t> object privilege demonstrates another key advantage to database-resident programs.</a:t>
            </a:r>
            <a:endParaRPr lang="en-US" baseline="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baseline="0" dirty="0" smtClean="0"/>
              <a:t>You can grant rights to the program,</a:t>
            </a:r>
            <a:r>
              <a:rPr lang="en-US" dirty="0" smtClean="0"/>
              <a:t> but still deny rights to the underlying objects that program uses.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44448" y="4241588"/>
            <a:ext cx="4066433" cy="2033768"/>
            <a:chOff x="2044448" y="4241588"/>
            <a:chExt cx="4066433" cy="2033768"/>
          </a:xfrm>
        </p:grpSpPr>
        <p:grpSp>
          <p:nvGrpSpPr>
            <p:cNvPr id="10" name="Group 9"/>
            <p:cNvGrpSpPr/>
            <p:nvPr/>
          </p:nvGrpSpPr>
          <p:grpSpPr>
            <a:xfrm>
              <a:off x="2044448" y="5224026"/>
              <a:ext cx="1889185" cy="1014848"/>
              <a:chOff x="1880546" y="4487212"/>
              <a:chExt cx="1889185" cy="101484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0197" y="4487212"/>
                <a:ext cx="609524" cy="609524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880546" y="5132728"/>
                <a:ext cx="1889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Aller Light" panose="02000503000000020004" pitchFamily="2" charset="0"/>
                  </a:rPr>
                  <a:t>raise_salary.sql</a:t>
                </a:r>
                <a:endParaRPr lang="en-US" dirty="0" smtClean="0">
                  <a:latin typeface="Aller Light" panose="02000503000000020004" pitchFamily="2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615080" y="4241588"/>
              <a:ext cx="1165787" cy="978856"/>
              <a:chOff x="3655769" y="4185287"/>
              <a:chExt cx="1165787" cy="97885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01" y="4185287"/>
                <a:ext cx="609524" cy="609524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3655769" y="4794811"/>
                <a:ext cx="1165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ller Light" panose="02000503000000020004" pitchFamily="2" charset="0"/>
                  </a:rPr>
                  <a:t>student2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763292" y="5224026"/>
              <a:ext cx="1347589" cy="1051330"/>
              <a:chOff x="4763292" y="5224026"/>
              <a:chExt cx="1347589" cy="105133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2325" y="5224026"/>
                <a:ext cx="609524" cy="609524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763292" y="5906024"/>
                <a:ext cx="1347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ller Light" panose="02000503000000020004" pitchFamily="2" charset="0"/>
                  </a:rPr>
                  <a:t>EMPLOYEE</a:t>
                </a:r>
              </a:p>
            </p:txBody>
          </p:sp>
        </p:grpSp>
      </p:grpSp>
      <p:sp>
        <p:nvSpPr>
          <p:cNvPr id="17" name="Bent Arrow 16"/>
          <p:cNvSpPr/>
          <p:nvPr/>
        </p:nvSpPr>
        <p:spPr>
          <a:xfrm rot="16200000" flipH="1">
            <a:off x="2864335" y="4429111"/>
            <a:ext cx="657190" cy="808011"/>
          </a:xfrm>
          <a:prstGeom prst="bentArrow">
            <a:avLst>
              <a:gd name="adj1" fmla="val 21444"/>
              <a:gd name="adj2" fmla="val 25000"/>
              <a:gd name="adj3" fmla="val 25000"/>
              <a:gd name="adj4" fmla="val 43750"/>
            </a:avLst>
          </a:prstGeom>
          <a:solidFill>
            <a:srgbClr val="4BA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4856277" y="4447107"/>
            <a:ext cx="657190" cy="808011"/>
          </a:xfrm>
          <a:prstGeom prst="bentArrow">
            <a:avLst>
              <a:gd name="adj1" fmla="val 21444"/>
              <a:gd name="adj2" fmla="val 25000"/>
              <a:gd name="adj3" fmla="val 25000"/>
              <a:gd name="adj4" fmla="val 43750"/>
            </a:avLst>
          </a:prstGeom>
          <a:solidFill>
            <a:srgbClr val="CC4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372928" y="5390485"/>
            <a:ext cx="1678019" cy="304762"/>
          </a:xfrm>
          <a:prstGeom prst="rightArrow">
            <a:avLst/>
          </a:prstGeom>
          <a:solidFill>
            <a:srgbClr val="4BA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2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Unhandled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613798"/>
            <a:ext cx="7353300" cy="483876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All statements within a program operate in the context of a database transaction just like any other SQL operation.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When a program is executed, the following actions occur.</a:t>
            </a:r>
          </a:p>
          <a:p>
            <a:pPr marL="0" indent="0">
              <a:spcBef>
                <a:spcPts val="0"/>
              </a:spcBef>
              <a:buNone/>
            </a:pPr>
            <a:endParaRPr lang="en-US" baseline="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498121" y="3657608"/>
            <a:ext cx="5894717" cy="2845111"/>
            <a:chOff x="1506747" y="3847380"/>
            <a:chExt cx="5894717" cy="2845111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4248476049"/>
                </p:ext>
              </p:extLst>
            </p:nvPr>
          </p:nvGraphicFramePr>
          <p:xfrm>
            <a:off x="1506747" y="3847380"/>
            <a:ext cx="5894717" cy="243312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2467158" y="5727938"/>
              <a:ext cx="4433978" cy="964553"/>
              <a:chOff x="2467158" y="5727938"/>
              <a:chExt cx="4433978" cy="964553"/>
            </a:xfrm>
          </p:grpSpPr>
          <p:sp>
            <p:nvSpPr>
              <p:cNvPr id="5" name="Curved Down Arrow 4"/>
              <p:cNvSpPr/>
              <p:nvPr/>
            </p:nvSpPr>
            <p:spPr>
              <a:xfrm flipH="1" flipV="1">
                <a:off x="2589542" y="5727938"/>
                <a:ext cx="3786996" cy="569343"/>
              </a:xfrm>
              <a:prstGeom prst="curvedDownArrow">
                <a:avLst>
                  <a:gd name="adj1" fmla="val 45540"/>
                  <a:gd name="adj2" fmla="val 111616"/>
                  <a:gd name="adj3" fmla="val 462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67158" y="6323159"/>
                <a:ext cx="4433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ller" panose="02000503030000020004" pitchFamily="2" charset="0"/>
                  </a:rPr>
                  <a:t>Implicit ROLLBACK TO </a:t>
                </a:r>
                <a:r>
                  <a:rPr lang="en-US" dirty="0" err="1">
                    <a:latin typeface="Aller" panose="02000503030000020004" pitchFamily="2" charset="0"/>
                  </a:rPr>
                  <a:t>SavepointName</a:t>
                </a:r>
                <a:endParaRPr lang="en-US" dirty="0">
                  <a:latin typeface="Aller" panose="0200050303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30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from SQL*Plus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B34719"/>
                </a:solidFill>
              </a:rPr>
              <a:t>SQL*Plus</a:t>
            </a:r>
            <a:r>
              <a:rPr lang="en-US" dirty="0" smtClean="0"/>
              <a:t> offers the </a:t>
            </a:r>
            <a:r>
              <a:rPr lang="en-US" b="1" dirty="0">
                <a:solidFill>
                  <a:srgbClr val="B34719"/>
                </a:solidFill>
              </a:rPr>
              <a:t>EXECUTE</a:t>
            </a:r>
            <a:r>
              <a:rPr lang="en-US" dirty="0" smtClean="0"/>
              <a:t> statement allowing you to run stored program units interactively.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Below are the steps required to execute a stored procedure with an output parameter.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Define </a:t>
            </a:r>
            <a:r>
              <a:rPr lang="en-US" b="1" dirty="0">
                <a:solidFill>
                  <a:srgbClr val="B34719"/>
                </a:solidFill>
              </a:rPr>
              <a:t>SQL*Plus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B34719"/>
                </a:solidFill>
              </a:rPr>
              <a:t>VARIABLE</a:t>
            </a:r>
            <a:r>
              <a:rPr lang="en-US" dirty="0" smtClean="0"/>
              <a:t> for the output parameter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B34719"/>
                </a:solidFill>
              </a:rPr>
              <a:t>EXECUTE</a:t>
            </a:r>
            <a:r>
              <a:rPr lang="en-US" dirty="0" smtClean="0"/>
              <a:t> the procedure passing the parameters as required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Issue the SQL*Plus </a:t>
            </a:r>
            <a:r>
              <a:rPr lang="en-US" b="1" dirty="0">
                <a:solidFill>
                  <a:srgbClr val="B34719"/>
                </a:solidFill>
              </a:rPr>
              <a:t>PRINT</a:t>
            </a:r>
            <a:r>
              <a:rPr lang="en-US" dirty="0" smtClean="0"/>
              <a:t> command to output the parameter results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96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from SQL*Plus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622425"/>
            <a:ext cx="7353300" cy="4838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baseline="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aseline="0" dirty="0" smtClean="0"/>
              <a:t>If the procedure has no output parameters, you can simply execute the program.</a:t>
            </a:r>
            <a:endParaRPr lang="en-US" baseline="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1062806" y="1622426"/>
            <a:ext cx="6961238" cy="250962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output_text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CHAR(100);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raise_salary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(‘123456789’, 51, 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output_text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PL/SQL procedure successfully completed.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output_text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OUTPUT_TEXT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Raise percentage may not exceed 50%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062806" y="5259900"/>
            <a:ext cx="6961238" cy="76134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raise_salary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(‘123456789’, 51, 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output_text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1230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SQL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622425"/>
            <a:ext cx="7353300" cy="4838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aseline="0" dirty="0" smtClean="0"/>
              <a:t>In</a:t>
            </a:r>
            <a:r>
              <a:rPr lang="en-US" dirty="0" smtClean="0"/>
              <a:t> a production environment, stored program units are called from an application.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B34719"/>
                </a:solidFill>
              </a:rPr>
              <a:t>SQL Developer </a:t>
            </a:r>
            <a:r>
              <a:rPr lang="en-US" dirty="0" smtClean="0"/>
              <a:t>is such an environment.</a:t>
            </a:r>
            <a:endParaRPr lang="en-US" baseline="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1062806" y="3329796"/>
            <a:ext cx="6961238" cy="276045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output_text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CHAR(100);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--Call procedure and output the results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raise_salary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(‘123456789’, 51, 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output_text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output_text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3150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622425"/>
            <a:ext cx="7353300" cy="4838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aseline="0" dirty="0" smtClean="0"/>
              <a:t>Unlike the </a:t>
            </a:r>
            <a:r>
              <a:rPr lang="en-US" b="1" dirty="0" err="1">
                <a:solidFill>
                  <a:srgbClr val="B34719"/>
                </a:solidFill>
              </a:rPr>
              <a:t>raise_salary</a:t>
            </a:r>
            <a:r>
              <a:rPr lang="en-US" baseline="0" dirty="0" smtClean="0"/>
              <a:t> procedure,</a:t>
            </a:r>
            <a:r>
              <a:rPr lang="en-US" dirty="0" smtClean="0"/>
              <a:t> the </a:t>
            </a:r>
            <a:r>
              <a:rPr lang="en-US" b="1" dirty="0" err="1">
                <a:solidFill>
                  <a:srgbClr val="B34719"/>
                </a:solidFill>
              </a:rPr>
              <a:t>salary_valid</a:t>
            </a:r>
            <a:r>
              <a:rPr lang="en-US" dirty="0" smtClean="0"/>
              <a:t> function returns a result that can be tested in an anonymous block.</a:t>
            </a:r>
            <a:endParaRPr lang="en-US" baseline="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1062806" y="2967486"/>
            <a:ext cx="6961238" cy="21652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--Test the results of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salary_valid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salary_valid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(‘123456789’, 80000)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('Salary is valid');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('Salary is not valid');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062806" y="5397828"/>
            <a:ext cx="6961238" cy="49602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Salary is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19205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2996</TotalTime>
  <Words>678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Aller</vt:lpstr>
      <vt:lpstr>Aller Light</vt:lpstr>
      <vt:lpstr>Arial</vt:lpstr>
      <vt:lpstr>Calibri</vt:lpstr>
      <vt:lpstr>Courier New</vt:lpstr>
      <vt:lpstr>Office Theme</vt:lpstr>
      <vt:lpstr>Executing Procedures &amp; Functions</vt:lpstr>
      <vt:lpstr>Important Details</vt:lpstr>
      <vt:lpstr>Execution Rights</vt:lpstr>
      <vt:lpstr>Execution Rights Cont.</vt:lpstr>
      <vt:lpstr>Unhandled Exceptions</vt:lpstr>
      <vt:lpstr>Testing from SQL*Plus</vt:lpstr>
      <vt:lpstr>Testing from SQL*Plus Cont.</vt:lpstr>
      <vt:lpstr>Using SQL Developer</vt:lpstr>
      <vt:lpstr>Using Functions in Programs</vt:lpstr>
      <vt:lpstr>Changing the Actual Parameter Order</vt:lpstr>
      <vt:lpstr>Named Notation</vt:lpstr>
      <vt:lpstr>Mixed Notation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169</cp:revision>
  <dcterms:created xsi:type="dcterms:W3CDTF">2013-02-22T17:59:00Z</dcterms:created>
  <dcterms:modified xsi:type="dcterms:W3CDTF">2013-05-03T22:06:38Z</dcterms:modified>
</cp:coreProperties>
</file>