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270" r:id="rId2"/>
    <p:sldId id="257" r:id="rId3"/>
    <p:sldId id="271" r:id="rId4"/>
    <p:sldId id="272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Cursor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Not all </a:t>
            </a:r>
            <a:r>
              <a:rPr lang="en-US" dirty="0">
                <a:solidFill>
                  <a:srgbClr val="D95A27"/>
                </a:solidFill>
              </a:rPr>
              <a:t>cursor</a:t>
            </a:r>
            <a:r>
              <a:rPr lang="en-US" dirty="0" smtClean="0"/>
              <a:t> processing involves a simple, single table of data.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Instead</a:t>
            </a:r>
            <a:r>
              <a:rPr lang="en-US" dirty="0" smtClean="0"/>
              <a:t>, you may </a:t>
            </a:r>
            <a:r>
              <a:rPr lang="en-US" dirty="0" smtClean="0"/>
              <a:t>wish to process a hierarchy of records.</a:t>
            </a:r>
          </a:p>
          <a:p>
            <a:pPr>
              <a:spcBef>
                <a:spcPts val="0"/>
              </a:spcBef>
            </a:pPr>
            <a:r>
              <a:rPr lang="en-US" dirty="0"/>
              <a:t>For example, perhaps you wish to work with all Employees and their associated Project Detail.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Cursor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Expression</a:t>
            </a:r>
            <a:r>
              <a:rPr lang="en-US" dirty="0" smtClean="0"/>
              <a:t> is ideal in these instances.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More elegant method of processing instead of creating and managing two independent cursors.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9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Cursor Expression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In this example, we are going to create a cursor expression to query our </a:t>
            </a:r>
            <a:r>
              <a:rPr lang="en-US" dirty="0">
                <a:solidFill>
                  <a:srgbClr val="D95A27"/>
                </a:solidFill>
              </a:rPr>
              <a:t>Employee</a:t>
            </a:r>
            <a:r>
              <a:rPr lang="en-US" dirty="0" smtClean="0"/>
              <a:t> table and associated </a:t>
            </a:r>
            <a:r>
              <a:rPr lang="en-US" dirty="0">
                <a:solidFill>
                  <a:srgbClr val="D95A27"/>
                </a:solidFill>
              </a:rPr>
              <a:t>Projects</a:t>
            </a:r>
            <a:r>
              <a:rPr lang="en-US" dirty="0" smtClean="0"/>
              <a:t>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This will require a </a:t>
            </a:r>
            <a:r>
              <a:rPr lang="en-US" dirty="0">
                <a:solidFill>
                  <a:srgbClr val="D95A27"/>
                </a:solidFill>
              </a:rPr>
              <a:t>weak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cursor</a:t>
            </a:r>
            <a:r>
              <a:rPr lang="en-US" dirty="0" smtClean="0"/>
              <a:t> definition and an </a:t>
            </a:r>
            <a:r>
              <a:rPr lang="en-US" dirty="0">
                <a:solidFill>
                  <a:srgbClr val="D95A27"/>
                </a:solidFill>
              </a:rPr>
              <a:t>explicit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cursor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11357" y="4132053"/>
            <a:ext cx="7064136" cy="15527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--Declare weak cursor definition to hold work detail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WorkCursorType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REF CURSOR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WorkCursor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WorkCursorType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097715" y="5350519"/>
            <a:ext cx="2647225" cy="957532"/>
          </a:xfrm>
          <a:prstGeom prst="wedgeRectCallout">
            <a:avLst>
              <a:gd name="adj1" fmla="val -20485"/>
              <a:gd name="adj2" fmla="val -6517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Remember this name for later.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Cursor Expression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Next, we declare additional variables as well as our </a:t>
            </a:r>
            <a:r>
              <a:rPr lang="en-US" dirty="0" smtClean="0">
                <a:solidFill>
                  <a:srgbClr val="D95A27"/>
                </a:solidFill>
              </a:rPr>
              <a:t>explicit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cursor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11357" y="2631056"/>
            <a:ext cx="7064136" cy="3607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--Define variables to be used later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employee.LName%TYPE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EmpSalary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employee.Salary%TYPE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EmpPName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project.PName%TYPE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EmpHours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works_on.Hours%TYPE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--Create an explicit cursor named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EmpWork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CURSOR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EmpWork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Salary, CURSOR(SELECT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Hours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FROM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works_on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INNER JOIN project p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w.pno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WHERE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w.essn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e.ssn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Work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FROM employee 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684311" y="3209896"/>
            <a:ext cx="2647225" cy="957532"/>
          </a:xfrm>
          <a:prstGeom prst="wedgeRectCallout">
            <a:avLst>
              <a:gd name="adj1" fmla="val -23418"/>
              <a:gd name="adj2" fmla="val 6455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Declare Explicit Cursor named </a:t>
            </a:r>
            <a:r>
              <a:rPr lang="en-US" sz="1600" dirty="0" err="1" smtClean="0">
                <a:latin typeface="Aller" panose="02000503030000020004" pitchFamily="2" charset="0"/>
              </a:rPr>
              <a:t>EmpWork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556289" y="3209896"/>
            <a:ext cx="2647225" cy="1150469"/>
          </a:xfrm>
          <a:prstGeom prst="wedgeRectCallout">
            <a:avLst>
              <a:gd name="adj1" fmla="val -23418"/>
              <a:gd name="adj2" fmla="val 6455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The third column is a Cursor definition with its own SQL script.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5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Cursor Expression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Now we are ready to open the </a:t>
            </a:r>
            <a:r>
              <a:rPr lang="en-US" dirty="0" smtClean="0">
                <a:solidFill>
                  <a:srgbClr val="D95A27"/>
                </a:solidFill>
              </a:rPr>
              <a:t>explicit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cursor</a:t>
            </a:r>
            <a:r>
              <a:rPr lang="en-US" dirty="0" smtClean="0"/>
              <a:t>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1357" y="2165231"/>
            <a:ext cx="7064136" cy="40736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FETCH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EmpSalary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EXIT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EmpWork%NOTFOUND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('Processing here for ' ||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LOOP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FETCH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EmpPName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EmpHours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WorkCursor%NOTFOUND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('Processing here for ' ||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||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for project ' ||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EmpPname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 LOOP;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LOOP;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401613" y="1622425"/>
            <a:ext cx="2647225" cy="957532"/>
          </a:xfrm>
          <a:prstGeom prst="wedgeRectCallout">
            <a:avLst>
              <a:gd name="adj1" fmla="val -23418"/>
              <a:gd name="adj2" fmla="val 6455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When </a:t>
            </a:r>
            <a:r>
              <a:rPr lang="en-US" sz="1600" b="1" dirty="0" err="1" smtClean="0">
                <a:latin typeface="Aller" panose="02000503030000020004" pitchFamily="2" charset="0"/>
              </a:rPr>
              <a:t>EmpWork</a:t>
            </a:r>
            <a:r>
              <a:rPr lang="en-US" sz="1600" dirty="0">
                <a:latin typeface="Aller" panose="02000503030000020004" pitchFamily="2" charset="0"/>
              </a:rPr>
              <a:t> </a:t>
            </a:r>
            <a:r>
              <a:rPr lang="en-US" sz="1600" dirty="0" smtClean="0">
                <a:latin typeface="Aller" panose="02000503030000020004" pitchFamily="2" charset="0"/>
              </a:rPr>
              <a:t>is opened, the nested cursor also opens.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18524" y="2192393"/>
            <a:ext cx="2647225" cy="775128"/>
          </a:xfrm>
          <a:prstGeom prst="wedgeRectCallout">
            <a:avLst>
              <a:gd name="adj1" fmla="val -23418"/>
              <a:gd name="adj2" fmla="val 6455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Remember this name?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294626" y="2967521"/>
            <a:ext cx="2743561" cy="1058173"/>
          </a:xfrm>
          <a:prstGeom prst="wedgeRectCallout">
            <a:avLst>
              <a:gd name="adj1" fmla="val -23418"/>
              <a:gd name="adj2" fmla="val 6455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Since the nested cursor can hold many records, we need to loop.</a:t>
            </a:r>
          </a:p>
        </p:txBody>
      </p:sp>
    </p:spTree>
    <p:extLst>
      <p:ext uri="{BB962C8B-B14F-4D97-AF65-F5344CB8AC3E}">
        <p14:creationId xmlns:p14="http://schemas.microsoft.com/office/powerpoint/2010/main" val="15244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</TotalTime>
  <Words>357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Aller</vt:lpstr>
      <vt:lpstr>Aller Light</vt:lpstr>
      <vt:lpstr>Arial</vt:lpstr>
      <vt:lpstr>Calibri</vt:lpstr>
      <vt:lpstr>Courier New</vt:lpstr>
      <vt:lpstr>Office Theme</vt:lpstr>
      <vt:lpstr>What is a Cursor Expression?</vt:lpstr>
      <vt:lpstr>Cursor Expression - Example</vt:lpstr>
      <vt:lpstr>Cursor Expression - Example</vt:lpstr>
      <vt:lpstr>Cursor Expression - Example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187</cp:revision>
  <dcterms:created xsi:type="dcterms:W3CDTF">2013-02-22T17:59:00Z</dcterms:created>
  <dcterms:modified xsi:type="dcterms:W3CDTF">2013-08-15T00:45:00Z</dcterms:modified>
</cp:coreProperties>
</file>