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22"/>
  </p:notesMasterIdLst>
  <p:handoutMasterIdLst>
    <p:handoutMasterId r:id="rId23"/>
  </p:handoutMasterIdLst>
  <p:sldIdLst>
    <p:sldId id="257" r:id="rId2"/>
    <p:sldId id="258" r:id="rId3"/>
    <p:sldId id="270" r:id="rId4"/>
    <p:sldId id="275" r:id="rId5"/>
    <p:sldId id="279" r:id="rId6"/>
    <p:sldId id="280" r:id="rId7"/>
    <p:sldId id="292" r:id="rId8"/>
    <p:sldId id="273" r:id="rId9"/>
    <p:sldId id="281" r:id="rId10"/>
    <p:sldId id="282" r:id="rId11"/>
    <p:sldId id="283" r:id="rId12"/>
    <p:sldId id="284" r:id="rId13"/>
    <p:sldId id="285" r:id="rId14"/>
    <p:sldId id="286" r:id="rId15"/>
    <p:sldId id="287" r:id="rId16"/>
    <p:sldId id="288" r:id="rId17"/>
    <p:sldId id="289" r:id="rId18"/>
    <p:sldId id="290" r:id="rId19"/>
    <p:sldId id="291" r:id="rId20"/>
    <p:sldId id="26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5A27"/>
    <a:srgbClr val="AC5A27"/>
    <a:srgbClr val="B34719"/>
    <a:srgbClr val="3E78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59" autoAdjust="0"/>
    <p:restoredTop sz="86451" autoAdjust="0"/>
  </p:normalViewPr>
  <p:slideViewPr>
    <p:cSldViewPr snapToGrid="0">
      <p:cViewPr varScale="1">
        <p:scale>
          <a:sx n="111" d="100"/>
          <a:sy n="111" d="100"/>
        </p:scale>
        <p:origin x="1158" y="10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74" d="100"/>
          <a:sy n="74" d="100"/>
        </p:scale>
        <p:origin x="324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E51EF3-16D3-4D97-AD75-2531488528CD}" type="datetimeFigureOut">
              <a:rPr lang="en-US" smtClean="0"/>
              <a:t>9/8/2013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3CDD3D-582D-451B-AE07-3D49FAAB5B51}" type="slidenum">
              <a:rPr lang="en-US" smtClean="0"/>
              <a:t>‹#›</a:t>
            </a:fld>
            <a:endParaRPr lang="en-US"/>
          </a:p>
        </p:txBody>
      </p:sp>
    </p:spTree>
    <p:extLst>
      <p:ext uri="{BB962C8B-B14F-4D97-AF65-F5344CB8AC3E}">
        <p14:creationId xmlns:p14="http://schemas.microsoft.com/office/powerpoint/2010/main" val="17255148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43873E-D06D-4EC1-A4E4-229512917AF7}" type="datetimeFigureOut">
              <a:rPr lang="en-US" smtClean="0"/>
              <a:t>9/8/2013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6073FE-0783-4F99-BAAF-1A50E9E1104A}" type="slidenum">
              <a:rPr lang="en-US" smtClean="0"/>
              <a:t>‹#›</a:t>
            </a:fld>
            <a:endParaRPr lang="en-US"/>
          </a:p>
        </p:txBody>
      </p:sp>
    </p:spTree>
    <p:extLst>
      <p:ext uri="{BB962C8B-B14F-4D97-AF65-F5344CB8AC3E}">
        <p14:creationId xmlns:p14="http://schemas.microsoft.com/office/powerpoint/2010/main" val="694229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58933" y="1073723"/>
            <a:ext cx="7772400" cy="2387600"/>
          </a:xfrm>
        </p:spPr>
        <p:txBody>
          <a:bodyPr lIns="0" rIns="0" anchor="b">
            <a:normAutofit/>
          </a:bodyPr>
          <a:lstStyle>
            <a:lvl1pPr algn="l">
              <a:defRPr sz="4500">
                <a:solidFill>
                  <a:schemeClr val="tx1">
                    <a:lumMod val="85000"/>
                    <a:lumOff val="15000"/>
                  </a:schemeClr>
                </a:solidFill>
                <a:latin typeface="Aller" panose="02000503030000020004" pitchFamily="2" charset="0"/>
              </a:defRPr>
            </a:lvl1pPr>
          </a:lstStyle>
          <a:p>
            <a:r>
              <a:rPr lang="en-US" dirty="0" smtClean="0"/>
              <a:t>Click to edit Master Title</a:t>
            </a:r>
            <a:endParaRPr lang="en-US" dirty="0"/>
          </a:p>
        </p:txBody>
      </p:sp>
      <p:sp>
        <p:nvSpPr>
          <p:cNvPr id="3" name="Subtitle 2"/>
          <p:cNvSpPr>
            <a:spLocks noGrp="1"/>
          </p:cNvSpPr>
          <p:nvPr>
            <p:ph type="subTitle" idx="1"/>
          </p:nvPr>
        </p:nvSpPr>
        <p:spPr>
          <a:xfrm>
            <a:off x="958933" y="3376687"/>
            <a:ext cx="6858000" cy="1655762"/>
          </a:xfrm>
        </p:spPr>
        <p:txBody>
          <a:bodyPr lIns="0">
            <a:normAutofit/>
          </a:bodyPr>
          <a:lstStyle>
            <a:lvl1pPr marL="0" indent="0" algn="l">
              <a:buNone/>
              <a:defRPr sz="2800">
                <a:solidFill>
                  <a:srgbClr val="D95A27"/>
                </a:solidFill>
                <a:latin typeface="Aller Light" panose="0200050300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6C12A689-7B3C-4A9F-BEA0-3C5F696BF613}" type="datetime1">
              <a:rPr lang="en-US" smtClean="0"/>
              <a:t>9/8/2013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651934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200">
                <a:solidFill>
                  <a:schemeClr val="bg2">
                    <a:lumMod val="25000"/>
                  </a:schemeClr>
                </a:solidFill>
              </a:defRPr>
            </a:lvl1pPr>
            <a:lvl2pPr>
              <a:defRPr sz="1800"/>
            </a:lvl2pPr>
            <a:lvl3pPr>
              <a:defRPr/>
            </a:lvl3pPr>
            <a:lvl4pPr marL="1371600" indent="0">
              <a:buNone/>
              <a:defRPr/>
            </a:lvl4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p:txBody>
          <a:bodyPr/>
          <a:lstStyle/>
          <a:p>
            <a:fld id="{EFB05E1E-0297-4BEC-8EC6-54650669485F}" type="datetime1">
              <a:rPr lang="en-US" smtClean="0"/>
              <a:t>9/8/2013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256572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66775" y="1825625"/>
            <a:ext cx="3413395" cy="4351338"/>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629150" y="1825625"/>
            <a:ext cx="3590926" cy="4351338"/>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Date Placeholder 4"/>
          <p:cNvSpPr>
            <a:spLocks noGrp="1"/>
          </p:cNvSpPr>
          <p:nvPr>
            <p:ph type="dt" sz="half" idx="10"/>
          </p:nvPr>
        </p:nvSpPr>
        <p:spPr/>
        <p:txBody>
          <a:bodyPr/>
          <a:lstStyle/>
          <a:p>
            <a:fld id="{A2477E57-97EA-4847-A3B7-E47F57135930}" type="datetime1">
              <a:rPr lang="en-US" smtClean="0"/>
              <a:t>9/8/2013</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74715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A6206DC-309B-486D-A5BE-88F2F431F347}" type="datetime1">
              <a:rPr lang="en-US" smtClean="0"/>
              <a:t>9/8/2013</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8360130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68462B-387B-4D69-A258-A1EF70082C2A}" type="datetime1">
              <a:rPr lang="en-US" smtClean="0"/>
              <a:t>9/8/2013</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344364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66775" y="723900"/>
            <a:ext cx="7353301" cy="633414"/>
          </a:xfrm>
          <a:prstGeom prst="rect">
            <a:avLst/>
          </a:prstGeom>
        </p:spPr>
        <p:txBody>
          <a:bodyPr vert="horz" lIns="91440" tIns="45720" rIns="91440" bIns="45720" rtlCol="0" anchor="b"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66776" y="1622425"/>
            <a:ext cx="73533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63D64F-C8F0-42D9-AA53-B9570970BDF6}" type="datetime1">
              <a:rPr lang="en-US" smtClean="0"/>
              <a:t>9/8/2013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3047996458"/>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6" r:id="rId3"/>
    <p:sldLayoutId id="2147483658" r:id="rId4"/>
    <p:sldLayoutId id="2147483659" r:id="rId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400" kern="1200">
          <a:solidFill>
            <a:srgbClr val="D95A27"/>
          </a:solidFill>
          <a:latin typeface="Aller Light" panose="02000503000000020004" pitchFamily="2" charset="0"/>
          <a:ea typeface="+mj-ea"/>
          <a:cs typeface="+mj-cs"/>
        </a:defRPr>
      </a:lvl1pPr>
    </p:titleStyle>
    <p:bodyStyle>
      <a:lvl1pPr marL="228600" indent="-228600" algn="l" defTabSz="914400" rtl="0" eaLnBrk="1" latinLnBrk="0" hangingPunct="1">
        <a:lnSpc>
          <a:spcPct val="120000"/>
        </a:lnSpc>
        <a:spcBef>
          <a:spcPts val="1200"/>
        </a:spcBef>
        <a:spcAft>
          <a:spcPts val="1200"/>
        </a:spcAft>
        <a:buClr>
          <a:srgbClr val="D95A27"/>
        </a:buClr>
        <a:buSzPct val="120000"/>
        <a:buFont typeface="Arial" panose="020B0604020202020204" pitchFamily="34" charset="0"/>
        <a:buChar char="•"/>
        <a:defRPr sz="2200" kern="1200">
          <a:solidFill>
            <a:schemeClr val="bg2">
              <a:lumMod val="25000"/>
            </a:schemeClr>
          </a:solidFill>
          <a:latin typeface="Aller" panose="02000503030000020004" pitchFamily="2" charset="0"/>
          <a:ea typeface="+mn-ea"/>
          <a:cs typeface="+mn-cs"/>
        </a:defRPr>
      </a:lvl1pPr>
      <a:lvl2pPr marL="685800" indent="-228600" algn="l" defTabSz="914400" rtl="0" eaLnBrk="1" latinLnBrk="0" hangingPunct="1">
        <a:lnSpc>
          <a:spcPct val="130000"/>
        </a:lnSpc>
        <a:spcBef>
          <a:spcPts val="500"/>
        </a:spcBef>
        <a:buClr>
          <a:srgbClr val="D95A27"/>
        </a:buClr>
        <a:buFont typeface="Arial" panose="020B0604020202020204" pitchFamily="34" charset="0"/>
        <a:buChar char="•"/>
        <a:defRPr sz="1800" kern="1200">
          <a:solidFill>
            <a:schemeClr val="bg2">
              <a:lumMod val="50000"/>
            </a:schemeClr>
          </a:solidFill>
          <a:latin typeface="Aller" panose="02000503030000020004" pitchFamily="2" charset="0"/>
          <a:ea typeface="+mn-ea"/>
          <a:cs typeface="+mn-cs"/>
        </a:defRPr>
      </a:lvl2pPr>
      <a:lvl3pPr marL="1143000" indent="-228600" algn="l" defTabSz="914400" rtl="0" eaLnBrk="1" latinLnBrk="0" hangingPunct="1">
        <a:lnSpc>
          <a:spcPct val="90000"/>
        </a:lnSpc>
        <a:spcBef>
          <a:spcPts val="500"/>
        </a:spcBef>
        <a:buClr>
          <a:srgbClr val="D95A27"/>
        </a:buClr>
        <a:buFont typeface="Arial" panose="020B0604020202020204" pitchFamily="34" charset="0"/>
        <a:buChar char="•"/>
        <a:defRPr sz="1400" kern="1200">
          <a:solidFill>
            <a:schemeClr val="bg2">
              <a:lumMod val="50000"/>
            </a:schemeClr>
          </a:solidFill>
          <a:latin typeface="Aller Light" panose="0200050300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ller Light" panose="0200050300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ller Light" panose="0200050300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System-Supplied Packages</a:t>
            </a:r>
            <a:endParaRPr lang="en-US" dirty="0"/>
          </a:p>
        </p:txBody>
      </p:sp>
      <p:sp>
        <p:nvSpPr>
          <p:cNvPr id="3" name="Content Placeholder 2"/>
          <p:cNvSpPr>
            <a:spLocks noGrp="1"/>
          </p:cNvSpPr>
          <p:nvPr>
            <p:ph idx="1"/>
          </p:nvPr>
        </p:nvSpPr>
        <p:spPr/>
        <p:txBody>
          <a:bodyPr>
            <a:normAutofit/>
          </a:bodyPr>
          <a:lstStyle/>
          <a:p>
            <a:r>
              <a:rPr lang="en-US" baseline="0" dirty="0" smtClean="0"/>
              <a:t>Learn About System-Supplied Packages</a:t>
            </a:r>
          </a:p>
          <a:p>
            <a:r>
              <a:rPr lang="en-US" dirty="0" smtClean="0"/>
              <a:t>Use DBMS_OUTPUT()</a:t>
            </a:r>
          </a:p>
          <a:p>
            <a:r>
              <a:rPr lang="en-US" baseline="0" dirty="0" smtClean="0"/>
              <a:t>Use</a:t>
            </a:r>
            <a:r>
              <a:rPr lang="en-US" dirty="0" smtClean="0"/>
              <a:t> UTL_FILE()</a:t>
            </a:r>
            <a:endParaRPr lang="en-US" baseline="0" dirty="0" smtClean="0"/>
          </a:p>
        </p:txBody>
      </p:sp>
    </p:spTree>
    <p:extLst>
      <p:ext uri="{BB962C8B-B14F-4D97-AF65-F5344CB8AC3E}">
        <p14:creationId xmlns:p14="http://schemas.microsoft.com/office/powerpoint/2010/main" val="41132826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Directory Object</a:t>
            </a:r>
            <a:endParaRPr lang="en-US" dirty="0"/>
          </a:p>
        </p:txBody>
      </p:sp>
      <p:sp>
        <p:nvSpPr>
          <p:cNvPr id="3" name="Content Placeholder 2"/>
          <p:cNvSpPr>
            <a:spLocks noGrp="1"/>
          </p:cNvSpPr>
          <p:nvPr>
            <p:ph idx="1"/>
          </p:nvPr>
        </p:nvSpPr>
        <p:spPr/>
        <p:txBody>
          <a:bodyPr>
            <a:normAutofit/>
          </a:bodyPr>
          <a:lstStyle/>
          <a:p>
            <a:pPr marL="0" indent="0">
              <a:spcBef>
                <a:spcPts val="600"/>
              </a:spcBef>
              <a:spcAft>
                <a:spcPts val="0"/>
              </a:spcAft>
              <a:buNone/>
            </a:pPr>
            <a:r>
              <a:rPr lang="en-US" dirty="0" smtClean="0"/>
              <a:t>Below are details pertaining to a </a:t>
            </a:r>
            <a:r>
              <a:rPr lang="en-US" dirty="0" smtClean="0">
                <a:solidFill>
                  <a:srgbClr val="D95A27"/>
                </a:solidFill>
              </a:rPr>
              <a:t>Directory Object</a:t>
            </a:r>
            <a:r>
              <a:rPr lang="en-US" dirty="0" smtClean="0"/>
              <a:t>.</a:t>
            </a:r>
          </a:p>
          <a:p>
            <a:pPr>
              <a:spcBef>
                <a:spcPts val="600"/>
              </a:spcBef>
              <a:spcAft>
                <a:spcPts val="0"/>
              </a:spcAft>
            </a:pPr>
            <a:r>
              <a:rPr lang="en-US" dirty="0" smtClean="0"/>
              <a:t>The </a:t>
            </a:r>
            <a:r>
              <a:rPr lang="en-US" dirty="0">
                <a:solidFill>
                  <a:srgbClr val="D95A27"/>
                </a:solidFill>
              </a:rPr>
              <a:t>CREATE</a:t>
            </a:r>
            <a:r>
              <a:rPr lang="en-US" dirty="0" smtClean="0"/>
              <a:t> </a:t>
            </a:r>
            <a:r>
              <a:rPr lang="en-US" dirty="0">
                <a:solidFill>
                  <a:srgbClr val="D95A27"/>
                </a:solidFill>
              </a:rPr>
              <a:t>DIRECTORY</a:t>
            </a:r>
            <a:r>
              <a:rPr lang="en-US" dirty="0" smtClean="0"/>
              <a:t> command only creates a reference to a directory.</a:t>
            </a:r>
          </a:p>
          <a:p>
            <a:pPr>
              <a:spcBef>
                <a:spcPts val="600"/>
              </a:spcBef>
              <a:spcAft>
                <a:spcPts val="0"/>
              </a:spcAft>
            </a:pPr>
            <a:r>
              <a:rPr lang="en-US" dirty="0" smtClean="0"/>
              <a:t>Directories are unique database objects which are always owned by the </a:t>
            </a:r>
            <a:r>
              <a:rPr lang="en-US" dirty="0">
                <a:solidFill>
                  <a:srgbClr val="D95A27"/>
                </a:solidFill>
              </a:rPr>
              <a:t>SYS</a:t>
            </a:r>
            <a:r>
              <a:rPr lang="en-US" dirty="0" smtClean="0"/>
              <a:t> schema.</a:t>
            </a:r>
          </a:p>
          <a:p>
            <a:pPr>
              <a:spcBef>
                <a:spcPts val="600"/>
              </a:spcBef>
              <a:spcAft>
                <a:spcPts val="0"/>
              </a:spcAft>
            </a:pPr>
            <a:endParaRPr lang="en-US" dirty="0" smtClean="0"/>
          </a:p>
        </p:txBody>
      </p:sp>
      <p:pic>
        <p:nvPicPr>
          <p:cNvPr id="6" name="Picture 5"/>
          <p:cNvPicPr>
            <a:picLocks noChangeAspect="1"/>
          </p:cNvPicPr>
          <p:nvPr/>
        </p:nvPicPr>
        <p:blipFill>
          <a:blip r:embed="rId2"/>
          <a:stretch>
            <a:fillRect/>
          </a:stretch>
        </p:blipFill>
        <p:spPr>
          <a:xfrm>
            <a:off x="1443425" y="4022758"/>
            <a:ext cx="6200000" cy="2219048"/>
          </a:xfrm>
          <a:prstGeom prst="rect">
            <a:avLst/>
          </a:prstGeom>
          <a:ln>
            <a:noFill/>
          </a:ln>
          <a:effectLst>
            <a:outerShdw blurRad="292100" dist="139700" dir="2700000" algn="tl" rotWithShape="0">
              <a:srgbClr val="333333">
                <a:alpha val="65000"/>
              </a:srgbClr>
            </a:outerShdw>
          </a:effectLst>
        </p:spPr>
      </p:pic>
      <p:sp>
        <p:nvSpPr>
          <p:cNvPr id="5" name="Rectangular Callout 4"/>
          <p:cNvSpPr/>
          <p:nvPr/>
        </p:nvSpPr>
        <p:spPr>
          <a:xfrm>
            <a:off x="2046551" y="3932926"/>
            <a:ext cx="3595120" cy="1065407"/>
          </a:xfrm>
          <a:prstGeom prst="wedgeRectCallout">
            <a:avLst>
              <a:gd name="adj1" fmla="val -22455"/>
              <a:gd name="adj2" fmla="val 70575"/>
            </a:avLst>
          </a:prstGeom>
          <a:solidFill>
            <a:srgbClr val="B347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4163" indent="-284163"/>
            <a:r>
              <a:rPr lang="en-US" sz="1600" dirty="0" smtClean="0">
                <a:latin typeface="Aller" panose="02000503030000020004" pitchFamily="2" charset="0"/>
                <a:sym typeface="Webdings" panose="05030102010509060703" pitchFamily="18" charset="2"/>
              </a:rPr>
              <a:t>	</a:t>
            </a:r>
            <a:r>
              <a:rPr lang="en-US" sz="1600" dirty="0" smtClean="0">
                <a:latin typeface="Aller" panose="02000503030000020004" pitchFamily="2" charset="0"/>
              </a:rPr>
              <a:t>Important:  Notice the Directory Name is automatically converted to UPPERCASE.</a:t>
            </a:r>
            <a:endParaRPr lang="en-US" sz="1600" dirty="0">
              <a:latin typeface="Aller" panose="02000503030000020004" pitchFamily="2" charset="0"/>
            </a:endParaRPr>
          </a:p>
        </p:txBody>
      </p:sp>
    </p:spTree>
    <p:extLst>
      <p:ext uri="{BB962C8B-B14F-4D97-AF65-F5344CB8AC3E}">
        <p14:creationId xmlns:p14="http://schemas.microsoft.com/office/powerpoint/2010/main" val="35522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Dropping a Directory Object</a:t>
            </a:r>
            <a:endParaRPr lang="en-US" dirty="0"/>
          </a:p>
        </p:txBody>
      </p:sp>
      <p:sp>
        <p:nvSpPr>
          <p:cNvPr id="3" name="Content Placeholder 2"/>
          <p:cNvSpPr>
            <a:spLocks noGrp="1"/>
          </p:cNvSpPr>
          <p:nvPr>
            <p:ph idx="1"/>
          </p:nvPr>
        </p:nvSpPr>
        <p:spPr/>
        <p:txBody>
          <a:bodyPr>
            <a:normAutofit/>
          </a:bodyPr>
          <a:lstStyle/>
          <a:p>
            <a:pPr marL="0" indent="0">
              <a:spcBef>
                <a:spcPts val="600"/>
              </a:spcBef>
              <a:spcAft>
                <a:spcPts val="0"/>
              </a:spcAft>
              <a:buNone/>
            </a:pPr>
            <a:r>
              <a:rPr lang="en-US" dirty="0" smtClean="0"/>
              <a:t>As with any other database object, you use the </a:t>
            </a:r>
            <a:r>
              <a:rPr lang="en-US" dirty="0">
                <a:solidFill>
                  <a:srgbClr val="D95A27"/>
                </a:solidFill>
              </a:rPr>
              <a:t>DROP</a:t>
            </a:r>
            <a:r>
              <a:rPr lang="en-US" dirty="0" smtClean="0"/>
              <a:t> command to delete a </a:t>
            </a:r>
            <a:r>
              <a:rPr lang="en-US" dirty="0" smtClean="0">
                <a:solidFill>
                  <a:srgbClr val="D95A27"/>
                </a:solidFill>
              </a:rPr>
              <a:t>Directory Object</a:t>
            </a:r>
            <a:r>
              <a:rPr lang="en-US" dirty="0" smtClean="0"/>
              <a:t>.</a:t>
            </a:r>
          </a:p>
          <a:p>
            <a:pPr>
              <a:spcBef>
                <a:spcPts val="600"/>
              </a:spcBef>
              <a:spcAft>
                <a:spcPts val="0"/>
              </a:spcAft>
            </a:pPr>
            <a:endParaRPr lang="en-US" dirty="0" smtClean="0"/>
          </a:p>
        </p:txBody>
      </p:sp>
      <p:sp>
        <p:nvSpPr>
          <p:cNvPr id="7" name="Rectangle 6"/>
          <p:cNvSpPr/>
          <p:nvPr/>
        </p:nvSpPr>
        <p:spPr>
          <a:xfrm>
            <a:off x="1174810" y="2794961"/>
            <a:ext cx="6737230" cy="153550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400" dirty="0" smtClean="0">
                <a:latin typeface="Courier New" panose="02070309020205020404" pitchFamily="49" charset="0"/>
                <a:cs typeface="Courier New" panose="02070309020205020404" pitchFamily="49" charset="0"/>
              </a:rPr>
              <a:t>SQL&gt; </a:t>
            </a:r>
            <a:r>
              <a:rPr lang="en-US" sz="1400" b="1" dirty="0" smtClean="0">
                <a:latin typeface="Courier New" panose="02070309020205020404" pitchFamily="49" charset="0"/>
                <a:cs typeface="Courier New" panose="02070309020205020404" pitchFamily="49" charset="0"/>
              </a:rPr>
              <a:t>DROP DIRECTORY </a:t>
            </a:r>
            <a:r>
              <a:rPr lang="en-US" sz="1400" b="1" dirty="0" err="1" smtClean="0">
                <a:latin typeface="Courier New" panose="02070309020205020404" pitchFamily="49" charset="0"/>
                <a:cs typeface="Courier New" panose="02070309020205020404" pitchFamily="49" charset="0"/>
              </a:rPr>
              <a:t>TextDirectory</a:t>
            </a:r>
            <a:r>
              <a:rPr lang="en-US" sz="1400" b="1"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Directory dropped.</a:t>
            </a:r>
          </a:p>
          <a:p>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444595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Directory Objects</a:t>
            </a:r>
            <a:endParaRPr lang="en-US" dirty="0"/>
          </a:p>
        </p:txBody>
      </p:sp>
      <p:sp>
        <p:nvSpPr>
          <p:cNvPr id="3" name="Content Placeholder 2"/>
          <p:cNvSpPr>
            <a:spLocks noGrp="1"/>
          </p:cNvSpPr>
          <p:nvPr>
            <p:ph idx="1"/>
          </p:nvPr>
        </p:nvSpPr>
        <p:spPr/>
        <p:txBody>
          <a:bodyPr>
            <a:normAutofit/>
          </a:bodyPr>
          <a:lstStyle/>
          <a:p>
            <a:pPr marL="0" indent="0">
              <a:spcBef>
                <a:spcPts val="600"/>
              </a:spcBef>
              <a:spcAft>
                <a:spcPts val="0"/>
              </a:spcAft>
              <a:buNone/>
            </a:pPr>
            <a:r>
              <a:rPr lang="en-US" dirty="0" smtClean="0"/>
              <a:t>Before the </a:t>
            </a:r>
            <a:r>
              <a:rPr lang="en-US" dirty="0" smtClean="0">
                <a:solidFill>
                  <a:srgbClr val="D95A27"/>
                </a:solidFill>
              </a:rPr>
              <a:t>Directory Object</a:t>
            </a:r>
            <a:r>
              <a:rPr lang="en-US" dirty="0"/>
              <a:t> </a:t>
            </a:r>
            <a:r>
              <a:rPr lang="en-US" dirty="0" smtClean="0"/>
              <a:t>can be accessed, the use must have appropriate object privileges.</a:t>
            </a:r>
          </a:p>
          <a:p>
            <a:pPr>
              <a:spcBef>
                <a:spcPts val="600"/>
              </a:spcBef>
              <a:spcAft>
                <a:spcPts val="0"/>
              </a:spcAft>
            </a:pPr>
            <a:r>
              <a:rPr lang="en-US" dirty="0" smtClean="0"/>
              <a:t>This is done by granting the </a:t>
            </a:r>
            <a:r>
              <a:rPr lang="en-US" dirty="0">
                <a:solidFill>
                  <a:srgbClr val="D95A27"/>
                </a:solidFill>
              </a:rPr>
              <a:t>READ</a:t>
            </a:r>
            <a:r>
              <a:rPr lang="en-US" dirty="0" smtClean="0"/>
              <a:t> and </a:t>
            </a:r>
            <a:r>
              <a:rPr lang="en-US" dirty="0">
                <a:solidFill>
                  <a:srgbClr val="D95A27"/>
                </a:solidFill>
              </a:rPr>
              <a:t>WRITE</a:t>
            </a:r>
            <a:r>
              <a:rPr lang="en-US" dirty="0" smtClean="0"/>
              <a:t> object privileges.</a:t>
            </a:r>
          </a:p>
          <a:p>
            <a:pPr>
              <a:spcBef>
                <a:spcPts val="600"/>
              </a:spcBef>
              <a:spcAft>
                <a:spcPts val="0"/>
              </a:spcAft>
            </a:pPr>
            <a:endParaRPr lang="en-US" dirty="0" smtClean="0"/>
          </a:p>
        </p:txBody>
      </p:sp>
      <p:sp>
        <p:nvSpPr>
          <p:cNvPr id="7" name="Rectangle 6"/>
          <p:cNvSpPr/>
          <p:nvPr/>
        </p:nvSpPr>
        <p:spPr>
          <a:xfrm>
            <a:off x="1100676" y="3545454"/>
            <a:ext cx="6885497" cy="122495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400" dirty="0" smtClean="0">
                <a:latin typeface="Courier New" panose="02070309020205020404" pitchFamily="49" charset="0"/>
                <a:cs typeface="Courier New" panose="02070309020205020404" pitchFamily="49" charset="0"/>
              </a:rPr>
              <a:t>SQL&gt; </a:t>
            </a:r>
            <a:r>
              <a:rPr lang="en-US" sz="1400" b="1" dirty="0" smtClean="0">
                <a:latin typeface="Courier New" panose="02070309020205020404" pitchFamily="49" charset="0"/>
                <a:cs typeface="Courier New" panose="02070309020205020404" pitchFamily="49" charset="0"/>
              </a:rPr>
              <a:t>GRANT READ, WRITE ON DIRECTORY </a:t>
            </a:r>
            <a:r>
              <a:rPr lang="en-US" sz="1400" b="1" dirty="0" err="1" smtClean="0">
                <a:latin typeface="Courier New" panose="02070309020205020404" pitchFamily="49" charset="0"/>
                <a:cs typeface="Courier New" panose="02070309020205020404" pitchFamily="49" charset="0"/>
              </a:rPr>
              <a:t>TextDirectory</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TO STUDENT1;</a:t>
            </a:r>
          </a:p>
          <a:p>
            <a:r>
              <a:rPr lang="en-US" sz="1400" dirty="0" smtClean="0">
                <a:latin typeface="Courier New" panose="02070309020205020404" pitchFamily="49" charset="0"/>
                <a:cs typeface="Courier New" panose="02070309020205020404" pitchFamily="49" charset="0"/>
              </a:rPr>
              <a:t>Grant succeeded.</a:t>
            </a:r>
          </a:p>
          <a:p>
            <a:endParaRPr lang="en-US" sz="1400" dirty="0">
              <a:latin typeface="Courier New" panose="02070309020205020404" pitchFamily="49" charset="0"/>
              <a:cs typeface="Courier New" panose="02070309020205020404" pitchFamily="49" charset="0"/>
            </a:endParaRPr>
          </a:p>
        </p:txBody>
      </p:sp>
      <p:sp>
        <p:nvSpPr>
          <p:cNvPr id="5" name="Rectangular Callout 4"/>
          <p:cNvSpPr/>
          <p:nvPr/>
        </p:nvSpPr>
        <p:spPr>
          <a:xfrm>
            <a:off x="2663911" y="2406050"/>
            <a:ext cx="3759026" cy="1889904"/>
          </a:xfrm>
          <a:prstGeom prst="wedgeRectCallout">
            <a:avLst>
              <a:gd name="adj1" fmla="val -20775"/>
              <a:gd name="adj2" fmla="val 39807"/>
            </a:avLst>
          </a:prstGeom>
          <a:solidFill>
            <a:srgbClr val="B347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4163" indent="-284163"/>
            <a:r>
              <a:rPr lang="en-US" sz="1600" dirty="0" smtClean="0">
                <a:latin typeface="Aller" panose="02000503030000020004" pitchFamily="2" charset="0"/>
                <a:sym typeface="Webdings" panose="05030102010509060703" pitchFamily="18" charset="2"/>
              </a:rPr>
              <a:t>	</a:t>
            </a:r>
            <a:r>
              <a:rPr lang="en-US" sz="1600" dirty="0" smtClean="0">
                <a:latin typeface="Aller" panose="02000503030000020004" pitchFamily="2" charset="0"/>
              </a:rPr>
              <a:t>The READ, WRITE grant is fairly significant because you are giving the user the ability to read and write files on the database server using the OS privileges of the database itself.</a:t>
            </a:r>
            <a:endParaRPr lang="en-US" sz="1600" dirty="0">
              <a:latin typeface="Aller" panose="02000503030000020004" pitchFamily="2" charset="0"/>
            </a:endParaRPr>
          </a:p>
        </p:txBody>
      </p:sp>
    </p:spTree>
    <p:extLst>
      <p:ext uri="{BB962C8B-B14F-4D97-AF65-F5344CB8AC3E}">
        <p14:creationId xmlns:p14="http://schemas.microsoft.com/office/powerpoint/2010/main" val="127785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UTL_FILE() Methods</a:t>
            </a:r>
            <a:endParaRPr lang="en-US" dirty="0"/>
          </a:p>
        </p:txBody>
      </p:sp>
      <p:sp>
        <p:nvSpPr>
          <p:cNvPr id="3" name="Content Placeholder 2"/>
          <p:cNvSpPr>
            <a:spLocks noGrp="1"/>
          </p:cNvSpPr>
          <p:nvPr>
            <p:ph idx="1"/>
          </p:nvPr>
        </p:nvSpPr>
        <p:spPr/>
        <p:txBody>
          <a:bodyPr>
            <a:normAutofit/>
          </a:bodyPr>
          <a:lstStyle/>
          <a:p>
            <a:pPr marL="0" indent="0">
              <a:spcAft>
                <a:spcPts val="600"/>
              </a:spcAft>
              <a:buNone/>
            </a:pPr>
            <a:r>
              <a:rPr lang="en-US" dirty="0" smtClean="0"/>
              <a:t>The methods you are most likely to need are:</a:t>
            </a:r>
          </a:p>
        </p:txBody>
      </p:sp>
      <p:graphicFrame>
        <p:nvGraphicFramePr>
          <p:cNvPr id="6" name="Table 5"/>
          <p:cNvGraphicFramePr>
            <a:graphicFrameLocks noGrp="1"/>
          </p:cNvGraphicFramePr>
          <p:nvPr>
            <p:extLst>
              <p:ext uri="{D42A27DB-BD31-4B8C-83A1-F6EECF244321}">
                <p14:modId xmlns:p14="http://schemas.microsoft.com/office/powerpoint/2010/main" val="1614708082"/>
              </p:ext>
            </p:extLst>
          </p:nvPr>
        </p:nvGraphicFramePr>
        <p:xfrm>
          <a:off x="1302590" y="2294625"/>
          <a:ext cx="6685472" cy="3645184"/>
        </p:xfrm>
        <a:graphic>
          <a:graphicData uri="http://schemas.openxmlformats.org/drawingml/2006/table">
            <a:tbl>
              <a:tblPr firstRow="1" bandRow="1">
                <a:tableStyleId>{9DCAF9ED-07DC-4A11-8D7F-57B35C25682E}</a:tableStyleId>
              </a:tblPr>
              <a:tblGrid>
                <a:gridCol w="2035833"/>
                <a:gridCol w="4649639"/>
              </a:tblGrid>
              <a:tr h="353684">
                <a:tc>
                  <a:txBody>
                    <a:bodyPr/>
                    <a:lstStyle/>
                    <a:p>
                      <a:r>
                        <a:rPr lang="en-US" dirty="0" smtClean="0">
                          <a:latin typeface="Aller Light" panose="02000503000000020004" pitchFamily="2" charset="0"/>
                        </a:rPr>
                        <a:t>Method</a:t>
                      </a:r>
                      <a:endParaRPr lang="en-US" dirty="0">
                        <a:latin typeface="Aller Light" panose="02000503000000020004" pitchFamily="2" charset="0"/>
                      </a:endParaRPr>
                    </a:p>
                  </a:txBody>
                  <a:tcPr>
                    <a:solidFill>
                      <a:srgbClr val="B9491B"/>
                    </a:solidFill>
                  </a:tcPr>
                </a:tc>
                <a:tc>
                  <a:txBody>
                    <a:bodyPr/>
                    <a:lstStyle/>
                    <a:p>
                      <a:r>
                        <a:rPr lang="en-US" dirty="0" smtClean="0">
                          <a:latin typeface="Aller Light" panose="02000503000000020004" pitchFamily="2" charset="0"/>
                        </a:rPr>
                        <a:t>Description</a:t>
                      </a:r>
                      <a:endParaRPr lang="en-US" dirty="0">
                        <a:latin typeface="Aller Light" panose="02000503000000020004" pitchFamily="2" charset="0"/>
                      </a:endParaRPr>
                    </a:p>
                  </a:txBody>
                  <a:tcPr>
                    <a:solidFill>
                      <a:srgbClr val="B9491B"/>
                    </a:solidFill>
                  </a:tcPr>
                </a:tc>
              </a:tr>
              <a:tr h="901984">
                <a:tc>
                  <a:txBody>
                    <a:bodyPr/>
                    <a:lstStyle/>
                    <a:p>
                      <a:r>
                        <a:rPr lang="en-US" dirty="0" smtClean="0">
                          <a:latin typeface="Aller Light" panose="02000503000000020004" pitchFamily="2" charset="0"/>
                        </a:rPr>
                        <a:t>FOPEN</a:t>
                      </a:r>
                    </a:p>
                    <a:p>
                      <a:r>
                        <a:rPr lang="en-US" dirty="0" smtClean="0">
                          <a:latin typeface="Aller Light" panose="02000503000000020004" pitchFamily="2" charset="0"/>
                        </a:rPr>
                        <a:t>(</a:t>
                      </a:r>
                      <a:r>
                        <a:rPr lang="en-US" dirty="0" err="1" smtClean="0">
                          <a:latin typeface="Aller Light" panose="02000503000000020004" pitchFamily="2" charset="0"/>
                        </a:rPr>
                        <a:t>DirectoryName</a:t>
                      </a:r>
                      <a:r>
                        <a:rPr lang="en-US" dirty="0" smtClean="0">
                          <a:latin typeface="Aller Light" panose="02000503000000020004" pitchFamily="2" charset="0"/>
                        </a:rPr>
                        <a:t>, </a:t>
                      </a:r>
                      <a:r>
                        <a:rPr lang="en-US" dirty="0" err="1" smtClean="0">
                          <a:latin typeface="Aller Light" panose="02000503000000020004" pitchFamily="2" charset="0"/>
                        </a:rPr>
                        <a:t>ExternalFileName</a:t>
                      </a:r>
                      <a:r>
                        <a:rPr lang="en-US" dirty="0" smtClean="0">
                          <a:latin typeface="Aller Light" panose="02000503000000020004" pitchFamily="2" charset="0"/>
                        </a:rPr>
                        <a:t>,</a:t>
                      </a:r>
                      <a:r>
                        <a:rPr lang="en-US" baseline="0" dirty="0" smtClean="0">
                          <a:latin typeface="Aller Light" panose="02000503000000020004" pitchFamily="2" charset="0"/>
                        </a:rPr>
                        <a:t> </a:t>
                      </a:r>
                      <a:r>
                        <a:rPr lang="en-US" baseline="0" dirty="0" err="1" smtClean="0">
                          <a:latin typeface="Aller Light" panose="02000503000000020004" pitchFamily="2" charset="0"/>
                        </a:rPr>
                        <a:t>OpenMode</a:t>
                      </a:r>
                      <a:r>
                        <a:rPr lang="en-US" baseline="0" dirty="0" smtClean="0">
                          <a:latin typeface="Aller Light" panose="02000503000000020004" pitchFamily="2" charset="0"/>
                        </a:rPr>
                        <a:t>, </a:t>
                      </a:r>
                      <a:r>
                        <a:rPr lang="en-US" baseline="0" dirty="0" err="1" smtClean="0">
                          <a:latin typeface="Aller Light" panose="02000503000000020004" pitchFamily="2" charset="0"/>
                        </a:rPr>
                        <a:t>MaxLineSize</a:t>
                      </a:r>
                      <a:r>
                        <a:rPr lang="en-US" baseline="0" dirty="0" smtClean="0">
                          <a:latin typeface="Aller Light" panose="02000503000000020004" pitchFamily="2" charset="0"/>
                        </a:rPr>
                        <a:t>)</a:t>
                      </a:r>
                      <a:endParaRPr lang="en-US" dirty="0">
                        <a:latin typeface="Aller Light" panose="02000503000000020004" pitchFamily="2" charset="0"/>
                      </a:endParaRPr>
                    </a:p>
                  </a:txBody>
                  <a:tcPr/>
                </a:tc>
                <a:tc>
                  <a:txBody>
                    <a:bodyPr/>
                    <a:lstStyle/>
                    <a:p>
                      <a:r>
                        <a:rPr lang="en-US" baseline="0" dirty="0" smtClean="0">
                          <a:latin typeface="Aller Light" panose="02000503000000020004" pitchFamily="2" charset="0"/>
                        </a:rPr>
                        <a:t>Used to open the external file indicated and return the </a:t>
                      </a:r>
                      <a:r>
                        <a:rPr lang="en-US" b="1" baseline="0" dirty="0" err="1" smtClean="0">
                          <a:latin typeface="Aller Light" panose="02000503000000020004" pitchFamily="2" charset="0"/>
                        </a:rPr>
                        <a:t>FileHandle</a:t>
                      </a:r>
                      <a:r>
                        <a:rPr lang="en-US" baseline="0" dirty="0" smtClean="0">
                          <a:latin typeface="Aller Light" panose="02000503000000020004" pitchFamily="2" charset="0"/>
                        </a:rPr>
                        <a:t> which will be referred to throughout the program.</a:t>
                      </a:r>
                      <a:endParaRPr lang="en-US" dirty="0" smtClean="0">
                        <a:latin typeface="Aller Light" panose="02000503000000020004" pitchFamily="2" charset="0"/>
                      </a:endParaRPr>
                    </a:p>
                  </a:txBody>
                  <a:tcPr/>
                </a:tc>
              </a:tr>
              <a:tr h="901984">
                <a:tc>
                  <a:txBody>
                    <a:bodyPr/>
                    <a:lstStyle/>
                    <a:p>
                      <a:r>
                        <a:rPr lang="en-US" dirty="0" smtClean="0">
                          <a:latin typeface="Aller Light" panose="02000503000000020004" pitchFamily="2" charset="0"/>
                        </a:rPr>
                        <a:t>IS_OPEN</a:t>
                      </a:r>
                    </a:p>
                    <a:p>
                      <a:r>
                        <a:rPr lang="en-US" dirty="0" smtClean="0">
                          <a:latin typeface="Aller Light" panose="02000503000000020004" pitchFamily="2" charset="0"/>
                        </a:rPr>
                        <a:t>(</a:t>
                      </a:r>
                      <a:r>
                        <a:rPr lang="en-US" b="1" dirty="0" err="1" smtClean="0">
                          <a:latin typeface="Aller Light" panose="02000503000000020004" pitchFamily="2" charset="0"/>
                        </a:rPr>
                        <a:t>FileHandle</a:t>
                      </a:r>
                      <a:r>
                        <a:rPr lang="en-US" dirty="0" smtClean="0">
                          <a:latin typeface="Aller Light" panose="02000503000000020004" pitchFamily="2" charset="0"/>
                        </a:rPr>
                        <a:t>)</a:t>
                      </a:r>
                      <a:endParaRPr lang="en-US" dirty="0">
                        <a:latin typeface="Aller Light" panose="02000503000000020004" pitchFamily="2" charset="0"/>
                      </a:endParaRPr>
                    </a:p>
                  </a:txBody>
                  <a:tcPr/>
                </a:tc>
                <a:tc>
                  <a:txBody>
                    <a:bodyPr/>
                    <a:lstStyle/>
                    <a:p>
                      <a:r>
                        <a:rPr lang="en-US" baseline="0" dirty="0" smtClean="0">
                          <a:latin typeface="Aller Light" panose="02000503000000020004" pitchFamily="2" charset="0"/>
                        </a:rPr>
                        <a:t>This function returns a Boolean value indicating whether the file is opened.</a:t>
                      </a:r>
                      <a:endParaRPr lang="en-US" dirty="0">
                        <a:latin typeface="Aller Light" panose="02000503000000020004" pitchFamily="2" charset="0"/>
                      </a:endParaRPr>
                    </a:p>
                  </a:txBody>
                  <a:tcPr/>
                </a:tc>
              </a:tr>
              <a:tr h="901984">
                <a:tc>
                  <a:txBody>
                    <a:bodyPr/>
                    <a:lstStyle/>
                    <a:p>
                      <a:r>
                        <a:rPr lang="en-US" dirty="0" smtClean="0">
                          <a:latin typeface="Aller Light" panose="02000503000000020004" pitchFamily="2" charset="0"/>
                        </a:rPr>
                        <a:t>PUT</a:t>
                      </a:r>
                    </a:p>
                    <a:p>
                      <a:r>
                        <a:rPr lang="en-US" dirty="0" smtClean="0">
                          <a:latin typeface="Aller Light" panose="02000503000000020004" pitchFamily="2" charset="0"/>
                        </a:rPr>
                        <a:t>(</a:t>
                      </a:r>
                      <a:r>
                        <a:rPr lang="en-US" b="1" dirty="0" err="1" smtClean="0">
                          <a:latin typeface="Aller Light" panose="02000503000000020004" pitchFamily="2" charset="0"/>
                        </a:rPr>
                        <a:t>FileHandle</a:t>
                      </a:r>
                      <a:r>
                        <a:rPr lang="en-US" dirty="0" smtClean="0">
                          <a:latin typeface="Aller Light" panose="02000503000000020004" pitchFamily="2" charset="0"/>
                        </a:rPr>
                        <a:t>,</a:t>
                      </a:r>
                    </a:p>
                    <a:p>
                      <a:r>
                        <a:rPr lang="en-US" dirty="0" smtClean="0">
                          <a:latin typeface="Aller Light" panose="02000503000000020004" pitchFamily="2" charset="0"/>
                        </a:rPr>
                        <a:t>Text)</a:t>
                      </a:r>
                      <a:endParaRPr lang="en-US" dirty="0">
                        <a:latin typeface="Aller Light" panose="02000503000000020004" pitchFamily="2" charset="0"/>
                      </a:endParaRPr>
                    </a:p>
                  </a:txBody>
                  <a:tcPr/>
                </a:tc>
                <a:tc>
                  <a:txBody>
                    <a:bodyPr/>
                    <a:lstStyle/>
                    <a:p>
                      <a:r>
                        <a:rPr lang="en-US" baseline="0" dirty="0" smtClean="0">
                          <a:latin typeface="Aller Light" panose="02000503000000020004" pitchFamily="2" charset="0"/>
                        </a:rPr>
                        <a:t>This procedure will write a portion of a line of text to the file.</a:t>
                      </a:r>
                      <a:endParaRPr lang="en-US" dirty="0">
                        <a:latin typeface="Aller Light" panose="02000503000000020004" pitchFamily="2" charset="0"/>
                      </a:endParaRPr>
                    </a:p>
                  </a:txBody>
                  <a:tcPr/>
                </a:tc>
              </a:tr>
            </a:tbl>
          </a:graphicData>
        </a:graphic>
      </p:graphicFrame>
    </p:spTree>
    <p:extLst>
      <p:ext uri="{BB962C8B-B14F-4D97-AF65-F5344CB8AC3E}">
        <p14:creationId xmlns:p14="http://schemas.microsoft.com/office/powerpoint/2010/main" val="21606404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UTL_FILE() Methods</a:t>
            </a:r>
            <a:endParaRPr lang="en-US" dirty="0"/>
          </a:p>
        </p:txBody>
      </p:sp>
      <p:sp>
        <p:nvSpPr>
          <p:cNvPr id="3" name="Content Placeholder 2"/>
          <p:cNvSpPr>
            <a:spLocks noGrp="1"/>
          </p:cNvSpPr>
          <p:nvPr>
            <p:ph idx="1"/>
          </p:nvPr>
        </p:nvSpPr>
        <p:spPr/>
        <p:txBody>
          <a:bodyPr>
            <a:normAutofit/>
          </a:bodyPr>
          <a:lstStyle/>
          <a:p>
            <a:pPr marL="0" indent="0">
              <a:spcAft>
                <a:spcPts val="600"/>
              </a:spcAft>
              <a:buNone/>
            </a:pPr>
            <a:r>
              <a:rPr lang="en-US" dirty="0" smtClean="0"/>
              <a:t>The methods you are most likely to need are:</a:t>
            </a:r>
          </a:p>
        </p:txBody>
      </p:sp>
      <p:graphicFrame>
        <p:nvGraphicFramePr>
          <p:cNvPr id="6" name="Table 5"/>
          <p:cNvGraphicFramePr>
            <a:graphicFrameLocks noGrp="1"/>
          </p:cNvGraphicFramePr>
          <p:nvPr>
            <p:extLst>
              <p:ext uri="{D42A27DB-BD31-4B8C-83A1-F6EECF244321}">
                <p14:modId xmlns:p14="http://schemas.microsoft.com/office/powerpoint/2010/main" val="3169914575"/>
              </p:ext>
            </p:extLst>
          </p:nvPr>
        </p:nvGraphicFramePr>
        <p:xfrm>
          <a:off x="1302590" y="2294625"/>
          <a:ext cx="6685472" cy="4124171"/>
        </p:xfrm>
        <a:graphic>
          <a:graphicData uri="http://schemas.openxmlformats.org/drawingml/2006/table">
            <a:tbl>
              <a:tblPr firstRow="1" bandRow="1">
                <a:tableStyleId>{9DCAF9ED-07DC-4A11-8D7F-57B35C25682E}</a:tableStyleId>
              </a:tblPr>
              <a:tblGrid>
                <a:gridCol w="2035833"/>
                <a:gridCol w="4649639"/>
              </a:tblGrid>
              <a:tr h="345058">
                <a:tc>
                  <a:txBody>
                    <a:bodyPr/>
                    <a:lstStyle/>
                    <a:p>
                      <a:r>
                        <a:rPr lang="en-US" dirty="0" smtClean="0">
                          <a:latin typeface="Aller Light" panose="02000503000000020004" pitchFamily="2" charset="0"/>
                        </a:rPr>
                        <a:t>Method</a:t>
                      </a:r>
                      <a:endParaRPr lang="en-US" dirty="0">
                        <a:latin typeface="Aller Light" panose="02000503000000020004" pitchFamily="2" charset="0"/>
                      </a:endParaRPr>
                    </a:p>
                  </a:txBody>
                  <a:tcPr>
                    <a:solidFill>
                      <a:srgbClr val="B9491B"/>
                    </a:solidFill>
                  </a:tcPr>
                </a:tc>
                <a:tc>
                  <a:txBody>
                    <a:bodyPr/>
                    <a:lstStyle/>
                    <a:p>
                      <a:r>
                        <a:rPr lang="en-US" dirty="0" smtClean="0">
                          <a:latin typeface="Aller Light" panose="02000503000000020004" pitchFamily="2" charset="0"/>
                        </a:rPr>
                        <a:t>Description</a:t>
                      </a:r>
                      <a:endParaRPr lang="en-US" dirty="0">
                        <a:latin typeface="Aller Light" panose="02000503000000020004" pitchFamily="2" charset="0"/>
                      </a:endParaRPr>
                    </a:p>
                  </a:txBody>
                  <a:tcPr>
                    <a:solidFill>
                      <a:srgbClr val="B9491B"/>
                    </a:solidFill>
                  </a:tcPr>
                </a:tc>
              </a:tr>
              <a:tr h="740891">
                <a:tc>
                  <a:txBody>
                    <a:bodyPr/>
                    <a:lstStyle/>
                    <a:p>
                      <a:r>
                        <a:rPr lang="en-US" dirty="0" smtClean="0">
                          <a:latin typeface="Aller Light" panose="02000503000000020004" pitchFamily="2" charset="0"/>
                        </a:rPr>
                        <a:t>NEW_LINE</a:t>
                      </a:r>
                    </a:p>
                    <a:p>
                      <a:r>
                        <a:rPr lang="en-US" dirty="0" smtClean="0">
                          <a:latin typeface="Aller Light" panose="02000503000000020004" pitchFamily="2" charset="0"/>
                        </a:rPr>
                        <a:t>(</a:t>
                      </a:r>
                      <a:r>
                        <a:rPr lang="en-US" dirty="0" err="1" smtClean="0">
                          <a:latin typeface="Aller Light" panose="02000503000000020004" pitchFamily="2" charset="0"/>
                        </a:rPr>
                        <a:t>FileHandle</a:t>
                      </a:r>
                      <a:r>
                        <a:rPr lang="en-US" baseline="0" dirty="0" smtClean="0">
                          <a:latin typeface="Aller Light" panose="02000503000000020004" pitchFamily="2" charset="0"/>
                        </a:rPr>
                        <a:t>)</a:t>
                      </a:r>
                      <a:endParaRPr lang="en-US" dirty="0">
                        <a:latin typeface="Aller Light" panose="02000503000000020004" pitchFamily="2" charset="0"/>
                      </a:endParaRPr>
                    </a:p>
                  </a:txBody>
                  <a:tcPr/>
                </a:tc>
                <a:tc>
                  <a:txBody>
                    <a:bodyPr/>
                    <a:lstStyle/>
                    <a:p>
                      <a:r>
                        <a:rPr lang="en-US" baseline="0" dirty="0" smtClean="0">
                          <a:latin typeface="Aller Light" panose="02000503000000020004" pitchFamily="2" charset="0"/>
                        </a:rPr>
                        <a:t>Used to write a line terminator and advance to the next line.</a:t>
                      </a:r>
                      <a:endParaRPr lang="en-US" dirty="0" smtClean="0">
                        <a:latin typeface="Aller Light" panose="02000503000000020004" pitchFamily="2" charset="0"/>
                      </a:endParaRPr>
                    </a:p>
                  </a:txBody>
                  <a:tcPr/>
                </a:tc>
              </a:tr>
              <a:tr h="901984">
                <a:tc>
                  <a:txBody>
                    <a:bodyPr/>
                    <a:lstStyle/>
                    <a:p>
                      <a:r>
                        <a:rPr lang="en-US" dirty="0" smtClean="0">
                          <a:latin typeface="Aller Light" panose="02000503000000020004" pitchFamily="2" charset="0"/>
                        </a:rPr>
                        <a:t>PUT_LINE</a:t>
                      </a:r>
                    </a:p>
                    <a:p>
                      <a:r>
                        <a:rPr lang="en-US" dirty="0" smtClean="0">
                          <a:latin typeface="Aller Light" panose="02000503000000020004" pitchFamily="2" charset="0"/>
                        </a:rPr>
                        <a:t>(</a:t>
                      </a:r>
                      <a:r>
                        <a:rPr lang="en-US" dirty="0" err="1" smtClean="0">
                          <a:latin typeface="Aller Light" panose="02000503000000020004" pitchFamily="2" charset="0"/>
                        </a:rPr>
                        <a:t>FileHandle</a:t>
                      </a:r>
                      <a:r>
                        <a:rPr lang="en-US" dirty="0" smtClean="0">
                          <a:latin typeface="Aller Light" panose="02000503000000020004" pitchFamily="2" charset="0"/>
                        </a:rPr>
                        <a:t>,</a:t>
                      </a:r>
                      <a:r>
                        <a:rPr lang="en-US" baseline="0" dirty="0" smtClean="0">
                          <a:latin typeface="Aller Light" panose="02000503000000020004" pitchFamily="2" charset="0"/>
                        </a:rPr>
                        <a:t> Text)</a:t>
                      </a:r>
                      <a:endParaRPr lang="en-US" dirty="0">
                        <a:latin typeface="Aller Light" panose="02000503000000020004" pitchFamily="2" charset="0"/>
                      </a:endParaRPr>
                    </a:p>
                  </a:txBody>
                  <a:tcPr/>
                </a:tc>
                <a:tc>
                  <a:txBody>
                    <a:bodyPr/>
                    <a:lstStyle/>
                    <a:p>
                      <a:r>
                        <a:rPr lang="en-US" baseline="0" dirty="0" smtClean="0">
                          <a:latin typeface="Aller Light" panose="02000503000000020004" pitchFamily="2" charset="0"/>
                        </a:rPr>
                        <a:t>Similar to PUT(), but will write an entire line of text to the file.  </a:t>
                      </a:r>
                    </a:p>
                    <a:p>
                      <a:r>
                        <a:rPr lang="en-US" baseline="0" dirty="0" smtClean="0">
                          <a:latin typeface="Aller Light" panose="02000503000000020004" pitchFamily="2" charset="0"/>
                        </a:rPr>
                        <a:t>No need to use the NEW_LINE().</a:t>
                      </a:r>
                      <a:endParaRPr lang="en-US" dirty="0">
                        <a:latin typeface="Aller Light" panose="02000503000000020004" pitchFamily="2" charset="0"/>
                      </a:endParaRPr>
                    </a:p>
                  </a:txBody>
                  <a:tcPr/>
                </a:tc>
              </a:tr>
              <a:tr h="901984">
                <a:tc>
                  <a:txBody>
                    <a:bodyPr/>
                    <a:lstStyle/>
                    <a:p>
                      <a:r>
                        <a:rPr lang="en-US" dirty="0" smtClean="0">
                          <a:latin typeface="Aller Light" panose="02000503000000020004" pitchFamily="2" charset="0"/>
                        </a:rPr>
                        <a:t>GET_LINE</a:t>
                      </a:r>
                    </a:p>
                    <a:p>
                      <a:r>
                        <a:rPr lang="en-US" dirty="0" smtClean="0">
                          <a:latin typeface="Aller Light" panose="02000503000000020004" pitchFamily="2" charset="0"/>
                        </a:rPr>
                        <a:t>(</a:t>
                      </a:r>
                      <a:r>
                        <a:rPr lang="en-US" dirty="0" err="1" smtClean="0">
                          <a:latin typeface="Aller Light" panose="02000503000000020004" pitchFamily="2" charset="0"/>
                        </a:rPr>
                        <a:t>FileHandle</a:t>
                      </a:r>
                      <a:r>
                        <a:rPr lang="en-US" dirty="0" smtClean="0">
                          <a:latin typeface="Aller Light" panose="02000503000000020004" pitchFamily="2" charset="0"/>
                        </a:rPr>
                        <a:t>,</a:t>
                      </a:r>
                      <a:r>
                        <a:rPr lang="en-US" baseline="0" dirty="0" smtClean="0">
                          <a:latin typeface="Aller Light" panose="02000503000000020004" pitchFamily="2" charset="0"/>
                        </a:rPr>
                        <a:t> Text, </a:t>
                      </a:r>
                      <a:r>
                        <a:rPr lang="en-US" baseline="0" dirty="0" err="1" smtClean="0">
                          <a:latin typeface="Aller Light" panose="02000503000000020004" pitchFamily="2" charset="0"/>
                        </a:rPr>
                        <a:t>MaxLength</a:t>
                      </a:r>
                      <a:r>
                        <a:rPr lang="en-US" baseline="0" dirty="0" smtClean="0">
                          <a:latin typeface="Aller Light" panose="02000503000000020004" pitchFamily="2" charset="0"/>
                        </a:rPr>
                        <a:t>)</a:t>
                      </a:r>
                      <a:endParaRPr lang="en-US" dirty="0">
                        <a:latin typeface="Aller Light" panose="02000503000000020004" pitchFamily="2" charset="0"/>
                      </a:endParaRPr>
                    </a:p>
                  </a:txBody>
                  <a:tcPr/>
                </a:tc>
                <a:tc>
                  <a:txBody>
                    <a:bodyPr/>
                    <a:lstStyle/>
                    <a:p>
                      <a:r>
                        <a:rPr lang="en-US" baseline="0" dirty="0" smtClean="0">
                          <a:latin typeface="Aller Light" panose="02000503000000020004" pitchFamily="2" charset="0"/>
                        </a:rPr>
                        <a:t>Used to retrieve the next line from the file specified by the </a:t>
                      </a:r>
                      <a:r>
                        <a:rPr lang="en-US" baseline="0" dirty="0" err="1" smtClean="0">
                          <a:latin typeface="Aller Light" panose="02000503000000020004" pitchFamily="2" charset="0"/>
                        </a:rPr>
                        <a:t>FileHandle</a:t>
                      </a:r>
                      <a:r>
                        <a:rPr lang="en-US" baseline="0" dirty="0" smtClean="0">
                          <a:latin typeface="Aller Light" panose="02000503000000020004" pitchFamily="2" charset="0"/>
                        </a:rPr>
                        <a:t>.</a:t>
                      </a:r>
                      <a:endParaRPr lang="en-US" dirty="0">
                        <a:latin typeface="Aller Light" panose="02000503000000020004" pitchFamily="2" charset="0"/>
                      </a:endParaRPr>
                    </a:p>
                  </a:txBody>
                  <a:tcPr/>
                </a:tc>
              </a:tr>
              <a:tr h="901984">
                <a:tc>
                  <a:txBody>
                    <a:bodyPr/>
                    <a:lstStyle/>
                    <a:p>
                      <a:r>
                        <a:rPr lang="en-US" dirty="0" smtClean="0">
                          <a:latin typeface="Aller Light" panose="02000503000000020004" pitchFamily="2" charset="0"/>
                        </a:rPr>
                        <a:t>FSEEK</a:t>
                      </a:r>
                    </a:p>
                    <a:p>
                      <a:r>
                        <a:rPr lang="en-US" dirty="0" smtClean="0">
                          <a:latin typeface="Aller Light" panose="02000503000000020004" pitchFamily="2" charset="0"/>
                        </a:rPr>
                        <a:t>(</a:t>
                      </a:r>
                      <a:r>
                        <a:rPr lang="en-US" dirty="0" err="1" smtClean="0">
                          <a:latin typeface="Aller Light" panose="02000503000000020004" pitchFamily="2" charset="0"/>
                        </a:rPr>
                        <a:t>FileHandle</a:t>
                      </a:r>
                      <a:r>
                        <a:rPr lang="en-US" dirty="0" smtClean="0">
                          <a:latin typeface="Aller Light" panose="02000503000000020004" pitchFamily="2" charset="0"/>
                        </a:rPr>
                        <a:t>, </a:t>
                      </a:r>
                      <a:r>
                        <a:rPr lang="en-US" dirty="0" err="1" smtClean="0">
                          <a:latin typeface="Aller Light" panose="02000503000000020004" pitchFamily="2" charset="0"/>
                        </a:rPr>
                        <a:t>AbsoluteOffset</a:t>
                      </a:r>
                      <a:r>
                        <a:rPr lang="en-US" dirty="0" smtClean="0">
                          <a:latin typeface="Aller Light" panose="02000503000000020004" pitchFamily="2" charset="0"/>
                        </a:rPr>
                        <a:t>,</a:t>
                      </a:r>
                      <a:r>
                        <a:rPr lang="en-US" baseline="0" dirty="0">
                          <a:latin typeface="Aller Light" panose="02000503000000020004" pitchFamily="2" charset="0"/>
                        </a:rPr>
                        <a:t> </a:t>
                      </a:r>
                      <a:r>
                        <a:rPr lang="en-US" baseline="0" dirty="0" err="1" smtClean="0">
                          <a:latin typeface="Aller Light" panose="02000503000000020004" pitchFamily="2" charset="0"/>
                        </a:rPr>
                        <a:t>RelativeOffset</a:t>
                      </a:r>
                      <a:r>
                        <a:rPr lang="en-US" baseline="0" dirty="0" smtClean="0">
                          <a:latin typeface="Aller Light" panose="02000503000000020004" pitchFamily="2" charset="0"/>
                        </a:rPr>
                        <a:t>)</a:t>
                      </a:r>
                      <a:endParaRPr lang="en-US" dirty="0" smtClean="0">
                        <a:latin typeface="Aller Light" panose="02000503000000020004" pitchFamily="2" charset="0"/>
                      </a:endParaRPr>
                    </a:p>
                  </a:txBody>
                  <a:tcPr/>
                </a:tc>
                <a:tc>
                  <a:txBody>
                    <a:bodyPr/>
                    <a:lstStyle/>
                    <a:p>
                      <a:r>
                        <a:rPr lang="en-US" dirty="0" smtClean="0">
                          <a:latin typeface="Aller Light" panose="02000503000000020004" pitchFamily="2" charset="0"/>
                        </a:rPr>
                        <a:t>Used to move the pointer inside</a:t>
                      </a:r>
                      <a:r>
                        <a:rPr lang="en-US" baseline="0" dirty="0" smtClean="0">
                          <a:latin typeface="Aller Light" panose="02000503000000020004" pitchFamily="2" charset="0"/>
                        </a:rPr>
                        <a:t> the currently open file.</a:t>
                      </a:r>
                      <a:endParaRPr lang="en-US" dirty="0">
                        <a:latin typeface="Aller Light" panose="02000503000000020004" pitchFamily="2" charset="0"/>
                      </a:endParaRPr>
                    </a:p>
                  </a:txBody>
                  <a:tcPr/>
                </a:tc>
              </a:tr>
            </a:tbl>
          </a:graphicData>
        </a:graphic>
      </p:graphicFrame>
    </p:spTree>
    <p:extLst>
      <p:ext uri="{BB962C8B-B14F-4D97-AF65-F5344CB8AC3E}">
        <p14:creationId xmlns:p14="http://schemas.microsoft.com/office/powerpoint/2010/main" val="20963818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UTL_FILE() Methods</a:t>
            </a:r>
            <a:endParaRPr lang="en-US" dirty="0"/>
          </a:p>
        </p:txBody>
      </p:sp>
      <p:sp>
        <p:nvSpPr>
          <p:cNvPr id="3" name="Content Placeholder 2"/>
          <p:cNvSpPr>
            <a:spLocks noGrp="1"/>
          </p:cNvSpPr>
          <p:nvPr>
            <p:ph idx="1"/>
          </p:nvPr>
        </p:nvSpPr>
        <p:spPr/>
        <p:txBody>
          <a:bodyPr>
            <a:normAutofit/>
          </a:bodyPr>
          <a:lstStyle/>
          <a:p>
            <a:pPr marL="0" indent="0">
              <a:spcAft>
                <a:spcPts val="600"/>
              </a:spcAft>
              <a:buNone/>
            </a:pPr>
            <a:r>
              <a:rPr lang="en-US" dirty="0" smtClean="0"/>
              <a:t>The methods you are most likely to need are:</a:t>
            </a:r>
          </a:p>
        </p:txBody>
      </p:sp>
      <p:graphicFrame>
        <p:nvGraphicFramePr>
          <p:cNvPr id="6" name="Table 5"/>
          <p:cNvGraphicFramePr>
            <a:graphicFrameLocks noGrp="1"/>
          </p:cNvGraphicFramePr>
          <p:nvPr>
            <p:extLst>
              <p:ext uri="{D42A27DB-BD31-4B8C-83A1-F6EECF244321}">
                <p14:modId xmlns:p14="http://schemas.microsoft.com/office/powerpoint/2010/main" val="2033293512"/>
              </p:ext>
            </p:extLst>
          </p:nvPr>
        </p:nvGraphicFramePr>
        <p:xfrm>
          <a:off x="1302590" y="2294625"/>
          <a:ext cx="6685472" cy="2021051"/>
        </p:xfrm>
        <a:graphic>
          <a:graphicData uri="http://schemas.openxmlformats.org/drawingml/2006/table">
            <a:tbl>
              <a:tblPr firstRow="1" bandRow="1">
                <a:tableStyleId>{9DCAF9ED-07DC-4A11-8D7F-57B35C25682E}</a:tableStyleId>
              </a:tblPr>
              <a:tblGrid>
                <a:gridCol w="2035833"/>
                <a:gridCol w="4649639"/>
              </a:tblGrid>
              <a:tr h="345058">
                <a:tc>
                  <a:txBody>
                    <a:bodyPr/>
                    <a:lstStyle/>
                    <a:p>
                      <a:r>
                        <a:rPr lang="en-US" dirty="0" smtClean="0">
                          <a:latin typeface="Aller Light" panose="02000503000000020004" pitchFamily="2" charset="0"/>
                        </a:rPr>
                        <a:t>Method</a:t>
                      </a:r>
                      <a:endParaRPr lang="en-US" dirty="0">
                        <a:latin typeface="Aller Light" panose="02000503000000020004" pitchFamily="2" charset="0"/>
                      </a:endParaRPr>
                    </a:p>
                  </a:txBody>
                  <a:tcPr>
                    <a:solidFill>
                      <a:srgbClr val="B9491B"/>
                    </a:solidFill>
                  </a:tcPr>
                </a:tc>
                <a:tc>
                  <a:txBody>
                    <a:bodyPr/>
                    <a:lstStyle/>
                    <a:p>
                      <a:r>
                        <a:rPr lang="en-US" dirty="0" smtClean="0">
                          <a:latin typeface="Aller Light" panose="02000503000000020004" pitchFamily="2" charset="0"/>
                        </a:rPr>
                        <a:t>Description</a:t>
                      </a:r>
                      <a:endParaRPr lang="en-US" dirty="0">
                        <a:latin typeface="Aller Light" panose="02000503000000020004" pitchFamily="2" charset="0"/>
                      </a:endParaRPr>
                    </a:p>
                  </a:txBody>
                  <a:tcPr>
                    <a:solidFill>
                      <a:srgbClr val="B9491B"/>
                    </a:solidFill>
                  </a:tcPr>
                </a:tc>
              </a:tr>
              <a:tr h="740891">
                <a:tc>
                  <a:txBody>
                    <a:bodyPr/>
                    <a:lstStyle/>
                    <a:p>
                      <a:r>
                        <a:rPr lang="en-US" dirty="0" smtClean="0">
                          <a:latin typeface="Aller Light" panose="02000503000000020004" pitchFamily="2" charset="0"/>
                        </a:rPr>
                        <a:t>FCLOSE</a:t>
                      </a:r>
                    </a:p>
                    <a:p>
                      <a:r>
                        <a:rPr lang="en-US" dirty="0" smtClean="0">
                          <a:latin typeface="Aller Light" panose="02000503000000020004" pitchFamily="2" charset="0"/>
                        </a:rPr>
                        <a:t>(</a:t>
                      </a:r>
                      <a:r>
                        <a:rPr lang="en-US" dirty="0" err="1" smtClean="0">
                          <a:latin typeface="Aller Light" panose="02000503000000020004" pitchFamily="2" charset="0"/>
                        </a:rPr>
                        <a:t>FileHandle</a:t>
                      </a:r>
                      <a:r>
                        <a:rPr lang="en-US" baseline="0" dirty="0" smtClean="0">
                          <a:latin typeface="Aller Light" panose="02000503000000020004" pitchFamily="2" charset="0"/>
                        </a:rPr>
                        <a:t>)</a:t>
                      </a:r>
                      <a:endParaRPr lang="en-US" dirty="0">
                        <a:latin typeface="Aller Light" panose="02000503000000020004" pitchFamily="2" charset="0"/>
                      </a:endParaRPr>
                    </a:p>
                  </a:txBody>
                  <a:tcPr/>
                </a:tc>
                <a:tc>
                  <a:txBody>
                    <a:bodyPr/>
                    <a:lstStyle/>
                    <a:p>
                      <a:r>
                        <a:rPr lang="en-US" baseline="0" dirty="0" smtClean="0">
                          <a:latin typeface="Aller Light" panose="02000503000000020004" pitchFamily="2" charset="0"/>
                        </a:rPr>
                        <a:t>Used to close the file and release all resources.</a:t>
                      </a:r>
                      <a:endParaRPr lang="en-US" dirty="0" smtClean="0">
                        <a:latin typeface="Aller Light" panose="02000503000000020004" pitchFamily="2" charset="0"/>
                      </a:endParaRPr>
                    </a:p>
                  </a:txBody>
                  <a:tcPr/>
                </a:tc>
              </a:tr>
              <a:tr h="901984">
                <a:tc>
                  <a:txBody>
                    <a:bodyPr/>
                    <a:lstStyle/>
                    <a:p>
                      <a:r>
                        <a:rPr lang="en-US" dirty="0" smtClean="0">
                          <a:latin typeface="Aller Light" panose="02000503000000020004" pitchFamily="2" charset="0"/>
                        </a:rPr>
                        <a:t>FCLOSE_ALL</a:t>
                      </a:r>
                      <a:endParaRPr lang="en-US" dirty="0">
                        <a:latin typeface="Aller Light" panose="02000503000000020004" pitchFamily="2" charset="0"/>
                      </a:endParaRPr>
                    </a:p>
                  </a:txBody>
                  <a:tcPr/>
                </a:tc>
                <a:tc>
                  <a:txBody>
                    <a:bodyPr/>
                    <a:lstStyle/>
                    <a:p>
                      <a:r>
                        <a:rPr lang="en-US" baseline="0" dirty="0" smtClean="0">
                          <a:latin typeface="Aller Light" panose="02000503000000020004" pitchFamily="2" charset="0"/>
                        </a:rPr>
                        <a:t>Similar to FCLOSE, but will close all currently opened files within the current session.</a:t>
                      </a:r>
                      <a:endParaRPr lang="en-US" dirty="0">
                        <a:latin typeface="Aller Light" panose="02000503000000020004" pitchFamily="2" charset="0"/>
                      </a:endParaRPr>
                    </a:p>
                  </a:txBody>
                  <a:tcPr/>
                </a:tc>
              </a:tr>
            </a:tbl>
          </a:graphicData>
        </a:graphic>
      </p:graphicFrame>
    </p:spTree>
    <p:extLst>
      <p:ext uri="{BB962C8B-B14F-4D97-AF65-F5344CB8AC3E}">
        <p14:creationId xmlns:p14="http://schemas.microsoft.com/office/powerpoint/2010/main" val="2071589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FOPEN() Example</a:t>
            </a:r>
            <a:endParaRPr lang="en-US" dirty="0"/>
          </a:p>
        </p:txBody>
      </p:sp>
      <p:sp>
        <p:nvSpPr>
          <p:cNvPr id="3" name="Content Placeholder 2"/>
          <p:cNvSpPr>
            <a:spLocks noGrp="1"/>
          </p:cNvSpPr>
          <p:nvPr>
            <p:ph idx="1"/>
          </p:nvPr>
        </p:nvSpPr>
        <p:spPr/>
        <p:txBody>
          <a:bodyPr>
            <a:normAutofit/>
          </a:bodyPr>
          <a:lstStyle/>
          <a:p>
            <a:pPr marL="0" indent="0">
              <a:spcBef>
                <a:spcPts val="600"/>
              </a:spcBef>
              <a:spcAft>
                <a:spcPts val="0"/>
              </a:spcAft>
              <a:buNone/>
            </a:pPr>
            <a:r>
              <a:rPr lang="en-US" dirty="0" smtClean="0"/>
              <a:t>The </a:t>
            </a:r>
            <a:r>
              <a:rPr lang="en-US" dirty="0">
                <a:solidFill>
                  <a:srgbClr val="D95A27"/>
                </a:solidFill>
              </a:rPr>
              <a:t>FOPEN()</a:t>
            </a:r>
            <a:r>
              <a:rPr lang="en-US" dirty="0" smtClean="0"/>
              <a:t> command requires more involved actions than most within the </a:t>
            </a:r>
            <a:r>
              <a:rPr lang="en-US" dirty="0">
                <a:solidFill>
                  <a:srgbClr val="D95A27"/>
                </a:solidFill>
              </a:rPr>
              <a:t>UTL_FILE()</a:t>
            </a:r>
            <a:r>
              <a:rPr lang="en-US" dirty="0" smtClean="0"/>
              <a:t> package.</a:t>
            </a:r>
          </a:p>
          <a:p>
            <a:pPr>
              <a:spcBef>
                <a:spcPts val="600"/>
              </a:spcBef>
              <a:spcAft>
                <a:spcPts val="0"/>
              </a:spcAft>
            </a:pPr>
            <a:r>
              <a:rPr lang="en-US" dirty="0" smtClean="0"/>
              <a:t>This method attempts to open the file specified within the parameters.</a:t>
            </a:r>
          </a:p>
          <a:p>
            <a:pPr>
              <a:spcBef>
                <a:spcPts val="600"/>
              </a:spcBef>
              <a:spcAft>
                <a:spcPts val="0"/>
              </a:spcAft>
            </a:pPr>
            <a:r>
              <a:rPr lang="en-US" dirty="0" smtClean="0"/>
              <a:t>It returns the </a:t>
            </a:r>
            <a:r>
              <a:rPr lang="en-US" dirty="0" err="1">
                <a:solidFill>
                  <a:srgbClr val="D95A27"/>
                </a:solidFill>
              </a:rPr>
              <a:t>FileHandle</a:t>
            </a:r>
            <a:r>
              <a:rPr lang="en-US" dirty="0" smtClean="0"/>
              <a:t> conforming to the </a:t>
            </a:r>
            <a:r>
              <a:rPr lang="en-US" dirty="0">
                <a:solidFill>
                  <a:srgbClr val="D95A27"/>
                </a:solidFill>
              </a:rPr>
              <a:t>FILE_TYPE</a:t>
            </a:r>
            <a:r>
              <a:rPr lang="en-US" dirty="0" smtClean="0"/>
              <a:t> specified.</a:t>
            </a:r>
          </a:p>
        </p:txBody>
      </p:sp>
      <p:sp>
        <p:nvSpPr>
          <p:cNvPr id="7" name="Rectangle 6"/>
          <p:cNvSpPr/>
          <p:nvPr/>
        </p:nvSpPr>
        <p:spPr>
          <a:xfrm>
            <a:off x="1174810" y="4339086"/>
            <a:ext cx="6737230" cy="189978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400" dirty="0" smtClean="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TextFile</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utl_file.FILE_TYPE</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TextFile</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utl_file.fopen</a:t>
            </a:r>
            <a:r>
              <a:rPr lang="en-US" sz="1400" b="1" dirty="0">
                <a:latin typeface="Courier New" panose="02070309020205020404" pitchFamily="49" charset="0"/>
                <a:cs typeface="Courier New" panose="02070309020205020404" pitchFamily="49" charset="0"/>
              </a:rPr>
              <a:t> (UPPER('</a:t>
            </a:r>
            <a:r>
              <a:rPr lang="en-US" sz="1400" b="1" dirty="0" err="1">
                <a:latin typeface="Courier New" panose="02070309020205020404" pitchFamily="49" charset="0"/>
                <a:cs typeface="Courier New" panose="02070309020205020404" pitchFamily="49" charset="0"/>
              </a:rPr>
              <a:t>TextDirectory</a:t>
            </a:r>
            <a:r>
              <a:rPr lang="en-US" sz="1400" b="1" dirty="0">
                <a:latin typeface="Courier New" panose="02070309020205020404" pitchFamily="49" charset="0"/>
                <a:cs typeface="Courier New" panose="02070309020205020404" pitchFamily="49" charset="0"/>
              </a:rPr>
              <a:t>'), </a:t>
            </a:r>
            <a:endParaRPr lang="en-US" sz="1400" b="1" dirty="0" smtClean="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'Employees.csv</a:t>
            </a:r>
            <a:r>
              <a:rPr lang="en-US" sz="1400" b="1" dirty="0">
                <a:latin typeface="Courier New" panose="02070309020205020404" pitchFamily="49" charset="0"/>
                <a:cs typeface="Courier New" panose="02070309020205020404" pitchFamily="49" charset="0"/>
              </a:rPr>
              <a:t>', 'w', 32767); </a:t>
            </a:r>
            <a:endParaRPr lang="en-US" sz="1400" b="1"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5" name="Rectangular Callout 4"/>
          <p:cNvSpPr/>
          <p:nvPr/>
        </p:nvSpPr>
        <p:spPr>
          <a:xfrm>
            <a:off x="866774" y="3458472"/>
            <a:ext cx="3595120" cy="1065407"/>
          </a:xfrm>
          <a:prstGeom prst="wedgeRectCallout">
            <a:avLst>
              <a:gd name="adj1" fmla="val -22455"/>
              <a:gd name="adj2" fmla="val 70575"/>
            </a:avLst>
          </a:prstGeom>
          <a:solidFill>
            <a:srgbClr val="B347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4163" indent="-284163"/>
            <a:r>
              <a:rPr lang="en-US" sz="1600" dirty="0" smtClean="0">
                <a:latin typeface="Aller" panose="02000503030000020004" pitchFamily="2" charset="0"/>
                <a:sym typeface="Webdings" panose="05030102010509060703" pitchFamily="18" charset="2"/>
              </a:rPr>
              <a:t>	</a:t>
            </a:r>
            <a:r>
              <a:rPr lang="en-US" sz="1600" b="1" dirty="0" err="1" smtClean="0">
                <a:latin typeface="Aller" panose="02000503030000020004" pitchFamily="2" charset="0"/>
              </a:rPr>
              <a:t>TextFile</a:t>
            </a:r>
            <a:r>
              <a:rPr lang="en-US" sz="1600" dirty="0" smtClean="0">
                <a:latin typeface="Aller" panose="02000503030000020004" pitchFamily="2" charset="0"/>
              </a:rPr>
              <a:t> is the </a:t>
            </a:r>
            <a:r>
              <a:rPr lang="en-US" sz="1600" b="1" dirty="0" err="1" smtClean="0">
                <a:latin typeface="Aller" panose="02000503030000020004" pitchFamily="2" charset="0"/>
              </a:rPr>
              <a:t>FileHandle</a:t>
            </a:r>
            <a:r>
              <a:rPr lang="en-US" sz="1600" dirty="0" smtClean="0">
                <a:latin typeface="Aller" panose="02000503030000020004" pitchFamily="2" charset="0"/>
              </a:rPr>
              <a:t> which will be used to refer to the file.</a:t>
            </a:r>
            <a:endParaRPr lang="en-US" sz="1600" dirty="0">
              <a:latin typeface="Aller" panose="02000503030000020004" pitchFamily="2" charset="0"/>
            </a:endParaRPr>
          </a:p>
        </p:txBody>
      </p:sp>
    </p:spTree>
    <p:extLst>
      <p:ext uri="{BB962C8B-B14F-4D97-AF65-F5344CB8AC3E}">
        <p14:creationId xmlns:p14="http://schemas.microsoft.com/office/powerpoint/2010/main" val="416620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Parameter Specifications</a:t>
            </a:r>
            <a:endParaRPr lang="en-US" dirty="0"/>
          </a:p>
        </p:txBody>
      </p:sp>
      <p:sp>
        <p:nvSpPr>
          <p:cNvPr id="3" name="Content Placeholder 2"/>
          <p:cNvSpPr>
            <a:spLocks noGrp="1"/>
          </p:cNvSpPr>
          <p:nvPr>
            <p:ph idx="1"/>
          </p:nvPr>
        </p:nvSpPr>
        <p:spPr/>
        <p:txBody>
          <a:bodyPr>
            <a:normAutofit/>
          </a:bodyPr>
          <a:lstStyle/>
          <a:p>
            <a:pPr marL="0" indent="0">
              <a:spcAft>
                <a:spcPts val="600"/>
              </a:spcAft>
              <a:buNone/>
            </a:pPr>
            <a:r>
              <a:rPr lang="en-US" dirty="0" smtClean="0"/>
              <a:t>The following table provides details to FOPEN():</a:t>
            </a:r>
          </a:p>
        </p:txBody>
      </p:sp>
      <p:graphicFrame>
        <p:nvGraphicFramePr>
          <p:cNvPr id="6" name="Table 5"/>
          <p:cNvGraphicFramePr>
            <a:graphicFrameLocks noGrp="1"/>
          </p:cNvGraphicFramePr>
          <p:nvPr>
            <p:extLst>
              <p:ext uri="{D42A27DB-BD31-4B8C-83A1-F6EECF244321}">
                <p14:modId xmlns:p14="http://schemas.microsoft.com/office/powerpoint/2010/main" val="275878177"/>
              </p:ext>
            </p:extLst>
          </p:nvPr>
        </p:nvGraphicFramePr>
        <p:xfrm>
          <a:off x="1181819" y="2234247"/>
          <a:ext cx="7038257" cy="4111755"/>
        </p:xfrm>
        <a:graphic>
          <a:graphicData uri="http://schemas.openxmlformats.org/drawingml/2006/table">
            <a:tbl>
              <a:tblPr firstRow="1" bandRow="1">
                <a:tableStyleId>{9DCAF9ED-07DC-4A11-8D7F-57B35C25682E}</a:tableStyleId>
              </a:tblPr>
              <a:tblGrid>
                <a:gridCol w="1943466"/>
                <a:gridCol w="5094791"/>
              </a:tblGrid>
              <a:tr h="345058">
                <a:tc>
                  <a:txBody>
                    <a:bodyPr/>
                    <a:lstStyle/>
                    <a:p>
                      <a:r>
                        <a:rPr lang="en-US" dirty="0" smtClean="0">
                          <a:latin typeface="Aller Light" panose="02000503000000020004" pitchFamily="2" charset="0"/>
                        </a:rPr>
                        <a:t>Parameter</a:t>
                      </a:r>
                      <a:endParaRPr lang="en-US" dirty="0">
                        <a:latin typeface="Aller Light" panose="02000503000000020004" pitchFamily="2" charset="0"/>
                      </a:endParaRPr>
                    </a:p>
                  </a:txBody>
                  <a:tcPr>
                    <a:solidFill>
                      <a:srgbClr val="B9491B"/>
                    </a:solidFill>
                  </a:tcPr>
                </a:tc>
                <a:tc>
                  <a:txBody>
                    <a:bodyPr/>
                    <a:lstStyle/>
                    <a:p>
                      <a:r>
                        <a:rPr lang="en-US" dirty="0" smtClean="0">
                          <a:latin typeface="Aller Light" panose="02000503000000020004" pitchFamily="2" charset="0"/>
                        </a:rPr>
                        <a:t>Description</a:t>
                      </a:r>
                      <a:endParaRPr lang="en-US" dirty="0">
                        <a:latin typeface="Aller Light" panose="02000503000000020004" pitchFamily="2" charset="0"/>
                      </a:endParaRPr>
                    </a:p>
                  </a:txBody>
                  <a:tcPr>
                    <a:solidFill>
                      <a:srgbClr val="B9491B"/>
                    </a:solidFill>
                  </a:tcPr>
                </a:tc>
              </a:tr>
              <a:tr h="740891">
                <a:tc>
                  <a:txBody>
                    <a:bodyPr/>
                    <a:lstStyle/>
                    <a:p>
                      <a:r>
                        <a:rPr lang="en-US" dirty="0" err="1" smtClean="0">
                          <a:latin typeface="Aller Light" panose="02000503000000020004" pitchFamily="2" charset="0"/>
                        </a:rPr>
                        <a:t>DirectoryName</a:t>
                      </a:r>
                      <a:endParaRPr lang="en-US" dirty="0">
                        <a:latin typeface="Aller Light" panose="02000503000000020004" pitchFamily="2" charset="0"/>
                      </a:endParaRPr>
                    </a:p>
                  </a:txBody>
                  <a:tcPr/>
                </a:tc>
                <a:tc>
                  <a:txBody>
                    <a:bodyPr/>
                    <a:lstStyle/>
                    <a:p>
                      <a:r>
                        <a:rPr lang="en-US" baseline="0" dirty="0" smtClean="0">
                          <a:latin typeface="Aller Light" panose="02000503000000020004" pitchFamily="2" charset="0"/>
                        </a:rPr>
                        <a:t>This is the name of the directory object mapping to a physical location.</a:t>
                      </a:r>
                      <a:endParaRPr lang="en-US" dirty="0" smtClean="0">
                        <a:latin typeface="Aller Light" panose="02000503000000020004" pitchFamily="2" charset="0"/>
                      </a:endParaRPr>
                    </a:p>
                  </a:txBody>
                  <a:tcPr/>
                </a:tc>
              </a:tr>
              <a:tr h="901984">
                <a:tc>
                  <a:txBody>
                    <a:bodyPr/>
                    <a:lstStyle/>
                    <a:p>
                      <a:r>
                        <a:rPr lang="en-US" dirty="0" err="1" smtClean="0">
                          <a:latin typeface="Aller Light" panose="02000503000000020004" pitchFamily="2" charset="0"/>
                        </a:rPr>
                        <a:t>FileName</a:t>
                      </a:r>
                      <a:endParaRPr lang="en-US" dirty="0">
                        <a:latin typeface="Aller Light" panose="02000503000000020004" pitchFamily="2" charset="0"/>
                      </a:endParaRPr>
                    </a:p>
                  </a:txBody>
                  <a:tcPr/>
                </a:tc>
                <a:tc>
                  <a:txBody>
                    <a:bodyPr/>
                    <a:lstStyle/>
                    <a:p>
                      <a:r>
                        <a:rPr lang="en-US" baseline="0" dirty="0" smtClean="0">
                          <a:latin typeface="Aller Light" panose="02000503000000020004" pitchFamily="2" charset="0"/>
                        </a:rPr>
                        <a:t>The physical file name including the extension.</a:t>
                      </a:r>
                      <a:endParaRPr lang="en-US" dirty="0">
                        <a:latin typeface="Aller Light" panose="02000503000000020004" pitchFamily="2" charset="0"/>
                      </a:endParaRPr>
                    </a:p>
                  </a:txBody>
                  <a:tcPr/>
                </a:tc>
              </a:tr>
              <a:tr h="901984">
                <a:tc>
                  <a:txBody>
                    <a:bodyPr/>
                    <a:lstStyle/>
                    <a:p>
                      <a:r>
                        <a:rPr lang="en-US" dirty="0" err="1" smtClean="0">
                          <a:latin typeface="Aller Light" panose="02000503000000020004" pitchFamily="2" charset="0"/>
                        </a:rPr>
                        <a:t>OpenMode</a:t>
                      </a:r>
                      <a:endParaRPr lang="en-US" dirty="0">
                        <a:latin typeface="Aller Light" panose="02000503000000020004" pitchFamily="2" charset="0"/>
                      </a:endParaRPr>
                    </a:p>
                  </a:txBody>
                  <a:tcPr/>
                </a:tc>
                <a:tc>
                  <a:txBody>
                    <a:bodyPr/>
                    <a:lstStyle/>
                    <a:p>
                      <a:r>
                        <a:rPr lang="en-US" dirty="0" smtClean="0">
                          <a:latin typeface="Aller Light" panose="02000503000000020004" pitchFamily="2" charset="0"/>
                        </a:rPr>
                        <a:t>The desired access mode for the file.</a:t>
                      </a:r>
                    </a:p>
                    <a:p>
                      <a:pPr marL="285750" indent="-285750">
                        <a:buFont typeface="Arial" panose="020B0604020202020204" pitchFamily="34" charset="0"/>
                        <a:buChar char="•"/>
                      </a:pPr>
                      <a:r>
                        <a:rPr lang="en-US" dirty="0" smtClean="0">
                          <a:latin typeface="Aller Light" panose="02000503000000020004" pitchFamily="2" charset="0"/>
                        </a:rPr>
                        <a:t>r - read</a:t>
                      </a:r>
                    </a:p>
                    <a:p>
                      <a:pPr marL="285750" indent="-285750">
                        <a:buFont typeface="Arial" panose="020B0604020202020204" pitchFamily="34" charset="0"/>
                        <a:buChar char="•"/>
                      </a:pPr>
                      <a:r>
                        <a:rPr lang="en-US" dirty="0" smtClean="0">
                          <a:latin typeface="Aller Light" panose="02000503000000020004" pitchFamily="2" charset="0"/>
                        </a:rPr>
                        <a:t>w - write (existing</a:t>
                      </a:r>
                      <a:r>
                        <a:rPr lang="en-US" baseline="0" dirty="0" smtClean="0">
                          <a:latin typeface="Aller Light" panose="02000503000000020004" pitchFamily="2" charset="0"/>
                        </a:rPr>
                        <a:t> files will be overwritten)</a:t>
                      </a:r>
                    </a:p>
                    <a:p>
                      <a:pPr marL="285750" indent="-285750">
                        <a:buFont typeface="Arial" panose="020B0604020202020204" pitchFamily="34" charset="0"/>
                        <a:buChar char="•"/>
                      </a:pPr>
                      <a:r>
                        <a:rPr lang="en-US" baseline="0" dirty="0" smtClean="0">
                          <a:latin typeface="Aller Light" panose="02000503000000020004" pitchFamily="2" charset="0"/>
                        </a:rPr>
                        <a:t>a - append at the end of the file</a:t>
                      </a:r>
                      <a:endParaRPr lang="en-US" dirty="0">
                        <a:latin typeface="Aller Light" panose="02000503000000020004" pitchFamily="2" charset="0"/>
                      </a:endParaRPr>
                    </a:p>
                  </a:txBody>
                  <a:tcPr/>
                </a:tc>
              </a:tr>
              <a:tr h="901984">
                <a:tc>
                  <a:txBody>
                    <a:bodyPr/>
                    <a:lstStyle/>
                    <a:p>
                      <a:r>
                        <a:rPr lang="en-US" dirty="0" err="1" smtClean="0">
                          <a:latin typeface="Aller Light" panose="02000503000000020004" pitchFamily="2" charset="0"/>
                        </a:rPr>
                        <a:t>MaxLineSize</a:t>
                      </a:r>
                      <a:endParaRPr lang="en-US" dirty="0">
                        <a:latin typeface="Aller Light" panose="02000503000000020004" pitchFamily="2" charset="0"/>
                      </a:endParaRPr>
                    </a:p>
                  </a:txBody>
                  <a:tcPr/>
                </a:tc>
                <a:tc>
                  <a:txBody>
                    <a:bodyPr/>
                    <a:lstStyle/>
                    <a:p>
                      <a:pPr marL="0" indent="0">
                        <a:buFont typeface="Arial" panose="020B0604020202020204" pitchFamily="34" charset="0"/>
                        <a:buNone/>
                      </a:pPr>
                      <a:r>
                        <a:rPr lang="en-US" dirty="0" smtClean="0">
                          <a:latin typeface="Aller Light" panose="02000503000000020004" pitchFamily="2" charset="0"/>
                        </a:rPr>
                        <a:t>This is the maximum size in bytes of each line within the file.</a:t>
                      </a:r>
                    </a:p>
                    <a:p>
                      <a:pPr marL="0" indent="0">
                        <a:buFont typeface="Arial" panose="020B0604020202020204" pitchFamily="34" charset="0"/>
                        <a:buNone/>
                      </a:pPr>
                      <a:r>
                        <a:rPr lang="en-US" dirty="0" smtClean="0">
                          <a:latin typeface="Aller Light" panose="02000503000000020004" pitchFamily="2" charset="0"/>
                        </a:rPr>
                        <a:t>Valid range is 1 – 32767 with 1024 default</a:t>
                      </a:r>
                      <a:endParaRPr lang="en-US" dirty="0">
                        <a:latin typeface="Aller Light" panose="02000503000000020004" pitchFamily="2" charset="0"/>
                      </a:endParaRPr>
                    </a:p>
                  </a:txBody>
                  <a:tcPr/>
                </a:tc>
              </a:tr>
            </a:tbl>
          </a:graphicData>
        </a:graphic>
      </p:graphicFrame>
    </p:spTree>
    <p:extLst>
      <p:ext uri="{BB962C8B-B14F-4D97-AF65-F5344CB8AC3E}">
        <p14:creationId xmlns:p14="http://schemas.microsoft.com/office/powerpoint/2010/main" val="24599937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Exceptions</a:t>
            </a:r>
            <a:endParaRPr lang="en-US" dirty="0"/>
          </a:p>
        </p:txBody>
      </p:sp>
      <p:sp>
        <p:nvSpPr>
          <p:cNvPr id="3" name="Content Placeholder 2"/>
          <p:cNvSpPr>
            <a:spLocks noGrp="1"/>
          </p:cNvSpPr>
          <p:nvPr>
            <p:ph idx="1"/>
          </p:nvPr>
        </p:nvSpPr>
        <p:spPr/>
        <p:txBody>
          <a:bodyPr>
            <a:normAutofit/>
          </a:bodyPr>
          <a:lstStyle/>
          <a:p>
            <a:pPr marL="0" indent="0">
              <a:spcAft>
                <a:spcPts val="600"/>
              </a:spcAft>
              <a:buNone/>
            </a:pPr>
            <a:r>
              <a:rPr lang="en-US" dirty="0" smtClean="0"/>
              <a:t>There are a number of exceptions which could occur when making the call.</a:t>
            </a:r>
          </a:p>
        </p:txBody>
      </p:sp>
      <p:graphicFrame>
        <p:nvGraphicFramePr>
          <p:cNvPr id="6" name="Table 5"/>
          <p:cNvGraphicFramePr>
            <a:graphicFrameLocks noGrp="1"/>
          </p:cNvGraphicFramePr>
          <p:nvPr>
            <p:extLst>
              <p:ext uri="{D42A27DB-BD31-4B8C-83A1-F6EECF244321}">
                <p14:modId xmlns:p14="http://schemas.microsoft.com/office/powerpoint/2010/main" val="4067929221"/>
              </p:ext>
            </p:extLst>
          </p:nvPr>
        </p:nvGraphicFramePr>
        <p:xfrm>
          <a:off x="1181819" y="2691454"/>
          <a:ext cx="7038257" cy="3504662"/>
        </p:xfrm>
        <a:graphic>
          <a:graphicData uri="http://schemas.openxmlformats.org/drawingml/2006/table">
            <a:tbl>
              <a:tblPr firstRow="1" bandRow="1">
                <a:tableStyleId>{9DCAF9ED-07DC-4A11-8D7F-57B35C25682E}</a:tableStyleId>
              </a:tblPr>
              <a:tblGrid>
                <a:gridCol w="2510287"/>
                <a:gridCol w="4527970"/>
              </a:tblGrid>
              <a:tr h="347836">
                <a:tc>
                  <a:txBody>
                    <a:bodyPr/>
                    <a:lstStyle/>
                    <a:p>
                      <a:r>
                        <a:rPr lang="en-US" dirty="0" smtClean="0">
                          <a:latin typeface="Aller Light" panose="02000503000000020004" pitchFamily="2" charset="0"/>
                        </a:rPr>
                        <a:t>Exception</a:t>
                      </a:r>
                      <a:endParaRPr lang="en-US" dirty="0">
                        <a:latin typeface="Aller Light" panose="02000503000000020004" pitchFamily="2" charset="0"/>
                      </a:endParaRPr>
                    </a:p>
                  </a:txBody>
                  <a:tcPr>
                    <a:solidFill>
                      <a:srgbClr val="B9491B"/>
                    </a:solidFill>
                  </a:tcPr>
                </a:tc>
                <a:tc>
                  <a:txBody>
                    <a:bodyPr/>
                    <a:lstStyle/>
                    <a:p>
                      <a:r>
                        <a:rPr lang="en-US" dirty="0" smtClean="0">
                          <a:latin typeface="Aller Light" panose="02000503000000020004" pitchFamily="2" charset="0"/>
                        </a:rPr>
                        <a:t>Description</a:t>
                      </a:r>
                      <a:endParaRPr lang="en-US" dirty="0">
                        <a:latin typeface="Aller Light" panose="02000503000000020004" pitchFamily="2" charset="0"/>
                      </a:endParaRPr>
                    </a:p>
                  </a:txBody>
                  <a:tcPr>
                    <a:solidFill>
                      <a:srgbClr val="B9491B"/>
                    </a:solidFill>
                  </a:tcPr>
                </a:tc>
              </a:tr>
              <a:tr h="704583">
                <a:tc>
                  <a:txBody>
                    <a:bodyPr/>
                    <a:lstStyle/>
                    <a:p>
                      <a:r>
                        <a:rPr lang="en-US" dirty="0" smtClean="0">
                          <a:latin typeface="Aller Light" panose="02000503000000020004" pitchFamily="2" charset="0"/>
                        </a:rPr>
                        <a:t>INVALID_PATH</a:t>
                      </a:r>
                      <a:endParaRPr lang="en-US" dirty="0">
                        <a:latin typeface="Aller Light" panose="02000503000000020004" pitchFamily="2" charset="0"/>
                      </a:endParaRPr>
                    </a:p>
                  </a:txBody>
                  <a:tcPr/>
                </a:tc>
                <a:tc>
                  <a:txBody>
                    <a:bodyPr/>
                    <a:lstStyle/>
                    <a:p>
                      <a:r>
                        <a:rPr lang="en-US" dirty="0" smtClean="0">
                          <a:latin typeface="Aller Light" panose="02000503000000020004" pitchFamily="2" charset="0"/>
                        </a:rPr>
                        <a:t>Indicates that either the directory path or the filename is invalid</a:t>
                      </a:r>
                    </a:p>
                  </a:txBody>
                  <a:tcPr/>
                </a:tc>
              </a:tr>
              <a:tr h="662137">
                <a:tc>
                  <a:txBody>
                    <a:bodyPr/>
                    <a:lstStyle/>
                    <a:p>
                      <a:r>
                        <a:rPr lang="en-US" dirty="0" smtClean="0">
                          <a:latin typeface="Aller Light" panose="02000503000000020004" pitchFamily="2" charset="0"/>
                        </a:rPr>
                        <a:t>INVALID_MODE</a:t>
                      </a:r>
                      <a:endParaRPr lang="en-US" dirty="0">
                        <a:latin typeface="Aller Light" panose="02000503000000020004" pitchFamily="2" charset="0"/>
                      </a:endParaRPr>
                    </a:p>
                  </a:txBody>
                  <a:tcPr/>
                </a:tc>
                <a:tc>
                  <a:txBody>
                    <a:bodyPr/>
                    <a:lstStyle/>
                    <a:p>
                      <a:r>
                        <a:rPr lang="en-US" dirty="0" smtClean="0">
                          <a:latin typeface="Aller Light" panose="02000503000000020004" pitchFamily="2" charset="0"/>
                        </a:rPr>
                        <a:t>Indicates</a:t>
                      </a:r>
                      <a:r>
                        <a:rPr lang="en-US" baseline="0" dirty="0" smtClean="0">
                          <a:latin typeface="Aller Light" panose="02000503000000020004" pitchFamily="2" charset="0"/>
                        </a:rPr>
                        <a:t> the open mode specified is incorrect.</a:t>
                      </a:r>
                      <a:endParaRPr lang="en-US" dirty="0">
                        <a:latin typeface="Aller Light" panose="02000503000000020004" pitchFamily="2" charset="0"/>
                      </a:endParaRPr>
                    </a:p>
                  </a:txBody>
                  <a:tcPr/>
                </a:tc>
              </a:tr>
              <a:tr h="869589">
                <a:tc>
                  <a:txBody>
                    <a:bodyPr/>
                    <a:lstStyle/>
                    <a:p>
                      <a:r>
                        <a:rPr lang="en-US" dirty="0" smtClean="0">
                          <a:latin typeface="Aller Light" panose="02000503000000020004" pitchFamily="2" charset="0"/>
                        </a:rPr>
                        <a:t>INVALID_OPERATION</a:t>
                      </a:r>
                      <a:endParaRPr lang="en-US" dirty="0">
                        <a:latin typeface="Aller Light" panose="02000503000000020004" pitchFamily="2" charset="0"/>
                      </a:endParaRPr>
                    </a:p>
                  </a:txBody>
                  <a:tcPr/>
                </a:tc>
                <a:tc>
                  <a:txBody>
                    <a:bodyPr/>
                    <a:lstStyle/>
                    <a:p>
                      <a:r>
                        <a:rPr lang="en-US" dirty="0" smtClean="0">
                          <a:latin typeface="Aller Light" panose="02000503000000020004" pitchFamily="2" charset="0"/>
                        </a:rPr>
                        <a:t>Indicates the FOPEN() method was correct, but insufficient OS rights might be causing an error.</a:t>
                      </a:r>
                    </a:p>
                  </a:txBody>
                  <a:tcPr/>
                </a:tc>
              </a:tr>
              <a:tr h="857782">
                <a:tc>
                  <a:txBody>
                    <a:bodyPr/>
                    <a:lstStyle/>
                    <a:p>
                      <a:r>
                        <a:rPr lang="en-US" dirty="0" smtClean="0">
                          <a:latin typeface="Aller Light" panose="02000503000000020004" pitchFamily="2" charset="0"/>
                        </a:rPr>
                        <a:t>INVALID_MAXLINESIZE</a:t>
                      </a:r>
                      <a:endParaRPr lang="en-US" dirty="0">
                        <a:latin typeface="Aller Light" panose="02000503000000020004" pitchFamily="2" charset="0"/>
                      </a:endParaRPr>
                    </a:p>
                  </a:txBody>
                  <a:tcPr/>
                </a:tc>
                <a:tc>
                  <a:txBody>
                    <a:bodyPr/>
                    <a:lstStyle/>
                    <a:p>
                      <a:pPr marL="0" indent="0">
                        <a:buFont typeface="Arial" panose="020B0604020202020204" pitchFamily="34" charset="0"/>
                        <a:buNone/>
                      </a:pPr>
                      <a:r>
                        <a:rPr lang="en-US" dirty="0" smtClean="0">
                          <a:latin typeface="Aller Light" panose="02000503000000020004" pitchFamily="2" charset="0"/>
                        </a:rPr>
                        <a:t>Indicates the specified maximum line size was out of range.</a:t>
                      </a:r>
                      <a:endParaRPr lang="en-US" dirty="0">
                        <a:latin typeface="Aller Light" panose="02000503000000020004" pitchFamily="2" charset="0"/>
                      </a:endParaRPr>
                    </a:p>
                  </a:txBody>
                  <a:tcPr/>
                </a:tc>
              </a:tr>
            </a:tbl>
          </a:graphicData>
        </a:graphic>
      </p:graphicFrame>
    </p:spTree>
    <p:extLst>
      <p:ext uri="{BB962C8B-B14F-4D97-AF65-F5344CB8AC3E}">
        <p14:creationId xmlns:p14="http://schemas.microsoft.com/office/powerpoint/2010/main" val="23492547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ebdings" panose="05030102010509060703" pitchFamily="18" charset="2"/>
              </a:rPr>
              <a:t> </a:t>
            </a:r>
            <a:r>
              <a:rPr lang="en-US" dirty="0" smtClean="0"/>
              <a:t>Important Note</a:t>
            </a:r>
            <a:endParaRPr lang="en-US" dirty="0"/>
          </a:p>
        </p:txBody>
      </p:sp>
      <p:sp>
        <p:nvSpPr>
          <p:cNvPr id="3" name="Content Placeholder 2"/>
          <p:cNvSpPr>
            <a:spLocks noGrp="1"/>
          </p:cNvSpPr>
          <p:nvPr>
            <p:ph idx="1"/>
          </p:nvPr>
        </p:nvSpPr>
        <p:spPr/>
        <p:txBody>
          <a:bodyPr>
            <a:normAutofit/>
          </a:bodyPr>
          <a:lstStyle/>
          <a:p>
            <a:pPr marL="0" indent="0">
              <a:spcAft>
                <a:spcPts val="600"/>
              </a:spcAft>
              <a:buNone/>
            </a:pPr>
            <a:r>
              <a:rPr lang="en-US" dirty="0" smtClean="0"/>
              <a:t>If you receive an error when you attempt to run the </a:t>
            </a:r>
            <a:r>
              <a:rPr lang="en-US" dirty="0">
                <a:solidFill>
                  <a:srgbClr val="D95A27"/>
                </a:solidFill>
              </a:rPr>
              <a:t>UTL_FILE()</a:t>
            </a:r>
            <a:r>
              <a:rPr lang="en-US" dirty="0" smtClean="0"/>
              <a:t> examples, try running the following steps:</a:t>
            </a:r>
          </a:p>
          <a:p>
            <a:pPr>
              <a:spcAft>
                <a:spcPts val="600"/>
              </a:spcAft>
            </a:pPr>
            <a:r>
              <a:rPr lang="en-US" dirty="0" smtClean="0"/>
              <a:t>Press </a:t>
            </a:r>
            <a:r>
              <a:rPr lang="en-US" dirty="0">
                <a:solidFill>
                  <a:srgbClr val="D95A27"/>
                </a:solidFill>
                <a:sym typeface="Wingdings" panose="05000000000000000000" pitchFamily="2" charset="2"/>
              </a:rPr>
              <a:t>+R</a:t>
            </a:r>
            <a:r>
              <a:rPr lang="en-US" dirty="0" smtClean="0">
                <a:sym typeface="Wingdings" panose="05000000000000000000" pitchFamily="2" charset="2"/>
              </a:rPr>
              <a:t> on your keyboard to open the Run dialog</a:t>
            </a:r>
          </a:p>
          <a:p>
            <a:pPr>
              <a:spcAft>
                <a:spcPts val="600"/>
              </a:spcAft>
            </a:pPr>
            <a:r>
              <a:rPr lang="en-US" dirty="0" smtClean="0">
                <a:sym typeface="Wingdings" panose="05000000000000000000" pitchFamily="2" charset="2"/>
              </a:rPr>
              <a:t>Type </a:t>
            </a:r>
            <a:r>
              <a:rPr lang="en-US" b="1" dirty="0" err="1">
                <a:solidFill>
                  <a:srgbClr val="D95A27"/>
                </a:solidFill>
                <a:latin typeface="Courier New" panose="02070309020205020404" pitchFamily="49" charset="0"/>
                <a:cs typeface="Courier New" panose="02070309020205020404" pitchFamily="49" charset="0"/>
                <a:sym typeface="Wingdings" panose="05000000000000000000" pitchFamily="2" charset="2"/>
              </a:rPr>
              <a:t>SQLPlus</a:t>
            </a:r>
            <a:r>
              <a:rPr lang="en-US" dirty="0" smtClean="0">
                <a:sym typeface="Wingdings" panose="05000000000000000000" pitchFamily="2" charset="2"/>
              </a:rPr>
              <a:t> and press </a:t>
            </a:r>
            <a:r>
              <a:rPr lang="en-US" dirty="0">
                <a:solidFill>
                  <a:srgbClr val="D95A27"/>
                </a:solidFill>
                <a:sym typeface="Wingdings" panose="05000000000000000000" pitchFamily="2" charset="2"/>
              </a:rPr>
              <a:t>Enter</a:t>
            </a:r>
          </a:p>
          <a:p>
            <a:pPr>
              <a:spcAft>
                <a:spcPts val="600"/>
              </a:spcAft>
            </a:pPr>
            <a:r>
              <a:rPr lang="en-US" dirty="0" smtClean="0">
                <a:sym typeface="Wingdings" panose="05000000000000000000" pitchFamily="2" charset="2"/>
              </a:rPr>
              <a:t>At the ‘Enter user-name:’ enter </a:t>
            </a:r>
            <a:r>
              <a:rPr lang="en-US" b="1" dirty="0">
                <a:solidFill>
                  <a:srgbClr val="D95A27"/>
                </a:solidFill>
                <a:latin typeface="Courier New" panose="02070309020205020404" pitchFamily="49" charset="0"/>
                <a:cs typeface="Courier New" panose="02070309020205020404" pitchFamily="49" charset="0"/>
                <a:sym typeface="Wingdings" panose="05000000000000000000" pitchFamily="2" charset="2"/>
              </a:rPr>
              <a:t>/ as </a:t>
            </a:r>
            <a:r>
              <a:rPr lang="en-US" b="1" dirty="0" err="1">
                <a:solidFill>
                  <a:srgbClr val="D95A27"/>
                </a:solidFill>
                <a:latin typeface="Courier New" panose="02070309020205020404" pitchFamily="49" charset="0"/>
                <a:cs typeface="Courier New" panose="02070309020205020404" pitchFamily="49" charset="0"/>
                <a:sym typeface="Wingdings" panose="05000000000000000000" pitchFamily="2" charset="2"/>
              </a:rPr>
              <a:t>sysdba</a:t>
            </a:r>
            <a:r>
              <a:rPr lang="en-US" b="1" dirty="0">
                <a:solidFill>
                  <a:srgbClr val="D95A27"/>
                </a:solidFill>
                <a:latin typeface="Courier New" panose="02070309020205020404" pitchFamily="49" charset="0"/>
                <a:cs typeface="Courier New" panose="02070309020205020404" pitchFamily="49" charset="0"/>
                <a:sym typeface="Wingdings" panose="05000000000000000000" pitchFamily="2" charset="2"/>
              </a:rPr>
              <a:t> </a:t>
            </a:r>
          </a:p>
          <a:p>
            <a:pPr>
              <a:spcAft>
                <a:spcPts val="600"/>
              </a:spcAft>
            </a:pPr>
            <a:r>
              <a:rPr lang="en-US" dirty="0" smtClean="0">
                <a:sym typeface="Wingdings" panose="05000000000000000000" pitchFamily="2" charset="2"/>
              </a:rPr>
              <a:t>Enter the command:</a:t>
            </a:r>
            <a:br>
              <a:rPr lang="en-US" dirty="0" smtClean="0">
                <a:sym typeface="Wingdings" panose="05000000000000000000" pitchFamily="2" charset="2"/>
              </a:rPr>
            </a:br>
            <a:r>
              <a:rPr lang="en-US" b="1" dirty="0">
                <a:solidFill>
                  <a:srgbClr val="D95A27"/>
                </a:solidFill>
                <a:latin typeface="Courier New" panose="02070309020205020404" pitchFamily="49" charset="0"/>
                <a:cs typeface="Courier New" panose="02070309020205020404" pitchFamily="49" charset="0"/>
                <a:sym typeface="Wingdings" panose="05000000000000000000" pitchFamily="2" charset="2"/>
              </a:rPr>
              <a:t>GRANT EXECUTE ON UTL_FILE TO public;</a:t>
            </a:r>
            <a:endParaRPr lang="en-US" b="1" dirty="0">
              <a:solidFill>
                <a:srgbClr val="D95A27"/>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002450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System-Supplied Packages?</a:t>
            </a:r>
            <a:endParaRPr lang="en-US" dirty="0"/>
          </a:p>
        </p:txBody>
      </p:sp>
      <p:sp>
        <p:nvSpPr>
          <p:cNvPr id="3" name="Content Placeholder 2"/>
          <p:cNvSpPr>
            <a:spLocks noGrp="1"/>
          </p:cNvSpPr>
          <p:nvPr>
            <p:ph idx="1"/>
          </p:nvPr>
        </p:nvSpPr>
        <p:spPr/>
        <p:txBody>
          <a:bodyPr>
            <a:normAutofit/>
          </a:bodyPr>
          <a:lstStyle/>
          <a:p>
            <a:pPr marL="0" lvl="0" indent="0" rtl="0" eaLnBrk="1" latinLnBrk="0" hangingPunct="1">
              <a:spcAft>
                <a:spcPts val="0"/>
              </a:spcAft>
              <a:buNone/>
            </a:pPr>
            <a:r>
              <a:rPr lang="en-US" dirty="0">
                <a:solidFill>
                  <a:srgbClr val="D95A27"/>
                </a:solidFill>
              </a:rPr>
              <a:t>System-Supplied</a:t>
            </a:r>
            <a:r>
              <a:rPr lang="en-US" dirty="0" smtClean="0"/>
              <a:t> </a:t>
            </a:r>
            <a:r>
              <a:rPr lang="en-US" dirty="0">
                <a:solidFill>
                  <a:srgbClr val="D95A27"/>
                </a:solidFill>
              </a:rPr>
              <a:t>Packages</a:t>
            </a:r>
            <a:r>
              <a:rPr lang="en-US" dirty="0" smtClean="0"/>
              <a:t> are packaged programs shipped with the default installation of the database.</a:t>
            </a:r>
          </a:p>
          <a:p>
            <a:pPr>
              <a:spcAft>
                <a:spcPts val="0"/>
              </a:spcAft>
            </a:pPr>
            <a:r>
              <a:rPr lang="en-US" dirty="0" smtClean="0"/>
              <a:t>They are powerful, built-in programs you can use to enhance your application logic.</a:t>
            </a:r>
          </a:p>
          <a:p>
            <a:pPr>
              <a:spcAft>
                <a:spcPts val="0"/>
              </a:spcAft>
            </a:pPr>
            <a:r>
              <a:rPr lang="en-US" dirty="0" smtClean="0"/>
              <a:t>They extend the capabilities of:</a:t>
            </a:r>
          </a:p>
          <a:p>
            <a:pPr lvl="1"/>
            <a:r>
              <a:rPr lang="en-US" dirty="0" smtClean="0"/>
              <a:t>The SQL Language</a:t>
            </a:r>
          </a:p>
          <a:p>
            <a:pPr lvl="1"/>
            <a:r>
              <a:rPr lang="en-US" dirty="0" smtClean="0"/>
              <a:t>The PL/SQL Language</a:t>
            </a:r>
          </a:p>
          <a:p>
            <a:pPr lvl="1"/>
            <a:r>
              <a:rPr lang="en-US" dirty="0" smtClean="0"/>
              <a:t>The database</a:t>
            </a:r>
          </a:p>
        </p:txBody>
      </p:sp>
      <p:sp>
        <p:nvSpPr>
          <p:cNvPr id="5" name="Rectangular Callout 4"/>
          <p:cNvSpPr/>
          <p:nvPr/>
        </p:nvSpPr>
        <p:spPr>
          <a:xfrm>
            <a:off x="3039195" y="2537036"/>
            <a:ext cx="3008460" cy="1163696"/>
          </a:xfrm>
          <a:prstGeom prst="wedgeRectCallout">
            <a:avLst>
              <a:gd name="adj1" fmla="val -29284"/>
              <a:gd name="adj2" fmla="val -40849"/>
            </a:avLst>
          </a:prstGeom>
          <a:solidFill>
            <a:srgbClr val="B347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Aller" panose="02000503030000020004" pitchFamily="2" charset="0"/>
              </a:rPr>
              <a:t>Oracle and 3</a:t>
            </a:r>
            <a:r>
              <a:rPr lang="en-US" sz="1600" baseline="30000" dirty="0" smtClean="0">
                <a:latin typeface="Aller" panose="02000503030000020004" pitchFamily="2" charset="0"/>
              </a:rPr>
              <a:t>rd</a:t>
            </a:r>
            <a:r>
              <a:rPr lang="en-US" sz="1600" dirty="0" smtClean="0">
                <a:latin typeface="Aller" panose="02000503030000020004" pitchFamily="2" charset="0"/>
              </a:rPr>
              <a:t> parties use them to extend the capabilities of their products</a:t>
            </a:r>
            <a:endParaRPr lang="en-US" sz="1600" dirty="0">
              <a:latin typeface="Aller" panose="02000503030000020004" pitchFamily="2" charset="0"/>
            </a:endParaRPr>
          </a:p>
        </p:txBody>
      </p:sp>
      <p:sp>
        <p:nvSpPr>
          <p:cNvPr id="7" name="Rectangular Callout 6"/>
          <p:cNvSpPr/>
          <p:nvPr/>
        </p:nvSpPr>
        <p:spPr>
          <a:xfrm>
            <a:off x="3039195" y="2939603"/>
            <a:ext cx="3008460" cy="1675740"/>
          </a:xfrm>
          <a:prstGeom prst="wedgeRectCallout">
            <a:avLst>
              <a:gd name="adj1" fmla="val -29284"/>
              <a:gd name="adj2" fmla="val -40849"/>
            </a:avLst>
          </a:prstGeom>
          <a:solidFill>
            <a:srgbClr val="B347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Aller" panose="02000503030000020004" pitchFamily="2" charset="0"/>
              </a:rPr>
              <a:t>The full set of system-supplied packages is described within the documentation set of the Oracle database.</a:t>
            </a:r>
            <a:endParaRPr lang="en-US" sz="1600" dirty="0">
              <a:latin typeface="Aller" panose="02000503030000020004" pitchFamily="2" charset="0"/>
            </a:endParaRPr>
          </a:p>
        </p:txBody>
      </p:sp>
    </p:spTree>
    <p:extLst>
      <p:ext uri="{BB962C8B-B14F-4D97-AF65-F5344CB8AC3E}">
        <p14:creationId xmlns:p14="http://schemas.microsoft.com/office/powerpoint/2010/main" val="313830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See It In Action</a:t>
            </a:r>
            <a:endParaRPr lang="en-US" b="1" dirty="0"/>
          </a:p>
        </p:txBody>
      </p:sp>
      <p:pic>
        <p:nvPicPr>
          <p:cNvPr id="6" name="Content Placeholder 5"/>
          <p:cNvPicPr>
            <a:picLocks noGrp="1" noChangeAspect="1"/>
          </p:cNvPicPr>
          <p:nvPr>
            <p:ph idx="1"/>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3916649" y="735845"/>
            <a:ext cx="609524" cy="609524"/>
          </a:xfrm>
        </p:spPr>
      </p:pic>
    </p:spTree>
    <p:extLst>
      <p:ext uri="{BB962C8B-B14F-4D97-AF65-F5344CB8AC3E}">
        <p14:creationId xmlns:p14="http://schemas.microsoft.com/office/powerpoint/2010/main" val="2550590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Which Ones Will We Use?</a:t>
            </a:r>
            <a:endParaRPr lang="en-US" dirty="0"/>
          </a:p>
        </p:txBody>
      </p:sp>
      <p:sp>
        <p:nvSpPr>
          <p:cNvPr id="3" name="Content Placeholder 2"/>
          <p:cNvSpPr>
            <a:spLocks noGrp="1"/>
          </p:cNvSpPr>
          <p:nvPr>
            <p:ph idx="1"/>
          </p:nvPr>
        </p:nvSpPr>
        <p:spPr/>
        <p:txBody>
          <a:bodyPr>
            <a:normAutofit/>
          </a:bodyPr>
          <a:lstStyle/>
          <a:p>
            <a:pPr marL="0" indent="0">
              <a:spcAft>
                <a:spcPts val="600"/>
              </a:spcAft>
              <a:buNone/>
            </a:pPr>
            <a:r>
              <a:rPr lang="en-US" dirty="0" smtClean="0"/>
              <a:t>This course will focus on the following system-supplied packages:</a:t>
            </a:r>
          </a:p>
          <a:p>
            <a:pPr>
              <a:spcAft>
                <a:spcPts val="600"/>
              </a:spcAft>
            </a:pPr>
            <a:r>
              <a:rPr lang="en-US" dirty="0" smtClean="0">
                <a:solidFill>
                  <a:srgbClr val="D95A27"/>
                </a:solidFill>
              </a:rPr>
              <a:t>DBMS_OUTPUT()  </a:t>
            </a:r>
            <a:r>
              <a:rPr lang="en-US" dirty="0" smtClean="0"/>
              <a:t>We are familiar with this package.  It permits debugging information to be displayed to the user.</a:t>
            </a:r>
          </a:p>
          <a:p>
            <a:pPr>
              <a:spcBef>
                <a:spcPts val="0"/>
              </a:spcBef>
              <a:spcAft>
                <a:spcPts val="600"/>
              </a:spcAft>
            </a:pPr>
            <a:r>
              <a:rPr lang="en-US" dirty="0" smtClean="0">
                <a:solidFill>
                  <a:srgbClr val="D95A27"/>
                </a:solidFill>
              </a:rPr>
              <a:t>UTL_FILE()  </a:t>
            </a:r>
            <a:r>
              <a:rPr lang="en-US" dirty="0" smtClean="0"/>
              <a:t>This package allows you to read and write to host system text files from the PL/SQL program.</a:t>
            </a:r>
            <a:endParaRPr lang="en-US" dirty="0"/>
          </a:p>
          <a:p>
            <a:pPr>
              <a:spcAft>
                <a:spcPts val="600"/>
              </a:spcAft>
            </a:pPr>
            <a:endParaRPr lang="en-US" dirty="0" smtClean="0"/>
          </a:p>
        </p:txBody>
      </p:sp>
    </p:spTree>
    <p:extLst>
      <p:ext uri="{BB962C8B-B14F-4D97-AF65-F5344CB8AC3E}">
        <p14:creationId xmlns:p14="http://schemas.microsoft.com/office/powerpoint/2010/main" val="78314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DBMS_OUTPUT()</a:t>
            </a:r>
            <a:endParaRPr lang="en-US" dirty="0"/>
          </a:p>
        </p:txBody>
      </p:sp>
      <p:sp>
        <p:nvSpPr>
          <p:cNvPr id="3" name="Content Placeholder 2"/>
          <p:cNvSpPr>
            <a:spLocks noGrp="1"/>
          </p:cNvSpPr>
          <p:nvPr>
            <p:ph idx="1"/>
          </p:nvPr>
        </p:nvSpPr>
        <p:spPr/>
        <p:txBody>
          <a:bodyPr>
            <a:normAutofit/>
          </a:bodyPr>
          <a:lstStyle/>
          <a:p>
            <a:pPr marL="0" indent="0">
              <a:spcAft>
                <a:spcPts val="600"/>
              </a:spcAft>
              <a:buNone/>
            </a:pPr>
            <a:r>
              <a:rPr lang="en-US" dirty="0" smtClean="0"/>
              <a:t>The primary purpose of </a:t>
            </a:r>
            <a:r>
              <a:rPr lang="en-US" dirty="0">
                <a:solidFill>
                  <a:srgbClr val="D95A27"/>
                </a:solidFill>
              </a:rPr>
              <a:t>DBMS_OUTPUT() </a:t>
            </a:r>
            <a:r>
              <a:rPr lang="en-US" dirty="0" smtClean="0"/>
              <a:t>is to support testing and debugging by generating messages from any database program.</a:t>
            </a:r>
          </a:p>
          <a:p>
            <a:pPr>
              <a:spcBef>
                <a:spcPts val="600"/>
              </a:spcBef>
              <a:spcAft>
                <a:spcPts val="600"/>
              </a:spcAft>
            </a:pPr>
            <a:r>
              <a:rPr lang="en-US" dirty="0" smtClean="0"/>
              <a:t>It works with the display buffer which is output at the end of program execution.</a:t>
            </a:r>
          </a:p>
        </p:txBody>
      </p:sp>
    </p:spTree>
    <p:extLst>
      <p:ext uri="{BB962C8B-B14F-4D97-AF65-F5344CB8AC3E}">
        <p14:creationId xmlns:p14="http://schemas.microsoft.com/office/powerpoint/2010/main" val="254744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DBMS_OUTPUT() Methods</a:t>
            </a:r>
            <a:endParaRPr lang="en-US" dirty="0"/>
          </a:p>
        </p:txBody>
      </p:sp>
      <p:sp>
        <p:nvSpPr>
          <p:cNvPr id="3" name="Content Placeholder 2"/>
          <p:cNvSpPr>
            <a:spLocks noGrp="1"/>
          </p:cNvSpPr>
          <p:nvPr>
            <p:ph idx="1"/>
          </p:nvPr>
        </p:nvSpPr>
        <p:spPr/>
        <p:txBody>
          <a:bodyPr>
            <a:normAutofit/>
          </a:bodyPr>
          <a:lstStyle/>
          <a:p>
            <a:pPr marL="0" indent="0">
              <a:spcAft>
                <a:spcPts val="600"/>
              </a:spcAft>
              <a:buNone/>
            </a:pPr>
            <a:r>
              <a:rPr lang="en-US" dirty="0" smtClean="0"/>
              <a:t>The methods you are most likely to need are:</a:t>
            </a:r>
          </a:p>
        </p:txBody>
      </p:sp>
      <p:graphicFrame>
        <p:nvGraphicFramePr>
          <p:cNvPr id="6" name="Table 5"/>
          <p:cNvGraphicFramePr>
            <a:graphicFrameLocks noGrp="1"/>
          </p:cNvGraphicFramePr>
          <p:nvPr>
            <p:extLst>
              <p:ext uri="{D42A27DB-BD31-4B8C-83A1-F6EECF244321}">
                <p14:modId xmlns:p14="http://schemas.microsoft.com/office/powerpoint/2010/main" val="4145802566"/>
              </p:ext>
            </p:extLst>
          </p:nvPr>
        </p:nvGraphicFramePr>
        <p:xfrm>
          <a:off x="1302590" y="2493037"/>
          <a:ext cx="6685472" cy="2931216"/>
        </p:xfrm>
        <a:graphic>
          <a:graphicData uri="http://schemas.openxmlformats.org/drawingml/2006/table">
            <a:tbl>
              <a:tblPr firstRow="1" bandRow="1">
                <a:tableStyleId>{9DCAF9ED-07DC-4A11-8D7F-57B35C25682E}</a:tableStyleId>
              </a:tblPr>
              <a:tblGrid>
                <a:gridCol w="1690776"/>
                <a:gridCol w="4994696"/>
              </a:tblGrid>
              <a:tr h="396816">
                <a:tc>
                  <a:txBody>
                    <a:bodyPr/>
                    <a:lstStyle/>
                    <a:p>
                      <a:r>
                        <a:rPr lang="en-US" dirty="0" smtClean="0">
                          <a:latin typeface="Aller Light" panose="02000503000000020004" pitchFamily="2" charset="0"/>
                        </a:rPr>
                        <a:t>Method</a:t>
                      </a:r>
                      <a:endParaRPr lang="en-US" dirty="0">
                        <a:latin typeface="Aller Light" panose="02000503000000020004" pitchFamily="2" charset="0"/>
                      </a:endParaRPr>
                    </a:p>
                  </a:txBody>
                  <a:tcPr>
                    <a:solidFill>
                      <a:srgbClr val="B9491B"/>
                    </a:solidFill>
                  </a:tcPr>
                </a:tc>
                <a:tc>
                  <a:txBody>
                    <a:bodyPr/>
                    <a:lstStyle/>
                    <a:p>
                      <a:r>
                        <a:rPr lang="en-US" dirty="0" smtClean="0">
                          <a:latin typeface="Aller Light" panose="02000503000000020004" pitchFamily="2" charset="0"/>
                        </a:rPr>
                        <a:t>Description</a:t>
                      </a:r>
                      <a:endParaRPr lang="en-US" dirty="0">
                        <a:latin typeface="Aller Light" panose="02000503000000020004" pitchFamily="2" charset="0"/>
                      </a:endParaRPr>
                    </a:p>
                  </a:txBody>
                  <a:tcPr>
                    <a:solidFill>
                      <a:srgbClr val="B9491B"/>
                    </a:solidFill>
                  </a:tcPr>
                </a:tc>
              </a:tr>
              <a:tr h="844800">
                <a:tc>
                  <a:txBody>
                    <a:bodyPr/>
                    <a:lstStyle/>
                    <a:p>
                      <a:r>
                        <a:rPr lang="en-US" dirty="0" smtClean="0">
                          <a:latin typeface="Aller Light" panose="02000503000000020004" pitchFamily="2" charset="0"/>
                        </a:rPr>
                        <a:t>PUT_LINE</a:t>
                      </a:r>
                    </a:p>
                    <a:p>
                      <a:r>
                        <a:rPr lang="en-US" dirty="0" smtClean="0">
                          <a:latin typeface="Aller Light" panose="02000503000000020004" pitchFamily="2" charset="0"/>
                        </a:rPr>
                        <a:t>(</a:t>
                      </a:r>
                      <a:r>
                        <a:rPr lang="en-US" dirty="0" err="1" smtClean="0">
                          <a:latin typeface="Aller Light" panose="02000503000000020004" pitchFamily="2" charset="0"/>
                        </a:rPr>
                        <a:t>MessageT</a:t>
                      </a:r>
                      <a:r>
                        <a:rPr lang="en-US" baseline="0" dirty="0" err="1" smtClean="0">
                          <a:latin typeface="Aller Light" panose="02000503000000020004" pitchFamily="2" charset="0"/>
                        </a:rPr>
                        <a:t>ext</a:t>
                      </a:r>
                      <a:r>
                        <a:rPr lang="en-US" baseline="0" dirty="0" smtClean="0">
                          <a:latin typeface="Aller Light" panose="02000503000000020004" pitchFamily="2" charset="0"/>
                        </a:rPr>
                        <a:t>)</a:t>
                      </a:r>
                      <a:endParaRPr lang="en-US" dirty="0">
                        <a:latin typeface="Aller Light" panose="02000503000000020004" pitchFamily="2" charset="0"/>
                      </a:endParaRPr>
                    </a:p>
                  </a:txBody>
                  <a:tcPr/>
                </a:tc>
                <a:tc>
                  <a:txBody>
                    <a:bodyPr/>
                    <a:lstStyle/>
                    <a:p>
                      <a:r>
                        <a:rPr lang="en-US" baseline="0" dirty="0" smtClean="0">
                          <a:latin typeface="Aller Light" panose="02000503000000020004" pitchFamily="2" charset="0"/>
                        </a:rPr>
                        <a:t>Used to insert a line into the message buffer</a:t>
                      </a:r>
                      <a:r>
                        <a:rPr lang="en-US" dirty="0" smtClean="0">
                          <a:latin typeface="Aller Light" panose="02000503000000020004" pitchFamily="2" charset="0"/>
                        </a:rPr>
                        <a:t>.</a:t>
                      </a:r>
                    </a:p>
                    <a:p>
                      <a:r>
                        <a:rPr lang="en-US" dirty="0" smtClean="0">
                          <a:latin typeface="Aller Light" panose="02000503000000020004" pitchFamily="2" charset="0"/>
                        </a:rPr>
                        <a:t>Maximum length of message is 256</a:t>
                      </a:r>
                      <a:r>
                        <a:rPr lang="en-US" baseline="0" dirty="0" smtClean="0">
                          <a:latin typeface="Aller Light" panose="02000503000000020004" pitchFamily="2" charset="0"/>
                        </a:rPr>
                        <a:t> char.</a:t>
                      </a:r>
                      <a:endParaRPr lang="en-US" dirty="0" smtClean="0">
                        <a:latin typeface="Aller Light" panose="02000503000000020004" pitchFamily="2" charset="0"/>
                      </a:endParaRPr>
                    </a:p>
                  </a:txBody>
                  <a:tcPr/>
                </a:tc>
              </a:tr>
              <a:tr h="844800">
                <a:tc>
                  <a:txBody>
                    <a:bodyPr/>
                    <a:lstStyle/>
                    <a:p>
                      <a:r>
                        <a:rPr lang="en-US" dirty="0" smtClean="0">
                          <a:latin typeface="Aller Light" panose="02000503000000020004" pitchFamily="2" charset="0"/>
                        </a:rPr>
                        <a:t>DISABLE</a:t>
                      </a:r>
                      <a:endParaRPr lang="en-US" dirty="0">
                        <a:latin typeface="Aller Light" panose="02000503000000020004" pitchFamily="2" charset="0"/>
                      </a:endParaRPr>
                    </a:p>
                  </a:txBody>
                  <a:tcPr/>
                </a:tc>
                <a:tc>
                  <a:txBody>
                    <a:bodyPr/>
                    <a:lstStyle/>
                    <a:p>
                      <a:r>
                        <a:rPr lang="en-US" baseline="0" dirty="0" smtClean="0">
                          <a:latin typeface="Aller Light" panose="02000503000000020004" pitchFamily="2" charset="0"/>
                        </a:rPr>
                        <a:t>Used to disable the message buffer</a:t>
                      </a:r>
                      <a:r>
                        <a:rPr lang="en-US" dirty="0" smtClean="0">
                          <a:latin typeface="Aller Light" panose="02000503000000020004" pitchFamily="2" charset="0"/>
                        </a:rPr>
                        <a:t>.</a:t>
                      </a:r>
                      <a:endParaRPr lang="en-US" dirty="0">
                        <a:latin typeface="Aller Light" panose="02000503000000020004" pitchFamily="2" charset="0"/>
                      </a:endParaRPr>
                    </a:p>
                  </a:txBody>
                  <a:tcPr/>
                </a:tc>
              </a:tr>
              <a:tr h="844800">
                <a:tc>
                  <a:txBody>
                    <a:bodyPr/>
                    <a:lstStyle/>
                    <a:p>
                      <a:r>
                        <a:rPr lang="en-US" dirty="0" smtClean="0">
                          <a:latin typeface="Aller Light" panose="02000503000000020004" pitchFamily="2" charset="0"/>
                        </a:rPr>
                        <a:t>ENABLE</a:t>
                      </a:r>
                    </a:p>
                    <a:p>
                      <a:r>
                        <a:rPr lang="en-US" dirty="0" smtClean="0">
                          <a:latin typeface="Aller Light" panose="02000503000000020004" pitchFamily="2" charset="0"/>
                        </a:rPr>
                        <a:t>(</a:t>
                      </a:r>
                      <a:r>
                        <a:rPr lang="en-US" dirty="0" err="1" smtClean="0">
                          <a:latin typeface="Aller Light" panose="02000503000000020004" pitchFamily="2" charset="0"/>
                        </a:rPr>
                        <a:t>BufferSize</a:t>
                      </a:r>
                      <a:r>
                        <a:rPr lang="en-US" dirty="0" smtClean="0">
                          <a:latin typeface="Aller Light" panose="02000503000000020004" pitchFamily="2" charset="0"/>
                        </a:rPr>
                        <a:t>)</a:t>
                      </a:r>
                      <a:endParaRPr lang="en-US" dirty="0">
                        <a:latin typeface="Aller Light" panose="02000503000000020004" pitchFamily="2" charset="0"/>
                      </a:endParaRPr>
                    </a:p>
                  </a:txBody>
                  <a:tcPr/>
                </a:tc>
                <a:tc>
                  <a:txBody>
                    <a:bodyPr/>
                    <a:lstStyle/>
                    <a:p>
                      <a:r>
                        <a:rPr lang="en-US" baseline="0" dirty="0" smtClean="0">
                          <a:latin typeface="Aller Light" panose="02000503000000020004" pitchFamily="2" charset="0"/>
                        </a:rPr>
                        <a:t>Used to enable the message buffer</a:t>
                      </a:r>
                      <a:r>
                        <a:rPr lang="en-US" dirty="0" smtClean="0">
                          <a:latin typeface="Aller Light" panose="02000503000000020004" pitchFamily="2" charset="0"/>
                        </a:rPr>
                        <a:t>.</a:t>
                      </a:r>
                    </a:p>
                    <a:p>
                      <a:r>
                        <a:rPr lang="en-US" dirty="0" smtClean="0">
                          <a:latin typeface="Aller Light" panose="02000503000000020004" pitchFamily="2" charset="0"/>
                        </a:rPr>
                        <a:t>Permitted</a:t>
                      </a:r>
                      <a:r>
                        <a:rPr lang="en-US" baseline="0" dirty="0" smtClean="0">
                          <a:latin typeface="Aller Light" panose="02000503000000020004" pitchFamily="2" charset="0"/>
                        </a:rPr>
                        <a:t> range is 2Kb to 1Mb.</a:t>
                      </a:r>
                      <a:endParaRPr lang="en-US" dirty="0">
                        <a:latin typeface="Aller Light" panose="02000503000000020004" pitchFamily="2" charset="0"/>
                      </a:endParaRPr>
                    </a:p>
                  </a:txBody>
                  <a:tcPr/>
                </a:tc>
              </a:tr>
            </a:tbl>
          </a:graphicData>
        </a:graphic>
      </p:graphicFrame>
      <p:sp>
        <p:nvSpPr>
          <p:cNvPr id="7" name="Rectangular Callout 6"/>
          <p:cNvSpPr/>
          <p:nvPr/>
        </p:nvSpPr>
        <p:spPr>
          <a:xfrm>
            <a:off x="649992" y="5363413"/>
            <a:ext cx="4442647" cy="1065407"/>
          </a:xfrm>
          <a:prstGeom prst="wedgeRectCallout">
            <a:avLst>
              <a:gd name="adj1" fmla="val -21290"/>
              <a:gd name="adj2" fmla="val -81645"/>
            </a:avLst>
          </a:prstGeom>
          <a:solidFill>
            <a:srgbClr val="B347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4163" indent="-284163"/>
            <a:r>
              <a:rPr lang="en-US" sz="1600" dirty="0" smtClean="0">
                <a:latin typeface="Aller" panose="02000503030000020004" pitchFamily="2" charset="0"/>
                <a:sym typeface="Webdings" panose="05030102010509060703" pitchFamily="18" charset="2"/>
              </a:rPr>
              <a:t>	</a:t>
            </a:r>
            <a:r>
              <a:rPr lang="en-US" sz="1600" dirty="0" smtClean="0">
                <a:latin typeface="Aller" panose="02000503030000020004" pitchFamily="2" charset="0"/>
              </a:rPr>
              <a:t>When </a:t>
            </a:r>
            <a:r>
              <a:rPr lang="en-US" sz="1600" b="1" dirty="0" smtClean="0">
                <a:latin typeface="Aller" panose="02000503030000020004" pitchFamily="2" charset="0"/>
              </a:rPr>
              <a:t>SET SERVEROUTPUT ON </a:t>
            </a:r>
            <a:r>
              <a:rPr lang="en-US" sz="1600" dirty="0" smtClean="0">
                <a:latin typeface="Aller" panose="02000503030000020004" pitchFamily="2" charset="0"/>
              </a:rPr>
              <a:t>command is issued, this method is automatically executed.</a:t>
            </a:r>
            <a:endParaRPr lang="en-US" sz="1600" dirty="0">
              <a:latin typeface="Aller" panose="02000503030000020004" pitchFamily="2" charset="0"/>
            </a:endParaRPr>
          </a:p>
        </p:txBody>
      </p:sp>
    </p:spTree>
    <p:extLst>
      <p:ext uri="{BB962C8B-B14F-4D97-AF65-F5344CB8AC3E}">
        <p14:creationId xmlns:p14="http://schemas.microsoft.com/office/powerpoint/2010/main" val="114293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DBMS_OUTPUT() Methods</a:t>
            </a:r>
            <a:endParaRPr lang="en-US" dirty="0"/>
          </a:p>
        </p:txBody>
      </p:sp>
      <p:sp>
        <p:nvSpPr>
          <p:cNvPr id="3" name="Content Placeholder 2"/>
          <p:cNvSpPr>
            <a:spLocks noGrp="1"/>
          </p:cNvSpPr>
          <p:nvPr>
            <p:ph idx="1"/>
          </p:nvPr>
        </p:nvSpPr>
        <p:spPr/>
        <p:txBody>
          <a:bodyPr>
            <a:normAutofit/>
          </a:bodyPr>
          <a:lstStyle/>
          <a:p>
            <a:pPr marL="0" indent="0">
              <a:spcAft>
                <a:spcPts val="600"/>
              </a:spcAft>
              <a:buNone/>
            </a:pPr>
            <a:r>
              <a:rPr lang="en-US" dirty="0" smtClean="0"/>
              <a:t>The methods you are most likely to need are:</a:t>
            </a:r>
          </a:p>
        </p:txBody>
      </p:sp>
      <p:graphicFrame>
        <p:nvGraphicFramePr>
          <p:cNvPr id="6" name="Table 5"/>
          <p:cNvGraphicFramePr>
            <a:graphicFrameLocks noGrp="1"/>
          </p:cNvGraphicFramePr>
          <p:nvPr>
            <p:extLst>
              <p:ext uri="{D42A27DB-BD31-4B8C-83A1-F6EECF244321}">
                <p14:modId xmlns:p14="http://schemas.microsoft.com/office/powerpoint/2010/main" val="2280148214"/>
              </p:ext>
            </p:extLst>
          </p:nvPr>
        </p:nvGraphicFramePr>
        <p:xfrm>
          <a:off x="1302590" y="2156605"/>
          <a:ext cx="6685472" cy="4206816"/>
        </p:xfrm>
        <a:graphic>
          <a:graphicData uri="http://schemas.openxmlformats.org/drawingml/2006/table">
            <a:tbl>
              <a:tblPr firstRow="1" bandRow="1">
                <a:tableStyleId>{9DCAF9ED-07DC-4A11-8D7F-57B35C25682E}</a:tableStyleId>
              </a:tblPr>
              <a:tblGrid>
                <a:gridCol w="1690776"/>
                <a:gridCol w="4994696"/>
              </a:tblGrid>
              <a:tr h="396816">
                <a:tc>
                  <a:txBody>
                    <a:bodyPr/>
                    <a:lstStyle/>
                    <a:p>
                      <a:r>
                        <a:rPr lang="en-US" dirty="0" smtClean="0">
                          <a:latin typeface="Aller Light" panose="02000503000000020004" pitchFamily="2" charset="0"/>
                        </a:rPr>
                        <a:t>Method</a:t>
                      </a:r>
                      <a:endParaRPr lang="en-US" dirty="0">
                        <a:latin typeface="Aller Light" panose="02000503000000020004" pitchFamily="2" charset="0"/>
                      </a:endParaRPr>
                    </a:p>
                  </a:txBody>
                  <a:tcPr>
                    <a:solidFill>
                      <a:srgbClr val="B9491B"/>
                    </a:solidFill>
                  </a:tcPr>
                </a:tc>
                <a:tc>
                  <a:txBody>
                    <a:bodyPr/>
                    <a:lstStyle/>
                    <a:p>
                      <a:r>
                        <a:rPr lang="en-US" dirty="0" smtClean="0">
                          <a:latin typeface="Aller Light" panose="02000503000000020004" pitchFamily="2" charset="0"/>
                        </a:rPr>
                        <a:t>Description</a:t>
                      </a:r>
                      <a:endParaRPr lang="en-US" dirty="0">
                        <a:latin typeface="Aller Light" panose="02000503000000020004" pitchFamily="2" charset="0"/>
                      </a:endParaRPr>
                    </a:p>
                  </a:txBody>
                  <a:tcPr>
                    <a:solidFill>
                      <a:srgbClr val="B9491B"/>
                    </a:solidFill>
                  </a:tcPr>
                </a:tc>
              </a:tr>
              <a:tr h="844800">
                <a:tc>
                  <a:txBody>
                    <a:bodyPr/>
                    <a:lstStyle/>
                    <a:p>
                      <a:r>
                        <a:rPr lang="en-US" dirty="0" smtClean="0">
                          <a:latin typeface="Aller Light" panose="02000503000000020004" pitchFamily="2" charset="0"/>
                        </a:rPr>
                        <a:t>GET_LINE</a:t>
                      </a:r>
                    </a:p>
                    <a:p>
                      <a:r>
                        <a:rPr lang="en-US" dirty="0" smtClean="0">
                          <a:latin typeface="Aller Light" panose="02000503000000020004" pitchFamily="2" charset="0"/>
                        </a:rPr>
                        <a:t>(</a:t>
                      </a:r>
                      <a:r>
                        <a:rPr lang="en-US" dirty="0" err="1" smtClean="0">
                          <a:latin typeface="Aller Light" panose="02000503000000020004" pitchFamily="2" charset="0"/>
                        </a:rPr>
                        <a:t>MessageLine</a:t>
                      </a:r>
                      <a:r>
                        <a:rPr lang="en-US" dirty="0" smtClean="0">
                          <a:latin typeface="Aller Light" panose="02000503000000020004" pitchFamily="2" charset="0"/>
                        </a:rPr>
                        <a:t>,</a:t>
                      </a:r>
                      <a:r>
                        <a:rPr lang="en-US" baseline="0" dirty="0" smtClean="0">
                          <a:latin typeface="Aller Light" panose="02000503000000020004" pitchFamily="2" charset="0"/>
                        </a:rPr>
                        <a:t> Status)</a:t>
                      </a:r>
                      <a:endParaRPr lang="en-US" dirty="0">
                        <a:latin typeface="Aller Light" panose="02000503000000020004" pitchFamily="2" charset="0"/>
                      </a:endParaRPr>
                    </a:p>
                  </a:txBody>
                  <a:tcPr/>
                </a:tc>
                <a:tc>
                  <a:txBody>
                    <a:bodyPr/>
                    <a:lstStyle/>
                    <a:p>
                      <a:r>
                        <a:rPr lang="en-US" dirty="0" smtClean="0">
                          <a:latin typeface="Aller Light" panose="02000503000000020004" pitchFamily="2" charset="0"/>
                        </a:rPr>
                        <a:t>In the event that SET SERVEROUTPUT ON is not in effect, you can fetch lines previously inserted into the message buffer.</a:t>
                      </a:r>
                    </a:p>
                    <a:p>
                      <a:pPr>
                        <a:spcBef>
                          <a:spcPts val="600"/>
                        </a:spcBef>
                        <a:spcAft>
                          <a:spcPts val="600"/>
                        </a:spcAft>
                      </a:pPr>
                      <a:r>
                        <a:rPr lang="en-US" sz="1600" b="1" dirty="0" err="1" smtClean="0">
                          <a:latin typeface="Aller Light" panose="02000503000000020004" pitchFamily="2" charset="0"/>
                        </a:rPr>
                        <a:t>MessageLine</a:t>
                      </a:r>
                      <a:r>
                        <a:rPr lang="en-US" sz="1600" dirty="0" smtClean="0">
                          <a:latin typeface="Aller Light" panose="02000503000000020004" pitchFamily="2" charset="0"/>
                        </a:rPr>
                        <a:t> is an output VARCHAR2</a:t>
                      </a:r>
                      <a:r>
                        <a:rPr lang="en-US" sz="1600" baseline="0" dirty="0" smtClean="0">
                          <a:latin typeface="Aller Light" panose="02000503000000020004" pitchFamily="2" charset="0"/>
                        </a:rPr>
                        <a:t> parameter containing the next line in the message buffer.</a:t>
                      </a:r>
                    </a:p>
                    <a:p>
                      <a:pPr>
                        <a:spcBef>
                          <a:spcPts val="0"/>
                        </a:spcBef>
                        <a:spcAft>
                          <a:spcPts val="600"/>
                        </a:spcAft>
                      </a:pPr>
                      <a:r>
                        <a:rPr lang="en-US" sz="1600" b="1" baseline="0" dirty="0" smtClean="0">
                          <a:latin typeface="Aller Light" panose="02000503000000020004" pitchFamily="2" charset="0"/>
                        </a:rPr>
                        <a:t>Status</a:t>
                      </a:r>
                      <a:r>
                        <a:rPr lang="en-US" sz="1600" baseline="0" dirty="0" smtClean="0">
                          <a:latin typeface="Aller Light" panose="02000503000000020004" pitchFamily="2" charset="0"/>
                        </a:rPr>
                        <a:t> is an output INTEGER parameter set to 0 if no more lines exist, 1 if more are available.</a:t>
                      </a:r>
                      <a:endParaRPr lang="en-US" sz="1600" dirty="0">
                        <a:latin typeface="Aller Light" panose="02000503000000020004" pitchFamily="2" charset="0"/>
                      </a:endParaRPr>
                    </a:p>
                  </a:txBody>
                  <a:tcPr/>
                </a:tc>
              </a:tr>
              <a:tr h="844800">
                <a:tc>
                  <a:txBody>
                    <a:bodyPr/>
                    <a:lstStyle/>
                    <a:p>
                      <a:r>
                        <a:rPr lang="en-US" dirty="0" smtClean="0">
                          <a:latin typeface="Aller Light" panose="02000503000000020004" pitchFamily="2" charset="0"/>
                        </a:rPr>
                        <a:t>GET_LINES</a:t>
                      </a:r>
                    </a:p>
                    <a:p>
                      <a:r>
                        <a:rPr lang="en-US" dirty="0" smtClean="0">
                          <a:latin typeface="Aller Light" panose="02000503000000020004" pitchFamily="2" charset="0"/>
                        </a:rPr>
                        <a:t>(</a:t>
                      </a:r>
                      <a:r>
                        <a:rPr lang="en-US" dirty="0" err="1" smtClean="0">
                          <a:latin typeface="Aller Light" panose="02000503000000020004" pitchFamily="2" charset="0"/>
                        </a:rPr>
                        <a:t>TextArray</a:t>
                      </a:r>
                      <a:r>
                        <a:rPr lang="en-US" dirty="0" smtClean="0">
                          <a:latin typeface="Aller Light" panose="02000503000000020004" pitchFamily="2" charset="0"/>
                        </a:rPr>
                        <a:t>,</a:t>
                      </a:r>
                    </a:p>
                    <a:p>
                      <a:r>
                        <a:rPr lang="en-US" dirty="0" err="1" smtClean="0">
                          <a:latin typeface="Aller Light" panose="02000503000000020004" pitchFamily="2" charset="0"/>
                        </a:rPr>
                        <a:t>NumberLines</a:t>
                      </a:r>
                      <a:r>
                        <a:rPr lang="en-US" dirty="0" smtClean="0">
                          <a:latin typeface="Aller Light" panose="02000503000000020004" pitchFamily="2" charset="0"/>
                        </a:rPr>
                        <a:t>)</a:t>
                      </a:r>
                      <a:endParaRPr lang="en-US" dirty="0">
                        <a:latin typeface="Aller Light" panose="02000503000000020004" pitchFamily="2" charset="0"/>
                      </a:endParaRPr>
                    </a:p>
                  </a:txBody>
                  <a:tcPr/>
                </a:tc>
                <a:tc>
                  <a:txBody>
                    <a:bodyPr/>
                    <a:lstStyle/>
                    <a:p>
                      <a:pPr>
                        <a:spcBef>
                          <a:spcPts val="0"/>
                        </a:spcBef>
                        <a:spcAft>
                          <a:spcPts val="600"/>
                        </a:spcAft>
                      </a:pPr>
                      <a:r>
                        <a:rPr lang="en-US" dirty="0" smtClean="0">
                          <a:latin typeface="Aller Light" panose="02000503000000020004" pitchFamily="2" charset="0"/>
                        </a:rPr>
                        <a:t>This fetches all lines in the message buffer as a single operation.</a:t>
                      </a:r>
                      <a:endParaRPr lang="en-US" dirty="0">
                        <a:latin typeface="Aller Light" panose="02000503000000020004" pitchFamily="2" charset="0"/>
                      </a:endParaRPr>
                    </a:p>
                    <a:p>
                      <a:pPr>
                        <a:spcBef>
                          <a:spcPts val="0"/>
                        </a:spcBef>
                        <a:spcAft>
                          <a:spcPts val="600"/>
                        </a:spcAft>
                      </a:pPr>
                      <a:r>
                        <a:rPr lang="en-US" sz="1600" b="1" dirty="0" err="1" smtClean="0">
                          <a:latin typeface="Aller Light" panose="02000503000000020004" pitchFamily="2" charset="0"/>
                        </a:rPr>
                        <a:t>TextArray</a:t>
                      </a:r>
                      <a:r>
                        <a:rPr lang="en-US" sz="1600" baseline="0" dirty="0" smtClean="0">
                          <a:latin typeface="Aller Light" panose="02000503000000020004" pitchFamily="2" charset="0"/>
                        </a:rPr>
                        <a:t> is an output parameter containing the lines.  Assign as TABLE of VARCHAR2(255).</a:t>
                      </a:r>
                    </a:p>
                    <a:p>
                      <a:pPr>
                        <a:spcBef>
                          <a:spcPts val="0"/>
                        </a:spcBef>
                        <a:spcAft>
                          <a:spcPts val="600"/>
                        </a:spcAft>
                      </a:pPr>
                      <a:r>
                        <a:rPr lang="en-US" sz="1600" b="1" baseline="0" dirty="0" err="1" smtClean="0">
                          <a:latin typeface="Aller Light" panose="02000503000000020004" pitchFamily="2" charset="0"/>
                        </a:rPr>
                        <a:t>NumberLines</a:t>
                      </a:r>
                      <a:r>
                        <a:rPr lang="en-US" sz="1600" baseline="0" dirty="0" smtClean="0">
                          <a:latin typeface="Aller Light" panose="02000503000000020004" pitchFamily="2" charset="0"/>
                        </a:rPr>
                        <a:t> contains the number of lines within the </a:t>
                      </a:r>
                      <a:r>
                        <a:rPr lang="en-US" sz="1600" baseline="0" dirty="0" err="1" smtClean="0">
                          <a:latin typeface="Aller Light" panose="02000503000000020004" pitchFamily="2" charset="0"/>
                        </a:rPr>
                        <a:t>TextArray</a:t>
                      </a:r>
                      <a:r>
                        <a:rPr lang="en-US" sz="1600" baseline="0" dirty="0" smtClean="0">
                          <a:latin typeface="Aller Light" panose="02000503000000020004" pitchFamily="2" charset="0"/>
                        </a:rPr>
                        <a:t>.</a:t>
                      </a:r>
                      <a:endParaRPr lang="en-US" sz="1600" dirty="0" smtClean="0">
                        <a:latin typeface="Aller Light" panose="02000503000000020004" pitchFamily="2" charset="0"/>
                      </a:endParaRPr>
                    </a:p>
                  </a:txBody>
                  <a:tcPr/>
                </a:tc>
              </a:tr>
            </a:tbl>
          </a:graphicData>
        </a:graphic>
      </p:graphicFrame>
      <p:sp>
        <p:nvSpPr>
          <p:cNvPr id="7" name="Rectangular Callout 6"/>
          <p:cNvSpPr/>
          <p:nvPr/>
        </p:nvSpPr>
        <p:spPr>
          <a:xfrm>
            <a:off x="719003" y="3641762"/>
            <a:ext cx="4442647" cy="1065407"/>
          </a:xfrm>
          <a:prstGeom prst="wedgeRectCallout">
            <a:avLst>
              <a:gd name="adj1" fmla="val -21484"/>
              <a:gd name="adj2" fmla="val -71929"/>
            </a:avLst>
          </a:prstGeom>
          <a:solidFill>
            <a:srgbClr val="B347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4163" indent="-284163"/>
            <a:r>
              <a:rPr lang="en-US" sz="1600" dirty="0" smtClean="0">
                <a:latin typeface="Aller" panose="02000503030000020004" pitchFamily="2" charset="0"/>
                <a:sym typeface="Webdings" panose="05030102010509060703" pitchFamily="18" charset="2"/>
              </a:rPr>
              <a:t>	</a:t>
            </a:r>
            <a:r>
              <a:rPr lang="en-US" sz="1600" dirty="0" smtClean="0">
                <a:latin typeface="Aller" panose="02000503030000020004" pitchFamily="2" charset="0"/>
              </a:rPr>
              <a:t>Normally used when you wish to post messages to a table.</a:t>
            </a:r>
            <a:endParaRPr lang="en-US" sz="1600" dirty="0">
              <a:latin typeface="Aller" panose="02000503030000020004" pitchFamily="2" charset="0"/>
            </a:endParaRPr>
          </a:p>
        </p:txBody>
      </p:sp>
    </p:spTree>
    <p:extLst>
      <p:ext uri="{BB962C8B-B14F-4D97-AF65-F5344CB8AC3E}">
        <p14:creationId xmlns:p14="http://schemas.microsoft.com/office/powerpoint/2010/main" val="386302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1894" y="735845"/>
            <a:ext cx="609524" cy="609524"/>
          </a:xfrm>
        </p:spPr>
      </p:pic>
    </p:spTree>
    <p:extLst>
      <p:ext uri="{BB962C8B-B14F-4D97-AF65-F5344CB8AC3E}">
        <p14:creationId xmlns:p14="http://schemas.microsoft.com/office/powerpoint/2010/main" val="7019002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UTL_FILE()</a:t>
            </a:r>
            <a:endParaRPr lang="en-US" dirty="0"/>
          </a:p>
        </p:txBody>
      </p:sp>
      <p:sp>
        <p:nvSpPr>
          <p:cNvPr id="3" name="Content Placeholder 2"/>
          <p:cNvSpPr>
            <a:spLocks noGrp="1"/>
          </p:cNvSpPr>
          <p:nvPr>
            <p:ph idx="1"/>
          </p:nvPr>
        </p:nvSpPr>
        <p:spPr/>
        <p:txBody>
          <a:bodyPr>
            <a:normAutofit/>
          </a:bodyPr>
          <a:lstStyle/>
          <a:p>
            <a:pPr marL="0" indent="0">
              <a:spcBef>
                <a:spcPts val="600"/>
              </a:spcBef>
              <a:buNone/>
            </a:pPr>
            <a:r>
              <a:rPr lang="en-US" dirty="0">
                <a:solidFill>
                  <a:srgbClr val="D95A27"/>
                </a:solidFill>
              </a:rPr>
              <a:t>UTL_FILE()</a:t>
            </a:r>
            <a:r>
              <a:rPr lang="en-US" dirty="0" smtClean="0"/>
              <a:t> allows you to read and write to text files from within a </a:t>
            </a:r>
            <a:r>
              <a:rPr lang="en-US" dirty="0">
                <a:solidFill>
                  <a:srgbClr val="D95A27"/>
                </a:solidFill>
              </a:rPr>
              <a:t>PL/SQL</a:t>
            </a:r>
            <a:r>
              <a:rPr lang="en-US" dirty="0" smtClean="0"/>
              <a:t> program.</a:t>
            </a:r>
          </a:p>
          <a:p>
            <a:pPr marL="0" indent="0">
              <a:spcBef>
                <a:spcPts val="600"/>
              </a:spcBef>
              <a:buNone/>
            </a:pPr>
            <a:r>
              <a:rPr lang="en-US" dirty="0" smtClean="0"/>
              <a:t>Whenever the database interacts with external objects outside of the database, it frequently does so by using </a:t>
            </a:r>
            <a:r>
              <a:rPr lang="en-US" dirty="0" smtClean="0">
                <a:solidFill>
                  <a:srgbClr val="D95A27"/>
                </a:solidFill>
              </a:rPr>
              <a:t>Directory</a:t>
            </a:r>
            <a:r>
              <a:rPr lang="en-US" dirty="0" smtClean="0"/>
              <a:t> </a:t>
            </a:r>
            <a:r>
              <a:rPr lang="en-US" dirty="0" smtClean="0">
                <a:solidFill>
                  <a:srgbClr val="D95A27"/>
                </a:solidFill>
              </a:rPr>
              <a:t>Objects</a:t>
            </a:r>
            <a:r>
              <a:rPr lang="en-US" dirty="0" smtClean="0"/>
              <a:t>.</a:t>
            </a:r>
          </a:p>
        </p:txBody>
      </p:sp>
    </p:spTree>
    <p:extLst>
      <p:ext uri="{BB962C8B-B14F-4D97-AF65-F5344CB8AC3E}">
        <p14:creationId xmlns:p14="http://schemas.microsoft.com/office/powerpoint/2010/main" val="2343872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Are Directory Objects?</a:t>
            </a:r>
            <a:endParaRPr lang="en-US" dirty="0"/>
          </a:p>
        </p:txBody>
      </p:sp>
      <p:sp>
        <p:nvSpPr>
          <p:cNvPr id="3" name="Content Placeholder 2"/>
          <p:cNvSpPr>
            <a:spLocks noGrp="1"/>
          </p:cNvSpPr>
          <p:nvPr>
            <p:ph idx="1"/>
          </p:nvPr>
        </p:nvSpPr>
        <p:spPr/>
        <p:txBody>
          <a:bodyPr>
            <a:normAutofit/>
          </a:bodyPr>
          <a:lstStyle/>
          <a:p>
            <a:pPr marL="0" indent="0">
              <a:spcBef>
                <a:spcPts val="600"/>
              </a:spcBef>
              <a:spcAft>
                <a:spcPts val="0"/>
              </a:spcAft>
              <a:buNone/>
            </a:pPr>
            <a:r>
              <a:rPr lang="en-US" dirty="0" smtClean="0"/>
              <a:t>A </a:t>
            </a:r>
            <a:r>
              <a:rPr lang="en-US" dirty="0">
                <a:solidFill>
                  <a:srgbClr val="D95A27"/>
                </a:solidFill>
              </a:rPr>
              <a:t>directory</a:t>
            </a:r>
            <a:r>
              <a:rPr lang="en-US" dirty="0" smtClean="0"/>
              <a:t> is a database object definition stored within the </a:t>
            </a:r>
            <a:r>
              <a:rPr lang="en-US" dirty="0">
                <a:solidFill>
                  <a:srgbClr val="D95A27"/>
                </a:solidFill>
              </a:rPr>
              <a:t>data</a:t>
            </a:r>
            <a:r>
              <a:rPr lang="en-US" dirty="0" smtClean="0"/>
              <a:t> </a:t>
            </a:r>
            <a:r>
              <a:rPr lang="en-US" dirty="0">
                <a:solidFill>
                  <a:srgbClr val="D95A27"/>
                </a:solidFill>
              </a:rPr>
              <a:t>dictionary</a:t>
            </a:r>
            <a:r>
              <a:rPr lang="en-US" dirty="0" smtClean="0"/>
              <a:t> which maps to a host system directory.</a:t>
            </a:r>
          </a:p>
          <a:p>
            <a:pPr>
              <a:spcBef>
                <a:spcPts val="600"/>
              </a:spcBef>
            </a:pPr>
            <a:r>
              <a:rPr lang="en-US" dirty="0" smtClean="0"/>
              <a:t>Once created, packages such as </a:t>
            </a:r>
            <a:r>
              <a:rPr lang="en-US" dirty="0">
                <a:solidFill>
                  <a:srgbClr val="D95A27"/>
                </a:solidFill>
              </a:rPr>
              <a:t>UTL_FILE()</a:t>
            </a:r>
            <a:r>
              <a:rPr lang="en-US" dirty="0" smtClean="0"/>
              <a:t> refer to the data dictionary to access those external objects.</a:t>
            </a:r>
          </a:p>
        </p:txBody>
      </p:sp>
      <p:sp>
        <p:nvSpPr>
          <p:cNvPr id="4" name="Rectangle 3"/>
          <p:cNvSpPr/>
          <p:nvPr/>
        </p:nvSpPr>
        <p:spPr>
          <a:xfrm>
            <a:off x="1174810" y="4140679"/>
            <a:ext cx="6737230" cy="153550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400" dirty="0" smtClean="0">
                <a:latin typeface="Courier New" panose="02070309020205020404" pitchFamily="49" charset="0"/>
                <a:cs typeface="Courier New" panose="02070309020205020404" pitchFamily="49" charset="0"/>
              </a:rPr>
              <a:t>SQL&gt; </a:t>
            </a:r>
            <a:r>
              <a:rPr lang="en-US" sz="1400" b="1" dirty="0" smtClean="0">
                <a:latin typeface="Courier New" panose="02070309020205020404" pitchFamily="49" charset="0"/>
                <a:cs typeface="Courier New" panose="02070309020205020404" pitchFamily="49" charset="0"/>
              </a:rPr>
              <a:t>CONNECT dba1/dba1;</a:t>
            </a:r>
          </a:p>
          <a:p>
            <a:r>
              <a:rPr lang="en-US" sz="1400" dirty="0" smtClean="0">
                <a:latin typeface="Courier New" panose="02070309020205020404" pitchFamily="49" charset="0"/>
                <a:cs typeface="Courier New" panose="02070309020205020404" pitchFamily="49" charset="0"/>
              </a:rPr>
              <a:t>Connected.</a:t>
            </a:r>
          </a:p>
          <a:p>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SQL&gt; </a:t>
            </a:r>
            <a:r>
              <a:rPr lang="en-US" sz="1400" b="1" dirty="0" smtClean="0">
                <a:latin typeface="Courier New" panose="02070309020205020404" pitchFamily="49" charset="0"/>
                <a:cs typeface="Courier New" panose="02070309020205020404" pitchFamily="49" charset="0"/>
              </a:rPr>
              <a:t>CREATE DIRECTORY </a:t>
            </a:r>
            <a:r>
              <a:rPr lang="en-US" sz="1400" b="1" dirty="0" err="1" smtClean="0">
                <a:latin typeface="Courier New" panose="02070309020205020404" pitchFamily="49" charset="0"/>
                <a:cs typeface="Courier New" panose="02070309020205020404" pitchFamily="49" charset="0"/>
              </a:rPr>
              <a:t>TextDirectory</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AS 'C:\Test</a:t>
            </a:r>
            <a:r>
              <a:rPr lang="en-US" sz="1400" b="1"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Directory created.</a:t>
            </a:r>
            <a:endParaRPr lang="en-US" sz="1400" dirty="0">
              <a:latin typeface="Courier New" panose="02070309020205020404" pitchFamily="49" charset="0"/>
              <a:cs typeface="Courier New" panose="02070309020205020404" pitchFamily="49" charset="0"/>
            </a:endParaRPr>
          </a:p>
        </p:txBody>
      </p:sp>
      <p:sp>
        <p:nvSpPr>
          <p:cNvPr id="5" name="Rectangular Callout 4"/>
          <p:cNvSpPr/>
          <p:nvPr/>
        </p:nvSpPr>
        <p:spPr>
          <a:xfrm>
            <a:off x="1710124" y="3693521"/>
            <a:ext cx="4526774" cy="1065407"/>
          </a:xfrm>
          <a:prstGeom prst="wedgeRectCallout">
            <a:avLst>
              <a:gd name="adj1" fmla="val -22455"/>
              <a:gd name="adj2" fmla="val 70575"/>
            </a:avLst>
          </a:prstGeom>
          <a:solidFill>
            <a:srgbClr val="B347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4163" indent="-284163"/>
            <a:r>
              <a:rPr lang="en-US" sz="1600" dirty="0" smtClean="0">
                <a:latin typeface="Aller" panose="02000503030000020004" pitchFamily="2" charset="0"/>
                <a:sym typeface="Webdings" panose="05030102010509060703" pitchFamily="18" charset="2"/>
              </a:rPr>
              <a:t>	</a:t>
            </a:r>
            <a:r>
              <a:rPr lang="en-US" sz="1600" dirty="0" smtClean="0">
                <a:latin typeface="Aller" panose="02000503030000020004" pitchFamily="2" charset="0"/>
              </a:rPr>
              <a:t>You must have the CREATE ANY DIRECTORY system privilege.</a:t>
            </a:r>
            <a:endParaRPr lang="en-US" sz="1600" dirty="0">
              <a:latin typeface="Aller" panose="02000503030000020004" pitchFamily="2" charset="0"/>
            </a:endParaRPr>
          </a:p>
        </p:txBody>
      </p:sp>
    </p:spTree>
    <p:extLst>
      <p:ext uri="{BB962C8B-B14F-4D97-AF65-F5344CB8AC3E}">
        <p14:creationId xmlns:p14="http://schemas.microsoft.com/office/powerpoint/2010/main" val="12191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95A27"/>
      </a:hlink>
      <a:folHlink>
        <a:srgbClr val="D95A27"/>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2638</TotalTime>
  <Words>1113</Words>
  <Application>Microsoft Office PowerPoint</Application>
  <PresentationFormat>On-screen Show (4:3)</PresentationFormat>
  <Paragraphs>166</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Aller</vt:lpstr>
      <vt:lpstr>Aller Light</vt:lpstr>
      <vt:lpstr>Arial</vt:lpstr>
      <vt:lpstr>Calibri</vt:lpstr>
      <vt:lpstr>Courier New</vt:lpstr>
      <vt:lpstr>Webdings</vt:lpstr>
      <vt:lpstr>Wingdings</vt:lpstr>
      <vt:lpstr>Office Theme</vt:lpstr>
      <vt:lpstr>Using System-Supplied Packages</vt:lpstr>
      <vt:lpstr>What Are System-Supplied Packages?</vt:lpstr>
      <vt:lpstr>Which Ones Will We Use?</vt:lpstr>
      <vt:lpstr>DBMS_OUTPUT()</vt:lpstr>
      <vt:lpstr>DBMS_OUTPUT() Methods</vt:lpstr>
      <vt:lpstr>DBMS_OUTPUT() Methods</vt:lpstr>
      <vt:lpstr>End</vt:lpstr>
      <vt:lpstr>UTL_FILE()</vt:lpstr>
      <vt:lpstr>What Are Directory Objects?</vt:lpstr>
      <vt:lpstr>The Directory Object</vt:lpstr>
      <vt:lpstr>Dropping a Directory Object</vt:lpstr>
      <vt:lpstr>Using Directory Objects</vt:lpstr>
      <vt:lpstr>UTL_FILE() Methods</vt:lpstr>
      <vt:lpstr>UTL_FILE() Methods</vt:lpstr>
      <vt:lpstr>UTL_FILE() Methods</vt:lpstr>
      <vt:lpstr>FOPEN() Example</vt:lpstr>
      <vt:lpstr>Parameter Specifications</vt:lpstr>
      <vt:lpstr>Exceptions</vt:lpstr>
      <vt:lpstr> Important Note</vt:lpstr>
      <vt:lpstr>See It In Action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Oracle PL/SQL Fundamentals II</dc:subject>
  <dc:creator>Timothy J. Miles</dc:creator>
  <cp:lastModifiedBy>Timothy Miles</cp:lastModifiedBy>
  <cp:revision>193</cp:revision>
  <dcterms:created xsi:type="dcterms:W3CDTF">2013-02-22T17:59:00Z</dcterms:created>
  <dcterms:modified xsi:type="dcterms:W3CDTF">2013-09-08T14:13:08Z</dcterms:modified>
</cp:coreProperties>
</file>