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70" r:id="rId4"/>
    <p:sldId id="275" r:id="rId5"/>
    <p:sldId id="279" r:id="rId6"/>
    <p:sldId id="292" r:id="rId7"/>
    <p:sldId id="281" r:id="rId8"/>
    <p:sldId id="295" r:id="rId9"/>
    <p:sldId id="293" r:id="rId10"/>
    <p:sldId id="29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Learn About Database Triggers</a:t>
            </a:r>
          </a:p>
          <a:p>
            <a:r>
              <a:rPr lang="en-US" dirty="0" smtClean="0"/>
              <a:t>Develop Statement-Level Triggers</a:t>
            </a:r>
          </a:p>
          <a:p>
            <a:r>
              <a:rPr lang="en-US" baseline="0" dirty="0" smtClean="0"/>
              <a:t>Develop Row-Level Triggers</a:t>
            </a:r>
          </a:p>
          <a:p>
            <a:r>
              <a:rPr lang="en-US" dirty="0" smtClean="0"/>
              <a:t>Consider Several Trigger Examples</a:t>
            </a:r>
          </a:p>
          <a:p>
            <a:r>
              <a:rPr lang="en-US" baseline="0" dirty="0" smtClean="0"/>
              <a:t>Develop INSTEAD OF Triggers</a:t>
            </a:r>
          </a:p>
          <a:p>
            <a:r>
              <a:rPr lang="en-US" dirty="0" smtClean="0"/>
              <a:t>Learn to Employ Triggers Within Applications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</a:t>
            </a:r>
            <a:r>
              <a:rPr lang="en-US" dirty="0" smtClean="0"/>
              <a:t>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4810" y="1622424"/>
            <a:ext cx="6737230" cy="41572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security_time_check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BEFORE DELETE OR UPDATE ON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CHAR(3);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NUMBER(2);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--Set variables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TO_CHAR(SYSDATE, 'DY');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TO_CHAR(SYSDATE, 'HH24');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-Test values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dy_of_week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('SAT', 'SUN')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hh_of_day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BETWEEN 8 AND 17 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RAISE_APPLICATION_ERROR(-20600,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'Transaction rejected for security reasons');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813142" y="3265390"/>
            <a:ext cx="4442647" cy="1065407"/>
          </a:xfrm>
          <a:prstGeom prst="wedgeRectCallout">
            <a:avLst>
              <a:gd name="adj1" fmla="val -23037"/>
              <a:gd name="adj2" fmla="val 7138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Notice the RAISE_APPLICATION_ERROR() function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6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Database Trigger?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-US" dirty="0" smtClean="0">
                <a:solidFill>
                  <a:srgbClr val="D95A27"/>
                </a:solidFill>
              </a:rPr>
              <a:t> Database Trigger</a:t>
            </a:r>
            <a:r>
              <a:rPr lang="en-US" dirty="0" smtClean="0"/>
              <a:t> is a PL/SQL program stored within the database.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Very similar to a stored procedure.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Triggers are unique because of they fire as the result of a database event.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021592" y="4302364"/>
            <a:ext cx="4442647" cy="1065407"/>
          </a:xfrm>
          <a:prstGeom prst="wedgeRectCallout">
            <a:avLst>
              <a:gd name="adj1" fmla="val -21290"/>
              <a:gd name="adj2" fmla="val -81645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This may sometimes be referred to as the trigger firing </a:t>
            </a:r>
            <a:r>
              <a:rPr lang="en-US" sz="1600" b="1" dirty="0" smtClean="0">
                <a:latin typeface="Aller" panose="02000503030000020004" pitchFamily="2" charset="0"/>
              </a:rPr>
              <a:t>timing point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Triggers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 following demonstrates the timing of two different database triggers.</a:t>
            </a:r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06586"/>
              </p:ext>
            </p:extLst>
          </p:nvPr>
        </p:nvGraphicFramePr>
        <p:xfrm>
          <a:off x="1644768" y="4286849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SSN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ler" panose="02000503030000020004" pitchFamily="2" charset="0"/>
                        </a:rPr>
                        <a:t>LName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ller" panose="02000503030000020004" pitchFamily="2" charset="0"/>
                        </a:rPr>
                        <a:t>Super_SSN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DNO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123456789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Smith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333445555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5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453453453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English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333445555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5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…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888665555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Borg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" panose="02000503030000020004" pitchFamily="2" charset="0"/>
                        </a:rPr>
                        <a:t>1</a:t>
                      </a:r>
                      <a:endParaRPr lang="en-US" dirty="0">
                        <a:latin typeface="Aller" panose="0200050303000002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nip Single Corner Rectangle 4"/>
          <p:cNvSpPr/>
          <p:nvPr/>
        </p:nvSpPr>
        <p:spPr>
          <a:xfrm>
            <a:off x="866775" y="2806056"/>
            <a:ext cx="2493034" cy="9920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Aller" panose="02000503030000020004" pitchFamily="2" charset="0"/>
              </a:rPr>
              <a:t>UPDATE employee</a:t>
            </a:r>
          </a:p>
          <a:p>
            <a:r>
              <a:rPr lang="en-US" sz="1600" dirty="0" smtClean="0">
                <a:latin typeface="Aller" panose="02000503030000020004" pitchFamily="2" charset="0"/>
              </a:rPr>
              <a:t>SET </a:t>
            </a:r>
            <a:r>
              <a:rPr lang="en-US" sz="1600" dirty="0" err="1" smtClean="0">
                <a:latin typeface="Aller" panose="02000503030000020004" pitchFamily="2" charset="0"/>
              </a:rPr>
              <a:t>lname</a:t>
            </a:r>
            <a:r>
              <a:rPr lang="en-US" sz="1600" dirty="0" smtClean="0">
                <a:latin typeface="Aller" panose="02000503030000020004" pitchFamily="2" charset="0"/>
              </a:rPr>
              <a:t> = ‘</a:t>
            </a:r>
            <a:r>
              <a:rPr lang="en-US" sz="1600" dirty="0" err="1" smtClean="0">
                <a:latin typeface="Aller" panose="02000503030000020004" pitchFamily="2" charset="0"/>
              </a:rPr>
              <a:t>Smythe</a:t>
            </a:r>
            <a:r>
              <a:rPr lang="en-US" sz="1600" dirty="0" smtClean="0">
                <a:latin typeface="Aller" panose="02000503030000020004" pitchFamily="2" charset="0"/>
              </a:rPr>
              <a:t>’</a:t>
            </a:r>
          </a:p>
          <a:p>
            <a:r>
              <a:rPr lang="en-US" sz="1600" dirty="0" smtClean="0">
                <a:latin typeface="Aller" panose="02000503030000020004" pitchFamily="2" charset="0"/>
              </a:rPr>
              <a:t>WHERE </a:t>
            </a:r>
            <a:r>
              <a:rPr lang="en-US" sz="1600" dirty="0" err="1" smtClean="0">
                <a:latin typeface="Aller" panose="02000503030000020004" pitchFamily="2" charset="0"/>
              </a:rPr>
              <a:t>lname</a:t>
            </a:r>
            <a:r>
              <a:rPr lang="en-US" sz="1600" dirty="0" smtClean="0">
                <a:latin typeface="Aller" panose="02000503030000020004" pitchFamily="2" charset="0"/>
              </a:rPr>
              <a:t> = ‘Smith’;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6" name="Bent Arrow 5"/>
          <p:cNvSpPr/>
          <p:nvPr/>
        </p:nvSpPr>
        <p:spPr>
          <a:xfrm rot="10800000" flipH="1">
            <a:off x="1199072" y="3798094"/>
            <a:ext cx="370935" cy="1130964"/>
          </a:xfrm>
          <a:prstGeom prst="ben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96946" y="3494989"/>
            <a:ext cx="3243276" cy="609524"/>
            <a:chOff x="3645186" y="3493332"/>
            <a:chExt cx="3243276" cy="6095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186" y="3493332"/>
              <a:ext cx="609524" cy="60952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54710" y="3613428"/>
              <a:ext cx="263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ller" panose="02000503030000020004" pitchFamily="2" charset="0"/>
                </a:rPr>
                <a:t>After Update Event</a:t>
              </a:r>
              <a:endParaRPr lang="en-US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2104" y="3493332"/>
            <a:ext cx="3243276" cy="609524"/>
            <a:chOff x="3645186" y="3493332"/>
            <a:chExt cx="3243276" cy="609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5186" y="3493332"/>
              <a:ext cx="609524" cy="60952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54710" y="3613428"/>
              <a:ext cx="2633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ller" panose="02000503030000020004" pitchFamily="2" charset="0"/>
                </a:rPr>
                <a:t>Before Update Event</a:t>
              </a:r>
              <a:endParaRPr lang="en-US" dirty="0">
                <a:latin typeface="Aller" panose="02000503030000020004" pitchFamily="2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74072" y="4656117"/>
            <a:ext cx="1147313" cy="369332"/>
          </a:xfrm>
          <a:prstGeom prst="rect">
            <a:avLst/>
          </a:prstGeom>
          <a:solidFill>
            <a:srgbClr val="D2DEE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Aller" panose="02000503030000020004" pitchFamily="2" charset="0"/>
              </a:rPr>
              <a:t>Smythe</a:t>
            </a:r>
            <a:endParaRPr lang="en-US" dirty="0">
              <a:solidFill>
                <a:schemeClr val="dk1"/>
              </a:solidFill>
              <a:latin typeface="Aller" panose="02000503030000020004" pitchFamily="2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953245" y="2642396"/>
            <a:ext cx="4442647" cy="1065407"/>
          </a:xfrm>
          <a:prstGeom prst="wedgeRectCallout">
            <a:avLst>
              <a:gd name="adj1" fmla="val -22649"/>
              <a:gd name="adj2" fmla="val -2901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All table activity is done within the context of a single transaction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Cascading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As you can see, there can be many triggers associated with different DML events for a single table.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Just like any other </a:t>
            </a:r>
            <a:r>
              <a:rPr lang="en-US" dirty="0">
                <a:solidFill>
                  <a:srgbClr val="D95A27"/>
                </a:solidFill>
              </a:rPr>
              <a:t>PL/SQL</a:t>
            </a:r>
            <a:r>
              <a:rPr lang="en-US" dirty="0" smtClean="0"/>
              <a:t> program, a trigger may contain SQL statements to update another table in the database.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In this situation, you can have one trigger event fire multiple different trigger events for other objects.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322101" y="2970199"/>
            <a:ext cx="4442647" cy="1065407"/>
          </a:xfrm>
          <a:prstGeom prst="wedgeRectCallout">
            <a:avLst>
              <a:gd name="adj1" fmla="val -22649"/>
              <a:gd name="adj2" fmla="val -2901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At this time, Oracle is limited to 32 levels of cascading triggers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There are several different types, and even subtypes of triggers.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The first and primary distinction between trigger types are: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Triggers are attached to </a:t>
            </a:r>
            <a:r>
              <a:rPr lang="en-US" dirty="0">
                <a:solidFill>
                  <a:srgbClr val="D95A27"/>
                </a:solidFill>
              </a:rPr>
              <a:t>Table DML </a:t>
            </a:r>
            <a:r>
              <a:rPr lang="en-US" dirty="0" smtClean="0"/>
              <a:t>events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Triggers are attached to </a:t>
            </a:r>
            <a:r>
              <a:rPr lang="en-US" dirty="0">
                <a:solidFill>
                  <a:srgbClr val="D95A27"/>
                </a:solidFill>
              </a:rPr>
              <a:t>View DML </a:t>
            </a:r>
            <a:r>
              <a:rPr lang="en-US" dirty="0" smtClean="0"/>
              <a:t>events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Triggers are associated with </a:t>
            </a:r>
            <a:r>
              <a:rPr lang="en-US" dirty="0">
                <a:solidFill>
                  <a:srgbClr val="D95A27"/>
                </a:solidFill>
              </a:rPr>
              <a:t>predefined</a:t>
            </a:r>
            <a:r>
              <a:rPr lang="en-US" dirty="0" smtClean="0"/>
              <a:t> database </a:t>
            </a:r>
            <a:r>
              <a:rPr lang="en-US" dirty="0">
                <a:solidFill>
                  <a:srgbClr val="D95A27"/>
                </a:solidFill>
              </a:rPr>
              <a:t>system events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9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Trigger Subtypes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Within the category of DML event triggers, there are the following subtypes of triggers: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Statement-Level Triggers</a:t>
            </a:r>
            <a:r>
              <a:rPr lang="en-US" dirty="0" smtClean="0"/>
              <a:t>:  These fire once for the entire triggering statement.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D95A27"/>
                </a:solidFill>
              </a:rPr>
              <a:t>Row-Level Triggers</a:t>
            </a:r>
            <a:r>
              <a:rPr lang="en-US" dirty="0" smtClean="0"/>
              <a:t>:  These fire once for each row affected by the triggering statement.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D95A27"/>
                </a:solidFill>
              </a:rPr>
              <a:t>INSTEAD </a:t>
            </a:r>
            <a:r>
              <a:rPr lang="en-US" dirty="0">
                <a:solidFill>
                  <a:srgbClr val="D95A27"/>
                </a:solidFill>
              </a:rPr>
              <a:t>OF Triggers</a:t>
            </a:r>
            <a:r>
              <a:rPr lang="en-US" dirty="0" smtClean="0"/>
              <a:t>:  Used to execute in place of any update operations on a particular </a:t>
            </a:r>
            <a:r>
              <a:rPr lang="en-US" dirty="0">
                <a:solidFill>
                  <a:srgbClr val="D95A27"/>
                </a:solidFill>
              </a:rPr>
              <a:t>View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1381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Trigger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Trigger Name </a:t>
            </a:r>
            <a:r>
              <a:rPr lang="en-US" dirty="0" smtClean="0"/>
              <a:t>must be unique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Trigger Event </a:t>
            </a:r>
            <a:r>
              <a:rPr lang="en-US" dirty="0" smtClean="0"/>
              <a:t>defines when the trigger will fire relative to the </a:t>
            </a:r>
            <a:r>
              <a:rPr lang="en-US" dirty="0">
                <a:solidFill>
                  <a:srgbClr val="D95A27"/>
                </a:solidFill>
              </a:rPr>
              <a:t>DML</a:t>
            </a:r>
            <a:r>
              <a:rPr lang="en-US" dirty="0" smtClean="0"/>
              <a:t> event.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4810" y="1622425"/>
            <a:ext cx="6737230" cy="2673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TriggerEvent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Trigger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Tr</a:t>
            </a:r>
            <a:r>
              <a:rPr lang="en-US" dirty="0" smtClean="0"/>
              <a:t>iggers are unique in their purpose and when they are executed, but they are similar to every other program unit.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Share the same space in the </a:t>
            </a:r>
            <a:r>
              <a:rPr lang="en-US" dirty="0">
                <a:solidFill>
                  <a:srgbClr val="D95A27"/>
                </a:solidFill>
              </a:rPr>
              <a:t>PL/SQL cache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Can become invalid if changes are made to dependent objects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smtClean="0"/>
              <a:t>Can invoke stored procedures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8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Triggers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As you are aware, Oracle provides standard object security features used to restrict which users may access or the type of access to database objects.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But, what if we want to restrict access based on the </a:t>
            </a:r>
            <a:r>
              <a:rPr lang="en-US" dirty="0" smtClean="0">
                <a:solidFill>
                  <a:srgbClr val="D95A27"/>
                </a:solidFill>
              </a:rPr>
              <a:t>Day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D95A27"/>
                </a:solidFill>
              </a:rPr>
              <a:t>Time</a:t>
            </a:r>
            <a:r>
              <a:rPr lang="en-US" dirty="0" smtClean="0"/>
              <a:t> of their access?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617105" y="5179315"/>
            <a:ext cx="1682151" cy="1004120"/>
            <a:chOff x="3463505" y="4668367"/>
            <a:chExt cx="1682151" cy="10041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819" y="4668367"/>
              <a:ext cx="609524" cy="6095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63505" y="5333933"/>
              <a:ext cx="16821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Employee Table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22198" y="4432010"/>
            <a:ext cx="1239485" cy="1041918"/>
            <a:chOff x="1765138" y="4876790"/>
            <a:chExt cx="1239485" cy="10419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308" y="4876790"/>
              <a:ext cx="457143" cy="457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65138" y="5333933"/>
              <a:ext cx="1239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ller" panose="02000503030000020004" pitchFamily="2" charset="0"/>
                </a:rPr>
                <a:t>Authorized Users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54679" y="4383619"/>
            <a:ext cx="1499638" cy="1088084"/>
            <a:chOff x="5933047" y="4876790"/>
            <a:chExt cx="1499638" cy="10880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294" y="4876790"/>
              <a:ext cx="457143" cy="457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33047" y="5380099"/>
              <a:ext cx="1499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ller" panose="02000503030000020004" pitchFamily="2" charset="0"/>
                </a:rPr>
                <a:t>Unauthorized Users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6560" y="4432010"/>
            <a:ext cx="1068901" cy="609524"/>
            <a:chOff x="5296560" y="4432010"/>
            <a:chExt cx="1068901" cy="60952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6560" y="4432010"/>
              <a:ext cx="609524" cy="609524"/>
            </a:xfrm>
            <a:prstGeom prst="rect">
              <a:avLst/>
            </a:prstGeom>
          </p:spPr>
        </p:pic>
        <p:sp>
          <p:nvSpPr>
            <p:cNvPr id="14" name="Down Arrow 13"/>
            <p:cNvSpPr/>
            <p:nvPr/>
          </p:nvSpPr>
          <p:spPr>
            <a:xfrm rot="5400000">
              <a:off x="5967558" y="4489024"/>
              <a:ext cx="336430" cy="459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72575" y="4432073"/>
            <a:ext cx="1174133" cy="609524"/>
            <a:chOff x="2572575" y="4432073"/>
            <a:chExt cx="1174133" cy="60952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184" y="4432073"/>
              <a:ext cx="609524" cy="609524"/>
            </a:xfrm>
            <a:prstGeom prst="rect">
              <a:avLst/>
            </a:prstGeom>
          </p:spPr>
        </p:pic>
        <p:sp>
          <p:nvSpPr>
            <p:cNvPr id="16" name="Down Arrow 15"/>
            <p:cNvSpPr/>
            <p:nvPr/>
          </p:nvSpPr>
          <p:spPr>
            <a:xfrm rot="16200000">
              <a:off x="2634049" y="4481268"/>
              <a:ext cx="336430" cy="4593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Bent Arrow 16"/>
          <p:cNvSpPr/>
          <p:nvPr/>
        </p:nvSpPr>
        <p:spPr>
          <a:xfrm rot="5400000">
            <a:off x="3934851" y="4452243"/>
            <a:ext cx="500764" cy="877049"/>
          </a:xfrm>
          <a:prstGeom prst="bentArrow">
            <a:avLst>
              <a:gd name="adj1" fmla="val 34655"/>
              <a:gd name="adj2" fmla="val 35336"/>
              <a:gd name="adj3" fmla="val 3827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416306" y="5334910"/>
            <a:ext cx="1489778" cy="609524"/>
            <a:chOff x="4416306" y="5334910"/>
            <a:chExt cx="1489778" cy="60952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306" y="5334910"/>
              <a:ext cx="609524" cy="6095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27693" y="5465932"/>
              <a:ext cx="9783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ller" panose="02000503030000020004" pitchFamily="2" charset="0"/>
                </a:rPr>
                <a:t>Trigger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86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D95A27"/>
    </a:hlink>
    <a:folHlink>
      <a:srgbClr val="D95A27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D95A27"/>
    </a:hlink>
    <a:folHlink>
      <a:srgbClr val="D95A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462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Creating Database Triggers</vt:lpstr>
      <vt:lpstr>What Is A Database Trigger?</vt:lpstr>
      <vt:lpstr>Database Triggers Illustrated</vt:lpstr>
      <vt:lpstr>Cascading Triggers</vt:lpstr>
      <vt:lpstr>Trigger Types</vt:lpstr>
      <vt:lpstr>Trigger Subtypes</vt:lpstr>
      <vt:lpstr>Database Trigger Example</vt:lpstr>
      <vt:lpstr>Database Trigger Information</vt:lpstr>
      <vt:lpstr>Using Triggers For Security</vt:lpstr>
      <vt:lpstr>Security Trigger Example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208</cp:revision>
  <dcterms:created xsi:type="dcterms:W3CDTF">2013-02-22T17:59:00Z</dcterms:created>
  <dcterms:modified xsi:type="dcterms:W3CDTF">2013-08-16T20:28:21Z</dcterms:modified>
</cp:coreProperties>
</file>