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2"/>
  </p:notesMasterIdLst>
  <p:handoutMasterIdLst>
    <p:handoutMasterId r:id="rId13"/>
  </p:handoutMasterIdLst>
  <p:sldIdLst>
    <p:sldId id="257" r:id="rId2"/>
    <p:sldId id="288" r:id="rId3"/>
    <p:sldId id="289" r:id="rId4"/>
    <p:sldId id="290" r:id="rId5"/>
    <p:sldId id="291" r:id="rId6"/>
    <p:sldId id="258" r:id="rId7"/>
    <p:sldId id="292" r:id="rId8"/>
    <p:sldId id="293" r:id="rId9"/>
    <p:sldId id="294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481A"/>
    <a:srgbClr val="A73D15"/>
    <a:srgbClr val="D95A27"/>
    <a:srgbClr val="AC5A27"/>
    <a:srgbClr val="B34719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6451" autoAdjust="0"/>
  </p:normalViewPr>
  <p:slideViewPr>
    <p:cSldViewPr snapToGrid="0">
      <p:cViewPr varScale="1">
        <p:scale>
          <a:sx n="88" d="100"/>
          <a:sy n="88" d="100"/>
        </p:scale>
        <p:origin x="85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7/31/2013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7/31/2013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Managing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Managing Dependencies can be more intricate than you might expect.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It involves: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Tracking all dependent objects for a given program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Directing the database on how to resolve changes to dependent objects.</a:t>
            </a:r>
          </a:p>
        </p:txBody>
      </p:sp>
    </p:spTree>
    <p:extLst>
      <p:ext uri="{BB962C8B-B14F-4D97-AF65-F5344CB8AC3E}">
        <p14:creationId xmlns:p14="http://schemas.microsoft.com/office/powerpoint/2010/main" val="411328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840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Triggers Invalidation?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Before you can effectively manage dependencies, you must understand the exact mechanism the database uses to conclude whether dependent objects have changed.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Did it use </a:t>
            </a:r>
            <a:r>
              <a:rPr lang="en-US" dirty="0">
                <a:solidFill>
                  <a:srgbClr val="D95A27"/>
                </a:solidFill>
              </a:rPr>
              <a:t>timestamp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D95A27"/>
                </a:solidFill>
              </a:rPr>
              <a:t>signatures</a:t>
            </a:r>
            <a:r>
              <a:rPr lang="en-US" dirty="0" smtClean="0"/>
              <a:t> to determine whether the object is invalid?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Is this a </a:t>
            </a:r>
            <a:r>
              <a:rPr lang="en-US" dirty="0">
                <a:solidFill>
                  <a:srgbClr val="D95A27"/>
                </a:solidFill>
              </a:rPr>
              <a:t>single</a:t>
            </a:r>
            <a:r>
              <a:rPr lang="en-US" dirty="0" smtClean="0"/>
              <a:t> database or </a:t>
            </a:r>
            <a:r>
              <a:rPr lang="en-US" dirty="0">
                <a:solidFill>
                  <a:srgbClr val="D95A27"/>
                </a:solidFill>
              </a:rPr>
              <a:t>multiple remote </a:t>
            </a:r>
            <a:r>
              <a:rPr lang="en-US" dirty="0" smtClean="0"/>
              <a:t>databases within a distributed environment?</a:t>
            </a:r>
          </a:p>
        </p:txBody>
      </p:sp>
    </p:spTree>
    <p:extLst>
      <p:ext uri="{BB962C8B-B14F-4D97-AF65-F5344CB8AC3E}">
        <p14:creationId xmlns:p14="http://schemas.microsoft.com/office/powerpoint/2010/main" val="21999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</a:t>
            </a:r>
            <a:r>
              <a:rPr lang="en-US" dirty="0" err="1" smtClean="0"/>
              <a:t>vs</a:t>
            </a:r>
            <a:r>
              <a:rPr lang="en-US" dirty="0" smtClean="0"/>
              <a:t> Distributed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D95A27"/>
                </a:solidFill>
              </a:rPr>
              <a:t>Local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The database uses dependency information stored in the data dictionary.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This may affect stored objects and objects already cached in the SGA memory.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D95A27"/>
                </a:solidFill>
              </a:rPr>
              <a:t>Distributed Databases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Employs </a:t>
            </a:r>
            <a:r>
              <a:rPr lang="en-US" dirty="0">
                <a:solidFill>
                  <a:srgbClr val="D95A27"/>
                </a:solidFill>
              </a:rPr>
              <a:t>timestamp</a:t>
            </a:r>
            <a:r>
              <a:rPr lang="en-US" dirty="0" smtClean="0"/>
              <a:t> or </a:t>
            </a:r>
            <a:r>
              <a:rPr lang="en-US" dirty="0">
                <a:solidFill>
                  <a:srgbClr val="D95A27"/>
                </a:solidFill>
              </a:rPr>
              <a:t>signature dependency</a:t>
            </a:r>
            <a:r>
              <a:rPr lang="en-US" dirty="0" smtClean="0"/>
              <a:t> management.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4083579" y="3762469"/>
            <a:ext cx="2602229" cy="1308919"/>
          </a:xfrm>
          <a:prstGeom prst="wedgeRectCallout">
            <a:avLst>
              <a:gd name="adj1" fmla="val -56203"/>
              <a:gd name="adj2" fmla="val -22236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Web-based application environments are very common distributed databases.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49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Timestamp Dependency </a:t>
            </a:r>
            <a:r>
              <a:rPr lang="en-US" dirty="0" err="1" smtClean="0"/>
              <a:t>Mgmt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143" y="4315516"/>
            <a:ext cx="609524" cy="609524"/>
          </a:xfrm>
        </p:spPr>
      </p:pic>
      <p:grpSp>
        <p:nvGrpSpPr>
          <p:cNvPr id="15" name="Group 14"/>
          <p:cNvGrpSpPr/>
          <p:nvPr/>
        </p:nvGrpSpPr>
        <p:grpSpPr>
          <a:xfrm>
            <a:off x="2176400" y="2412145"/>
            <a:ext cx="1896222" cy="610549"/>
            <a:chOff x="3249604" y="1578353"/>
            <a:chExt cx="1896222" cy="61054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604" y="1579378"/>
              <a:ext cx="609524" cy="60952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827601" y="1578353"/>
              <a:ext cx="131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ller" panose="02000503030000020004" pitchFamily="2" charset="0"/>
                </a:rPr>
                <a:t>Program A</a:t>
              </a:r>
              <a:endParaRPr lang="en-US" sz="1600" dirty="0">
                <a:latin typeface="Aller" panose="02000503030000020004" pitchFamily="2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990743" y="4313087"/>
            <a:ext cx="160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ller" panose="02000503030000020004" pitchFamily="2" charset="0"/>
              </a:rPr>
              <a:t>Database Server B</a:t>
            </a:r>
            <a:endParaRPr lang="en-US" sz="1600" dirty="0">
              <a:latin typeface="Aller" panose="02000503030000020004" pitchFamily="2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072622" y="2709695"/>
            <a:ext cx="2372390" cy="2188168"/>
            <a:chOff x="4814117" y="3372933"/>
            <a:chExt cx="2372390" cy="1647921"/>
          </a:xfrm>
        </p:grpSpPr>
        <p:sp>
          <p:nvSpPr>
            <p:cNvPr id="24" name="U-Turn Arrow 23"/>
            <p:cNvSpPr/>
            <p:nvPr/>
          </p:nvSpPr>
          <p:spPr>
            <a:xfrm rot="5400000">
              <a:off x="4486379" y="3700671"/>
              <a:ext cx="1647921" cy="992446"/>
            </a:xfrm>
            <a:prstGeom prst="uturnArrow">
              <a:avLst>
                <a:gd name="adj1" fmla="val 12789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rgbClr val="3E78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68282" y="3982082"/>
              <a:ext cx="131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ller" panose="02000503030000020004" pitchFamily="2" charset="0"/>
                </a:rPr>
                <a:t>RPC</a:t>
              </a:r>
              <a:endParaRPr lang="en-US" sz="1600" dirty="0">
                <a:latin typeface="Aller" panose="02000503030000020004" pitchFamily="2" charset="0"/>
              </a:endParaRPr>
            </a:p>
          </p:txBody>
        </p:sp>
      </p:grpSp>
      <p:sp>
        <p:nvSpPr>
          <p:cNvPr id="32" name="Rectangular Callout 31"/>
          <p:cNvSpPr/>
          <p:nvPr/>
        </p:nvSpPr>
        <p:spPr>
          <a:xfrm>
            <a:off x="5386999" y="2067560"/>
            <a:ext cx="2214639" cy="922483"/>
          </a:xfrm>
          <a:prstGeom prst="wedgeRectCallout">
            <a:avLst>
              <a:gd name="adj1" fmla="val -58490"/>
              <a:gd name="adj2" fmla="val 42115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ller" panose="02000503030000020004" pitchFamily="2" charset="0"/>
              </a:rPr>
              <a:t>Remote Procedure Calls are made to the Database Server</a:t>
            </a:r>
          </a:p>
        </p:txBody>
      </p:sp>
      <p:sp>
        <p:nvSpPr>
          <p:cNvPr id="33" name="Rectangular Callout 32"/>
          <p:cNvSpPr/>
          <p:nvPr/>
        </p:nvSpPr>
        <p:spPr>
          <a:xfrm>
            <a:off x="4727887" y="5206837"/>
            <a:ext cx="2116024" cy="922483"/>
          </a:xfrm>
          <a:prstGeom prst="wedgeRectCallout">
            <a:avLst>
              <a:gd name="adj1" fmla="val -61098"/>
              <a:gd name="adj2" fmla="val -31974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The </a:t>
            </a:r>
            <a:r>
              <a:rPr lang="en-US" sz="1600" dirty="0" err="1" smtClean="0">
                <a:latin typeface="Aller" panose="02000503030000020004" pitchFamily="2" charset="0"/>
              </a:rPr>
              <a:t>datestamps</a:t>
            </a:r>
            <a:r>
              <a:rPr lang="en-US" sz="1600" dirty="0" smtClean="0">
                <a:latin typeface="Aller" panose="02000503030000020004" pitchFamily="2" charset="0"/>
              </a:rPr>
              <a:t> for dependent objects match</a:t>
            </a:r>
            <a:endParaRPr lang="en-US" sz="1600" dirty="0">
              <a:latin typeface="Aller" panose="02000503030000020004" pitchFamily="2" charset="0"/>
            </a:endParaRPr>
          </a:p>
        </p:txBody>
      </p:sp>
      <p:pic>
        <p:nvPicPr>
          <p:cNvPr id="3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143" y="1724710"/>
            <a:ext cx="609524" cy="60952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90743" y="1722281"/>
            <a:ext cx="160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ller" panose="02000503030000020004" pitchFamily="2" charset="0"/>
              </a:rPr>
              <a:t>Database Server A</a:t>
            </a:r>
            <a:endParaRPr lang="en-US" sz="1600" dirty="0">
              <a:latin typeface="Aller" panose="02000503030000020004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76400" y="5028725"/>
            <a:ext cx="2177222" cy="609524"/>
            <a:chOff x="3145890" y="5072793"/>
            <a:chExt cx="2177222" cy="60952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890" y="5072793"/>
              <a:ext cx="609524" cy="6095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796732" y="5072793"/>
              <a:ext cx="15263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ller" panose="02000503030000020004" pitchFamily="2" charset="0"/>
                </a:rPr>
                <a:t>Dependency 1</a:t>
              </a:r>
            </a:p>
            <a:p>
              <a:r>
                <a:rPr lang="en-US" sz="1600" dirty="0" smtClean="0">
                  <a:latin typeface="Aller" panose="02000503030000020004" pitchFamily="2" charset="0"/>
                </a:rPr>
                <a:t>7/28/12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76585" y="5684722"/>
            <a:ext cx="2177222" cy="609524"/>
            <a:chOff x="3145890" y="5072793"/>
            <a:chExt cx="2177222" cy="60952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890" y="5072793"/>
              <a:ext cx="609524" cy="60952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796732" y="5072793"/>
              <a:ext cx="15263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ller" panose="02000503030000020004" pitchFamily="2" charset="0"/>
                </a:rPr>
                <a:t>Dependency 2</a:t>
              </a:r>
            </a:p>
            <a:p>
              <a:r>
                <a:rPr lang="en-US" sz="1600" dirty="0" smtClean="0">
                  <a:latin typeface="Aller" panose="02000503030000020004" pitchFamily="2" charset="0"/>
                </a:rPr>
                <a:t>4/12/11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80795" y="3047566"/>
            <a:ext cx="2177222" cy="609524"/>
            <a:chOff x="3145890" y="5072793"/>
            <a:chExt cx="2177222" cy="60952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890" y="5072793"/>
              <a:ext cx="609524" cy="609524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3796732" y="5072793"/>
              <a:ext cx="15263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ller" panose="02000503030000020004" pitchFamily="2" charset="0"/>
                </a:rPr>
                <a:t>Dependency 1</a:t>
              </a:r>
            </a:p>
            <a:p>
              <a:r>
                <a:rPr lang="en-US" sz="1600" dirty="0" smtClean="0">
                  <a:latin typeface="Aller" panose="02000503030000020004" pitchFamily="2" charset="0"/>
                </a:rPr>
                <a:t>7/28/12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480980" y="3703563"/>
            <a:ext cx="2177222" cy="609524"/>
            <a:chOff x="3145890" y="5072793"/>
            <a:chExt cx="2177222" cy="60952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890" y="5072793"/>
              <a:ext cx="609524" cy="60952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796732" y="5072793"/>
              <a:ext cx="15263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ller" panose="02000503030000020004" pitchFamily="2" charset="0"/>
                </a:rPr>
                <a:t>Dependency 2</a:t>
              </a:r>
            </a:p>
            <a:p>
              <a:r>
                <a:rPr lang="en-US" sz="1600" dirty="0" smtClean="0">
                  <a:latin typeface="Aller" panose="02000503030000020004" pitchFamily="2" charset="0"/>
                </a:rPr>
                <a:t>4/12/11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750" y="3358898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2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Timestamp Dependency </a:t>
            </a:r>
            <a:r>
              <a:rPr lang="en-US" dirty="0" err="1" smtClean="0"/>
              <a:t>Mgmt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143" y="4315516"/>
            <a:ext cx="609524" cy="60952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00" y="2413170"/>
            <a:ext cx="609524" cy="6095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54397" y="2412145"/>
            <a:ext cx="131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ller" panose="02000503030000020004" pitchFamily="2" charset="0"/>
              </a:rPr>
              <a:t>Program A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90743" y="4313087"/>
            <a:ext cx="160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ller" panose="02000503030000020004" pitchFamily="2" charset="0"/>
              </a:rPr>
              <a:t>Database Server B</a:t>
            </a:r>
            <a:endParaRPr lang="en-US" sz="1600" dirty="0">
              <a:latin typeface="Aller" panose="02000503030000020004" pitchFamily="2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072622" y="2709695"/>
            <a:ext cx="2372390" cy="2188168"/>
            <a:chOff x="4814117" y="3372933"/>
            <a:chExt cx="2372390" cy="1647921"/>
          </a:xfrm>
        </p:grpSpPr>
        <p:sp>
          <p:nvSpPr>
            <p:cNvPr id="24" name="U-Turn Arrow 23"/>
            <p:cNvSpPr/>
            <p:nvPr/>
          </p:nvSpPr>
          <p:spPr>
            <a:xfrm rot="5400000">
              <a:off x="4486379" y="3700671"/>
              <a:ext cx="1647921" cy="992446"/>
            </a:xfrm>
            <a:prstGeom prst="uturnArrow">
              <a:avLst>
                <a:gd name="adj1" fmla="val 12789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rgbClr val="3E78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68282" y="3982082"/>
              <a:ext cx="131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ller" panose="02000503030000020004" pitchFamily="2" charset="0"/>
                </a:rPr>
                <a:t>RPC</a:t>
              </a:r>
              <a:endParaRPr lang="en-US" sz="1600" dirty="0">
                <a:latin typeface="Aller" panose="02000503030000020004" pitchFamily="2" charset="0"/>
              </a:endParaRPr>
            </a:p>
          </p:txBody>
        </p:sp>
      </p:grpSp>
      <p:sp>
        <p:nvSpPr>
          <p:cNvPr id="32" name="Rectangular Callout 31"/>
          <p:cNvSpPr/>
          <p:nvPr/>
        </p:nvSpPr>
        <p:spPr>
          <a:xfrm>
            <a:off x="5386999" y="2067560"/>
            <a:ext cx="2600230" cy="922483"/>
          </a:xfrm>
          <a:prstGeom prst="wedgeRectCallout">
            <a:avLst>
              <a:gd name="adj1" fmla="val -58490"/>
              <a:gd name="adj2" fmla="val 42115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When the RPC is </a:t>
            </a:r>
            <a:r>
              <a:rPr lang="en-US" sz="1600" dirty="0">
                <a:latin typeface="Aller" panose="02000503030000020004" pitchFamily="2" charset="0"/>
              </a:rPr>
              <a:t>made to the </a:t>
            </a:r>
            <a:r>
              <a:rPr lang="en-US" sz="1600" dirty="0" err="1" smtClean="0">
                <a:latin typeface="Aller" panose="02000503030000020004" pitchFamily="2" charset="0"/>
              </a:rPr>
              <a:t>datestamps</a:t>
            </a:r>
            <a:r>
              <a:rPr lang="en-US" sz="1600" dirty="0" smtClean="0">
                <a:latin typeface="Aller" panose="02000503030000020004" pitchFamily="2" charset="0"/>
              </a:rPr>
              <a:t> no longer match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4858046" y="5396038"/>
            <a:ext cx="2468170" cy="922483"/>
          </a:xfrm>
          <a:prstGeom prst="wedgeRectCallout">
            <a:avLst>
              <a:gd name="adj1" fmla="val -65188"/>
              <a:gd name="adj2" fmla="val 9825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ller" panose="02000503030000020004" pitchFamily="2" charset="0"/>
              </a:rPr>
              <a:t>Dependency 2 </a:t>
            </a:r>
            <a:r>
              <a:rPr lang="en-US" sz="1600" dirty="0" smtClean="0">
                <a:latin typeface="Aller" panose="02000503030000020004" pitchFamily="2" charset="0"/>
              </a:rPr>
              <a:t>is changed, therefore the timestamp changes</a:t>
            </a:r>
            <a:endParaRPr lang="en-US" sz="1600" dirty="0">
              <a:latin typeface="Aller" panose="02000503030000020004" pitchFamily="2" charset="0"/>
            </a:endParaRPr>
          </a:p>
        </p:txBody>
      </p:sp>
      <p:pic>
        <p:nvPicPr>
          <p:cNvPr id="3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143" y="1724710"/>
            <a:ext cx="609524" cy="60952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90743" y="1722281"/>
            <a:ext cx="160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ller" panose="02000503030000020004" pitchFamily="2" charset="0"/>
              </a:rPr>
              <a:t>Database Server A</a:t>
            </a:r>
            <a:endParaRPr lang="en-US" sz="1600" dirty="0">
              <a:latin typeface="Aller" panose="02000503030000020004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76400" y="5028725"/>
            <a:ext cx="2177222" cy="609524"/>
            <a:chOff x="3145890" y="5072793"/>
            <a:chExt cx="2177222" cy="60952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890" y="5072793"/>
              <a:ext cx="609524" cy="6095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796732" y="5072793"/>
              <a:ext cx="15263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ller" panose="02000503030000020004" pitchFamily="2" charset="0"/>
                </a:rPr>
                <a:t>Dependency 1</a:t>
              </a:r>
            </a:p>
            <a:p>
              <a:r>
                <a:rPr lang="en-US" sz="1600" dirty="0" smtClean="0">
                  <a:latin typeface="Aller" panose="02000503030000020004" pitchFamily="2" charset="0"/>
                </a:rPr>
                <a:t>7/28/12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76400" y="5682416"/>
            <a:ext cx="2177222" cy="609524"/>
            <a:chOff x="3145890" y="5072793"/>
            <a:chExt cx="2177222" cy="60952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890" y="5072793"/>
              <a:ext cx="609524" cy="60952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796732" y="5072793"/>
              <a:ext cx="15263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ller" panose="02000503030000020004" pitchFamily="2" charset="0"/>
                </a:rPr>
                <a:t>Dependency 2</a:t>
              </a:r>
            </a:p>
            <a:p>
              <a:r>
                <a:rPr lang="en-US" sz="1600" dirty="0" smtClean="0">
                  <a:latin typeface="Aller" panose="02000503030000020004" pitchFamily="2" charset="0"/>
                </a:rPr>
                <a:t>5/2/13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80795" y="3047566"/>
            <a:ext cx="2177222" cy="609524"/>
            <a:chOff x="3145890" y="5072793"/>
            <a:chExt cx="2177222" cy="60952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890" y="5072793"/>
              <a:ext cx="609524" cy="609524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3796732" y="5072793"/>
              <a:ext cx="15263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ller" panose="02000503030000020004" pitchFamily="2" charset="0"/>
                </a:rPr>
                <a:t>Dependency 1</a:t>
              </a:r>
            </a:p>
            <a:p>
              <a:r>
                <a:rPr lang="en-US" sz="1600" dirty="0" smtClean="0">
                  <a:latin typeface="Aller" panose="02000503030000020004" pitchFamily="2" charset="0"/>
                </a:rPr>
                <a:t>7/28/12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480980" y="3703563"/>
            <a:ext cx="2177222" cy="609524"/>
            <a:chOff x="3145890" y="5072793"/>
            <a:chExt cx="2177222" cy="60952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890" y="5072793"/>
              <a:ext cx="609524" cy="60952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796732" y="5072793"/>
              <a:ext cx="15263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ller" panose="02000503030000020004" pitchFamily="2" charset="0"/>
                </a:rPr>
                <a:t>Dependency 2</a:t>
              </a:r>
            </a:p>
            <a:p>
              <a:r>
                <a:rPr lang="en-US" sz="1600" dirty="0" smtClean="0">
                  <a:latin typeface="Aller" panose="02000503030000020004" pitchFamily="2" charset="0"/>
                </a:rPr>
                <a:t>4/12/11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953" y="3378526"/>
            <a:ext cx="609524" cy="609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67" y="2431453"/>
            <a:ext cx="609524" cy="609524"/>
          </a:xfrm>
          <a:prstGeom prst="rect">
            <a:avLst/>
          </a:prstGeom>
        </p:spPr>
      </p:pic>
      <p:sp>
        <p:nvSpPr>
          <p:cNvPr id="39" name="Rectangular Callout 38"/>
          <p:cNvSpPr/>
          <p:nvPr/>
        </p:nvSpPr>
        <p:spPr>
          <a:xfrm>
            <a:off x="642413" y="2466168"/>
            <a:ext cx="1366145" cy="740494"/>
          </a:xfrm>
          <a:prstGeom prst="wedgeRectCallout">
            <a:avLst>
              <a:gd name="adj1" fmla="val 63279"/>
              <a:gd name="adj2" fmla="val -21859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Marked Invalid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02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Signature Dependency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When calling remote procedures, it’s not necessary for local programs to become invalid when their </a:t>
            </a:r>
            <a:r>
              <a:rPr lang="en-US" dirty="0">
                <a:solidFill>
                  <a:srgbClr val="D95A27"/>
                </a:solidFill>
              </a:rPr>
              <a:t>timestamp</a:t>
            </a:r>
            <a:r>
              <a:rPr lang="en-US" dirty="0" smtClean="0"/>
              <a:t> is different than the dependency.</a:t>
            </a:r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Instead, dependencies can be based only upon the </a:t>
            </a:r>
            <a:r>
              <a:rPr lang="en-US" dirty="0">
                <a:solidFill>
                  <a:srgbClr val="D95A27"/>
                </a:solidFill>
              </a:rPr>
              <a:t>signature</a:t>
            </a:r>
            <a:r>
              <a:rPr lang="en-US" dirty="0" smtClean="0"/>
              <a:t> of the change.</a:t>
            </a:r>
          </a:p>
        </p:txBody>
      </p:sp>
    </p:spTree>
    <p:extLst>
      <p:ext uri="{BB962C8B-B14F-4D97-AF65-F5344CB8AC3E}">
        <p14:creationId xmlns:p14="http://schemas.microsoft.com/office/powerpoint/2010/main" val="31383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Signature Dependency Mode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The </a:t>
            </a:r>
            <a:r>
              <a:rPr lang="en-US" dirty="0">
                <a:solidFill>
                  <a:srgbClr val="D95A27"/>
                </a:solidFill>
              </a:rPr>
              <a:t>signature</a:t>
            </a:r>
            <a:r>
              <a:rPr lang="en-US" dirty="0" smtClean="0"/>
              <a:t> of a program is made up of the following elements: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Program Name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Parameter Data Type Class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Parameter Modes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Number of Parameters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Function Return Data Type</a:t>
            </a:r>
          </a:p>
        </p:txBody>
      </p:sp>
    </p:spTree>
    <p:extLst>
      <p:ext uri="{BB962C8B-B14F-4D97-AF65-F5344CB8AC3E}">
        <p14:creationId xmlns:p14="http://schemas.microsoft.com/office/powerpoint/2010/main" val="45369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Signature Dependency Mode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With signature dependency mode, only changes to a remote program signature will invalidate the calling program.</a:t>
            </a:r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>
                <a:solidFill>
                  <a:srgbClr val="D95A27"/>
                </a:solidFill>
                <a:sym typeface="Webdings" panose="05030102010509060703" pitchFamily="18" charset="2"/>
              </a:rPr>
              <a:t> </a:t>
            </a:r>
            <a:r>
              <a:rPr lang="en-US" dirty="0" smtClean="0">
                <a:solidFill>
                  <a:srgbClr val="D95A27"/>
                </a:solidFill>
              </a:rPr>
              <a:t>Other </a:t>
            </a:r>
            <a:r>
              <a:rPr lang="en-US" dirty="0">
                <a:solidFill>
                  <a:srgbClr val="D95A27"/>
                </a:solidFill>
              </a:rPr>
              <a:t>changes will have no impact.</a:t>
            </a:r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When reviewing the signature elements, you can change the logic of a remote procedure without impacting the signature.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3739195" y="4604993"/>
            <a:ext cx="4573532" cy="1166415"/>
          </a:xfrm>
          <a:prstGeom prst="wedgeRectCallout">
            <a:avLst>
              <a:gd name="adj1" fmla="val -48807"/>
              <a:gd name="adj2" fmla="val 21313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This makes sense because the change has no detrimental impact on the dependent object.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41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About the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Notice the list </a:t>
            </a:r>
            <a:r>
              <a:rPr lang="en-US" dirty="0" smtClean="0">
                <a:solidFill>
                  <a:srgbClr val="D95A27"/>
                </a:solidFill>
              </a:rPr>
              <a:t>signature</a:t>
            </a:r>
            <a:r>
              <a:rPr lang="en-US" dirty="0" smtClean="0"/>
              <a:t> elements below.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dirty="0" smtClean="0"/>
              <a:t>Program Name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Parameter Data Type Class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Parameter Modes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Number of Parameters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Function Return Data Type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4362649" y="3295738"/>
            <a:ext cx="3212324" cy="1166415"/>
          </a:xfrm>
          <a:prstGeom prst="wedgeRectCallout">
            <a:avLst>
              <a:gd name="adj1" fmla="val -54033"/>
              <a:gd name="adj2" fmla="val 22204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/>
            <a:r>
              <a:rPr lang="en-US" sz="1600" dirty="0">
                <a:latin typeface="Aller" panose="02000503030000020004" pitchFamily="2" charset="0"/>
                <a:sym typeface="Wingdings 2" panose="05020102010507070707" pitchFamily="18" charset="2"/>
              </a:rPr>
              <a:t>	</a:t>
            </a:r>
            <a:r>
              <a:rPr lang="en-US" sz="1600" dirty="0" smtClean="0">
                <a:latin typeface="Aller" panose="02000503030000020004" pitchFamily="2" charset="0"/>
              </a:rPr>
              <a:t>The </a:t>
            </a:r>
            <a:r>
              <a:rPr lang="en-US" sz="1600" b="1" dirty="0" smtClean="0">
                <a:latin typeface="Aller" panose="02000503030000020004" pitchFamily="2" charset="0"/>
              </a:rPr>
              <a:t>NAME </a:t>
            </a:r>
            <a:r>
              <a:rPr lang="en-US" sz="1600" dirty="0" smtClean="0">
                <a:latin typeface="Aller" panose="02000503030000020004" pitchFamily="2" charset="0"/>
              </a:rPr>
              <a:t>of the parameter may be changed.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785212" y="1981199"/>
            <a:ext cx="3880806" cy="1444336"/>
          </a:xfrm>
          <a:prstGeom prst="wedgeRectCallout">
            <a:avLst>
              <a:gd name="adj1" fmla="val -54033"/>
              <a:gd name="adj2" fmla="val 22204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/>
            <a:r>
              <a:rPr lang="en-US" sz="1600" dirty="0" smtClean="0">
                <a:latin typeface="Aller" panose="02000503030000020004" pitchFamily="2" charset="0"/>
                <a:sym typeface="Wingdings 2" panose="05020102010507070707" pitchFamily="18" charset="2"/>
              </a:rPr>
              <a:t>	</a:t>
            </a:r>
            <a:r>
              <a:rPr lang="en-US" sz="1600" dirty="0" smtClean="0">
                <a:latin typeface="Aller" panose="02000503030000020004" pitchFamily="2" charset="0"/>
              </a:rPr>
              <a:t>If you change a parameter from VARCHAR2 to NUMBER, the signature has changed.  </a:t>
            </a:r>
          </a:p>
          <a:p>
            <a:pPr marL="228600" indent="-228600">
              <a:spcBef>
                <a:spcPts val="300"/>
              </a:spcBef>
            </a:pPr>
            <a:r>
              <a:rPr lang="en-US" sz="1600" dirty="0" smtClean="0">
                <a:latin typeface="Aller" panose="02000503030000020004" pitchFamily="2" charset="0"/>
                <a:sym typeface="Wingdings 2" panose="05020102010507070707" pitchFamily="18" charset="2"/>
              </a:rPr>
              <a:t>	</a:t>
            </a:r>
            <a:r>
              <a:rPr lang="en-US" sz="1600" dirty="0" smtClean="0">
                <a:latin typeface="Aller" panose="02000503030000020004" pitchFamily="2" charset="0"/>
              </a:rPr>
              <a:t>If </a:t>
            </a:r>
            <a:r>
              <a:rPr lang="en-US" sz="1600" dirty="0">
                <a:latin typeface="Aller" panose="02000503030000020004" pitchFamily="2" charset="0"/>
              </a:rPr>
              <a:t>you change from NUMBER to </a:t>
            </a:r>
            <a:r>
              <a:rPr lang="en-US" sz="1600" dirty="0" smtClean="0">
                <a:latin typeface="Aller" panose="02000503030000020004" pitchFamily="2" charset="0"/>
              </a:rPr>
              <a:t>INTEGER it has not.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2211</TotalTime>
  <Words>395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Aller</vt:lpstr>
      <vt:lpstr>Aller Light</vt:lpstr>
      <vt:lpstr>Arial</vt:lpstr>
      <vt:lpstr>Calibri</vt:lpstr>
      <vt:lpstr>Webdings</vt:lpstr>
      <vt:lpstr>Wingdings 2</vt:lpstr>
      <vt:lpstr>Office Theme</vt:lpstr>
      <vt:lpstr>Managing Dependencies</vt:lpstr>
      <vt:lpstr>What Triggers Invalidation?</vt:lpstr>
      <vt:lpstr>Local vs Distributed Databases</vt:lpstr>
      <vt:lpstr>Timestamp Dependency Mgmt</vt:lpstr>
      <vt:lpstr>Timestamp Dependency Mgmt</vt:lpstr>
      <vt:lpstr>Signature Dependency Mode</vt:lpstr>
      <vt:lpstr>Signature Dependency Mode (cont)</vt:lpstr>
      <vt:lpstr>Signature Dependency Mode (cont)</vt:lpstr>
      <vt:lpstr>More About the Signature</vt:lpstr>
      <vt:lpstr>End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 Miles</cp:lastModifiedBy>
  <cp:revision>183</cp:revision>
  <dcterms:created xsi:type="dcterms:W3CDTF">2013-02-22T17:59:00Z</dcterms:created>
  <dcterms:modified xsi:type="dcterms:W3CDTF">2013-07-31T18:02:08Z</dcterms:modified>
</cp:coreProperties>
</file>