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7" r:id="rId3"/>
    <p:sldId id="258" r:id="rId4"/>
    <p:sldId id="280" r:id="rId5"/>
    <p:sldId id="279" r:id="rId6"/>
    <p:sldId id="278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81A"/>
    <a:srgbClr val="A73D15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58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7/26/2013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7/26/2013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7/26/2013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7/26/2013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7/26/2013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Dictionary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Information about database program units can be obtained from the </a:t>
            </a:r>
            <a:r>
              <a:rPr lang="en-US" dirty="0">
                <a:solidFill>
                  <a:srgbClr val="D95A27"/>
                </a:solidFill>
              </a:rPr>
              <a:t>Data Dictionary</a:t>
            </a:r>
            <a:r>
              <a:rPr lang="en-US" dirty="0" smtClean="0"/>
              <a:t>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The </a:t>
            </a:r>
            <a:r>
              <a:rPr lang="en-US" dirty="0"/>
              <a:t>data dictionary presents database object information for a schema with views using one of the following prefixes</a:t>
            </a:r>
            <a:r>
              <a:rPr lang="en-US" dirty="0" smtClean="0"/>
              <a:t>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tabLst>
                <a:tab pos="1311275" algn="l"/>
              </a:tabLst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3958119" y="2613803"/>
            <a:ext cx="3503731" cy="957532"/>
          </a:xfrm>
          <a:prstGeom prst="wedgeRectCallout">
            <a:avLst>
              <a:gd name="adj1" fmla="val -29734"/>
              <a:gd name="adj2" fmla="val -66074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</a:t>
            </a:r>
            <a:r>
              <a:rPr lang="en-US" sz="1600" b="1" dirty="0"/>
              <a:t>DESCRIBE</a:t>
            </a:r>
            <a:r>
              <a:rPr lang="en-US" sz="1600" dirty="0"/>
              <a:t> and </a:t>
            </a:r>
            <a:r>
              <a:rPr lang="en-US" sz="1600" b="1" dirty="0"/>
              <a:t>SHOW</a:t>
            </a:r>
            <a:r>
              <a:rPr lang="en-US" sz="1600" dirty="0"/>
              <a:t> </a:t>
            </a:r>
            <a:r>
              <a:rPr lang="en-US" sz="1600" b="1" dirty="0"/>
              <a:t>ERRORS</a:t>
            </a:r>
            <a:r>
              <a:rPr lang="en-US" sz="1600" dirty="0"/>
              <a:t> commands </a:t>
            </a:r>
            <a:r>
              <a:rPr lang="en-US" sz="1600" dirty="0" smtClean="0"/>
              <a:t>provided </a:t>
            </a:r>
            <a:r>
              <a:rPr lang="en-US" sz="1600" dirty="0"/>
              <a:t>limited formatted reports of data dictionary information</a:t>
            </a:r>
            <a:r>
              <a:rPr lang="en-US" sz="1600" dirty="0" smtClean="0">
                <a:latin typeface="Aller" panose="02000503030000020004" pitchFamily="2" charset="0"/>
              </a:rPr>
              <a:t>.</a:t>
            </a:r>
            <a:endParaRPr lang="en-US" sz="1600" dirty="0">
              <a:latin typeface="Aller" panose="02000503030000020004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79126"/>
              </p:ext>
            </p:extLst>
          </p:nvPr>
        </p:nvGraphicFramePr>
        <p:xfrm>
          <a:off x="1319842" y="4148609"/>
          <a:ext cx="670272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730"/>
                <a:gridCol w="5162994"/>
              </a:tblGrid>
              <a:tr h="353108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ller" panose="02000503030000020004" pitchFamily="2" charset="0"/>
                        </a:rPr>
                        <a:t>Dictionary</a:t>
                      </a:r>
                      <a:endParaRPr lang="en-US" sz="2000" b="0" dirty="0">
                        <a:latin typeface="Aller" panose="02000503030000020004" pitchFamily="2" charset="0"/>
                      </a:endParaRPr>
                    </a:p>
                  </a:txBody>
                  <a:tcPr>
                    <a:solidFill>
                      <a:srgbClr val="B848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ller" panose="02000503030000020004" pitchFamily="2" charset="0"/>
                        </a:rPr>
                        <a:t>Description</a:t>
                      </a:r>
                      <a:endParaRPr lang="en-US" sz="2000" b="0" dirty="0">
                        <a:latin typeface="Aller" panose="02000503030000020004" pitchFamily="2" charset="0"/>
                      </a:endParaRPr>
                    </a:p>
                  </a:txBody>
                  <a:tcPr>
                    <a:solidFill>
                      <a:srgbClr val="B8481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USER_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Views owned by the current user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ALL_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All objects accessible to a user regardless of schema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DBA_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Administrator - all objects within database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USER_OBJECT_SIZE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D95A27"/>
                </a:solidFill>
              </a:rPr>
              <a:t>USER_OBJECT_SIZE</a:t>
            </a:r>
            <a:r>
              <a:rPr lang="en-US" dirty="0" smtClean="0"/>
              <a:t> is instrumental in planning for the storage and execution of PL/SQL applications within the database.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24377" y="2762766"/>
            <a:ext cx="6017683" cy="3654266"/>
            <a:chOff x="2124377" y="1736218"/>
            <a:chExt cx="6017683" cy="36542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4377" y="1933341"/>
              <a:ext cx="4838095" cy="34571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ular Callout 5"/>
            <p:cNvSpPr/>
            <p:nvPr/>
          </p:nvSpPr>
          <p:spPr>
            <a:xfrm>
              <a:off x="4638329" y="1736218"/>
              <a:ext cx="3503731" cy="957532"/>
            </a:xfrm>
            <a:prstGeom prst="wedgeRectCallout">
              <a:avLst>
                <a:gd name="adj1" fmla="val -59526"/>
                <a:gd name="adj2" fmla="val 599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DESCRIBE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user_object_size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3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USER_OBJECT_SIZE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Each of the columns describe a different size parameter for the objects.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66" y="1559182"/>
            <a:ext cx="6266667" cy="3342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1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USER_OBJECT_SIZE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  <a:tabLst>
                <a:tab pos="1311275" algn="l"/>
              </a:tabLst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69451"/>
              </p:ext>
            </p:extLst>
          </p:nvPr>
        </p:nvGraphicFramePr>
        <p:xfrm>
          <a:off x="1000663" y="1622424"/>
          <a:ext cx="749635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714"/>
                <a:gridCol w="5434641"/>
              </a:tblGrid>
              <a:tr h="37890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ller" panose="02000503030000020004" pitchFamily="2" charset="0"/>
                        </a:rPr>
                        <a:t>Column</a:t>
                      </a:r>
                      <a:endParaRPr lang="en-US" sz="2000" b="0" dirty="0">
                        <a:latin typeface="Aller" panose="02000503030000020004" pitchFamily="2" charset="0"/>
                      </a:endParaRPr>
                    </a:p>
                  </a:txBody>
                  <a:tcPr>
                    <a:solidFill>
                      <a:srgbClr val="B848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ller" panose="02000503030000020004" pitchFamily="2" charset="0"/>
                        </a:rPr>
                        <a:t>Explanation</a:t>
                      </a:r>
                      <a:endParaRPr lang="en-US" sz="2000" b="0" dirty="0">
                        <a:latin typeface="Aller" panose="02000503030000020004" pitchFamily="2" charset="0"/>
                      </a:endParaRPr>
                    </a:p>
                  </a:txBody>
                  <a:tcPr>
                    <a:solidFill>
                      <a:srgbClr val="B8481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SOURCE_SIZE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Indicates</a:t>
                      </a:r>
                      <a:r>
                        <a:rPr lang="en-US" sz="2000" baseline="0" dirty="0" smtClean="0">
                          <a:latin typeface="Aller" panose="02000503030000020004" pitchFamily="2" charset="0"/>
                        </a:rPr>
                        <a:t> the size of the source code.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PARSED_SIZE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This is the parsed form of the program which is loaded into memory during compilation.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The maximum size is 64K.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CODE_SIZE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This</a:t>
                      </a:r>
                      <a:r>
                        <a:rPr lang="en-US" sz="2000" baseline="0" dirty="0" smtClean="0">
                          <a:latin typeface="Aller" panose="02000503030000020004" pitchFamily="2" charset="0"/>
                        </a:rPr>
                        <a:t> is the compiled version of the program.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latin typeface="Aller" panose="02000503030000020004" pitchFamily="2" charset="0"/>
                        </a:rPr>
                        <a:t>There is a maximum size of 128K.</a:t>
                      </a:r>
                      <a:endParaRPr lang="en-US" sz="2000" dirty="0" smtClean="0">
                        <a:latin typeface="Aller" panose="02000503030000020004" pitchFamily="2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ERROR_SIZE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This is the size of the error message information,</a:t>
                      </a:r>
                      <a:r>
                        <a:rPr lang="en-US" sz="2000" baseline="0" dirty="0" smtClean="0">
                          <a:latin typeface="Aller" panose="02000503030000020004" pitchFamily="2" charset="0"/>
                        </a:rPr>
                        <a:t> if any.</a:t>
                      </a:r>
                      <a:endParaRPr lang="en-US" sz="2000" dirty="0" smtClean="0">
                        <a:latin typeface="Aller" panose="0200050303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9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USER_DEPENDENCIES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This view exposes limited dependency information pertaining to program objects.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58" y="2935668"/>
            <a:ext cx="5533333" cy="303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ular Callout 6"/>
          <p:cNvSpPr/>
          <p:nvPr/>
        </p:nvSpPr>
        <p:spPr>
          <a:xfrm>
            <a:off x="4755407" y="3419549"/>
            <a:ext cx="3029277" cy="652116"/>
          </a:xfrm>
          <a:prstGeom prst="wedgeRectCallout">
            <a:avLst>
              <a:gd name="adj1" fmla="val -57071"/>
              <a:gd name="adj2" fmla="val -2192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ym typeface="Webdings" panose="05030102010509060703" pitchFamily="18" charset="2"/>
              </a:rPr>
              <a:t>  </a:t>
            </a:r>
            <a:r>
              <a:rPr lang="en-US" sz="1600" dirty="0" smtClean="0"/>
              <a:t>The name is case sensitive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47805" y="5165528"/>
            <a:ext cx="3172268" cy="1073346"/>
          </a:xfrm>
          <a:prstGeom prst="wedgeRectCallout">
            <a:avLst>
              <a:gd name="adj1" fmla="val -47958"/>
              <a:gd name="adj2" fmla="val -2060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/>
            <a:r>
              <a:rPr lang="en-US" sz="1600" dirty="0" smtClean="0">
                <a:sym typeface="Webdings" panose="05030102010509060703" pitchFamily="18" charset="2"/>
              </a:rPr>
              <a:t>	</a:t>
            </a:r>
            <a:r>
              <a:rPr lang="en-US" sz="1600" dirty="0" smtClean="0"/>
              <a:t>This view is somewhat limited because it only reveals a single-level of direct dependencies.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9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01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Dictionary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  <a:tabLst>
                <a:tab pos="1311275" algn="l"/>
              </a:tabLst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92658"/>
              </p:ext>
            </p:extLst>
          </p:nvPr>
        </p:nvGraphicFramePr>
        <p:xfrm>
          <a:off x="1000663" y="1622424"/>
          <a:ext cx="7496355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69"/>
                <a:gridCol w="4796286"/>
              </a:tblGrid>
              <a:tr h="378904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ller" panose="02000503030000020004" pitchFamily="2" charset="0"/>
                        </a:rPr>
                        <a:t>View Name</a:t>
                      </a:r>
                      <a:endParaRPr lang="en-US" sz="2000" b="0" dirty="0">
                        <a:latin typeface="Aller" panose="02000503030000020004" pitchFamily="2" charset="0"/>
                      </a:endParaRPr>
                    </a:p>
                  </a:txBody>
                  <a:tcPr>
                    <a:solidFill>
                      <a:srgbClr val="B8481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Aller" panose="02000503030000020004" pitchFamily="2" charset="0"/>
                        </a:rPr>
                        <a:t>Purpose</a:t>
                      </a:r>
                      <a:endParaRPr lang="en-US" sz="2000" b="0" dirty="0">
                        <a:latin typeface="Aller" panose="02000503030000020004" pitchFamily="2" charset="0"/>
                      </a:endParaRPr>
                    </a:p>
                  </a:txBody>
                  <a:tcPr>
                    <a:solidFill>
                      <a:srgbClr val="B8481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USER_OBJECTS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This lists all database objects, including program</a:t>
                      </a:r>
                      <a:r>
                        <a:rPr lang="en-US" sz="2000" baseline="0" dirty="0" smtClean="0">
                          <a:latin typeface="Aller" panose="02000503030000020004" pitchFamily="2" charset="0"/>
                        </a:rPr>
                        <a:t> units. 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aseline="0" dirty="0" smtClean="0">
                          <a:latin typeface="Aller" panose="02000503030000020004" pitchFamily="2" charset="0"/>
                        </a:rPr>
                        <a:t>The </a:t>
                      </a:r>
                      <a:r>
                        <a:rPr lang="en-US" sz="2000" kern="1200" dirty="0" smtClean="0">
                          <a:solidFill>
                            <a:srgbClr val="D95A27"/>
                          </a:solidFill>
                          <a:latin typeface="Aller" panose="02000503030000020004" pitchFamily="2" charset="0"/>
                          <a:ea typeface="+mn-ea"/>
                          <a:cs typeface="+mn-cs"/>
                        </a:rPr>
                        <a:t>OBJECT TYPE </a:t>
                      </a:r>
                      <a:r>
                        <a:rPr lang="en-US" sz="2000" baseline="0" dirty="0" smtClean="0">
                          <a:latin typeface="Aller" panose="02000503030000020004" pitchFamily="2" charset="0"/>
                        </a:rPr>
                        <a:t>column indicates which objects are stored program units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USER_SOURCE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The actual source code is accessible using this view.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USER_ERRORS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Compilation errors that exist for</a:t>
                      </a:r>
                      <a:r>
                        <a:rPr lang="en-US" sz="2000" baseline="0" dirty="0" smtClean="0">
                          <a:latin typeface="Aller" panose="02000503030000020004" pitchFamily="2" charset="0"/>
                        </a:rPr>
                        <a:t> the current version of the program.</a:t>
                      </a:r>
                      <a:endParaRPr lang="en-US" sz="2000" dirty="0" smtClean="0">
                        <a:latin typeface="Aller" panose="02000503030000020004" pitchFamily="2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USER_OBJECT_SIZE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The size of the program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USER_DEPENDENCIES</a:t>
                      </a:r>
                      <a:endParaRPr lang="en-US" sz="2000" dirty="0">
                        <a:latin typeface="Aller" panose="0200050303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ller" panose="02000503030000020004" pitchFamily="2" charset="0"/>
                        </a:rPr>
                        <a:t>All dependent objects for each database</a:t>
                      </a:r>
                      <a:r>
                        <a:rPr lang="en-US" sz="2000" baseline="0" dirty="0" smtClean="0">
                          <a:latin typeface="Aller" panose="02000503030000020004" pitchFamily="2" charset="0"/>
                        </a:rPr>
                        <a:t> program unit.</a:t>
                      </a:r>
                      <a:endParaRPr lang="en-US" sz="2000" dirty="0" smtClean="0">
                        <a:latin typeface="Aller" panose="02000503030000020004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6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USER_OBJECTS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D95A27"/>
                </a:solidFill>
              </a:rPr>
              <a:t>DESCRIBE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D95A27"/>
                </a:solidFill>
              </a:rPr>
              <a:t>View</a:t>
            </a:r>
            <a:r>
              <a:rPr lang="en-US" dirty="0" smtClean="0"/>
              <a:t> command tells Oracle to show the underlying view.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999" y="2592236"/>
            <a:ext cx="4565652" cy="3913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ular Callout 5"/>
          <p:cNvSpPr/>
          <p:nvPr/>
        </p:nvSpPr>
        <p:spPr>
          <a:xfrm>
            <a:off x="4396776" y="2348689"/>
            <a:ext cx="3503731" cy="957532"/>
          </a:xfrm>
          <a:prstGeom prst="wedgeRectCallout">
            <a:avLst>
              <a:gd name="adj1" fmla="val -59526"/>
              <a:gd name="adj2" fmla="val 599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user_objects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USER_OBJECTS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The following query, we limit the selection to </a:t>
            </a:r>
            <a:r>
              <a:rPr lang="en-US" dirty="0">
                <a:solidFill>
                  <a:srgbClr val="D95A27"/>
                </a:solidFill>
              </a:rPr>
              <a:t>stored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procedures</a:t>
            </a:r>
            <a:r>
              <a:rPr lang="en-US" dirty="0" smtClean="0"/>
              <a:t> and </a:t>
            </a:r>
            <a:r>
              <a:rPr lang="en-US" dirty="0">
                <a:solidFill>
                  <a:srgbClr val="D95A27"/>
                </a:solidFill>
              </a:rPr>
              <a:t>functions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330" y="3021382"/>
            <a:ext cx="5276190" cy="2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036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USER_SOURCE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66" y="1871857"/>
            <a:ext cx="5266667" cy="311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ular Callout 5"/>
          <p:cNvSpPr/>
          <p:nvPr/>
        </p:nvSpPr>
        <p:spPr>
          <a:xfrm>
            <a:off x="4103478" y="1693082"/>
            <a:ext cx="3503731" cy="957532"/>
          </a:xfrm>
          <a:prstGeom prst="wedgeRectCallout">
            <a:avLst>
              <a:gd name="adj1" fmla="val -59526"/>
              <a:gd name="adj2" fmla="val 599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user_source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1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USER_SOURCE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The following query retrieves all objects that have source code.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330" y="2711933"/>
            <a:ext cx="5276190" cy="2952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ular Callout 8"/>
          <p:cNvSpPr/>
          <p:nvPr/>
        </p:nvSpPr>
        <p:spPr>
          <a:xfrm>
            <a:off x="5223610" y="4058728"/>
            <a:ext cx="2520318" cy="957532"/>
          </a:xfrm>
          <a:prstGeom prst="wedgeRectCallout">
            <a:avLst>
              <a:gd name="adj1" fmla="val -57116"/>
              <a:gd name="adj2" fmla="val 21313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The RAISE_SALARY procedure is currently stored in the database.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1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USER_SOURCE (</a:t>
            </a:r>
            <a:r>
              <a:rPr lang="en-US" dirty="0" err="1" smtClean="0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Now that we know about the RAISE_SALARY procedure, we can retrieve the stored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330" y="2627970"/>
            <a:ext cx="5276190" cy="3819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66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USER_ERRORS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91" y="1777697"/>
            <a:ext cx="5266667" cy="38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ular Callout 5"/>
          <p:cNvSpPr/>
          <p:nvPr/>
        </p:nvSpPr>
        <p:spPr>
          <a:xfrm>
            <a:off x="4129365" y="1572316"/>
            <a:ext cx="3503731" cy="957532"/>
          </a:xfrm>
          <a:prstGeom prst="wedgeRectCallout">
            <a:avLst>
              <a:gd name="adj1" fmla="val -59526"/>
              <a:gd name="adj2" fmla="val 599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user_errors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669140" y="4662546"/>
            <a:ext cx="3029277" cy="957532"/>
          </a:xfrm>
          <a:prstGeom prst="wedgeRectCallout">
            <a:avLst>
              <a:gd name="adj1" fmla="val -57071"/>
              <a:gd name="adj2" fmla="val -21929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ATTRIBUTE column contains the values ‘ERROR’ or ‘WARNING’ indicating the severity.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4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USER_ERRORS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We learned from our earlier query that the ERROR_SALARY procedure is invalid.  We can query the view to see the errors.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95" y="2995287"/>
            <a:ext cx="6003459" cy="3570953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658264" y="2730176"/>
            <a:ext cx="4236731" cy="1401877"/>
          </a:xfrm>
          <a:prstGeom prst="wedgeRectCallout">
            <a:avLst>
              <a:gd name="adj1" fmla="val -59526"/>
              <a:gd name="adj2" fmla="val 599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line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text, attribute,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message_number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user_errors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name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'ERROR_SALARY'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line;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</TotalTime>
  <Words>403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Data Dictionary Storage</vt:lpstr>
      <vt:lpstr>Data Dictionary Views</vt:lpstr>
      <vt:lpstr>USER_OBJECTS View</vt:lpstr>
      <vt:lpstr>Query USER_OBJECTS</vt:lpstr>
      <vt:lpstr>USER_SOURCE View</vt:lpstr>
      <vt:lpstr>Query USER_SOURCE</vt:lpstr>
      <vt:lpstr>Query USER_SOURCE (cont)</vt:lpstr>
      <vt:lpstr>USER_ERRORS View</vt:lpstr>
      <vt:lpstr>Query USER_ERRORS</vt:lpstr>
      <vt:lpstr>USER_OBJECT_SIZE View</vt:lpstr>
      <vt:lpstr>Query USER_OBJECT_SIZE</vt:lpstr>
      <vt:lpstr>USER_OBJECT_SIZE Columns</vt:lpstr>
      <vt:lpstr>Using USER_DEPENDENCIES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166</cp:revision>
  <dcterms:created xsi:type="dcterms:W3CDTF">2013-02-22T17:59:00Z</dcterms:created>
  <dcterms:modified xsi:type="dcterms:W3CDTF">2013-07-26T14:25:06Z</dcterms:modified>
</cp:coreProperties>
</file>