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0" r:id="rId4"/>
    <p:sldId id="273" r:id="rId5"/>
    <p:sldId id="274" r:id="rId6"/>
    <p:sldId id="261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61" d="100"/>
          <a:sy n="61" d="100"/>
        </p:scale>
        <p:origin x="4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&amp; Maintaining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About Packages</a:t>
            </a:r>
          </a:p>
          <a:p>
            <a:r>
              <a:rPr lang="en-US" baseline="0" dirty="0" smtClean="0"/>
              <a:t>Creating Packages</a:t>
            </a:r>
          </a:p>
          <a:p>
            <a:r>
              <a:rPr lang="en-US" dirty="0" smtClean="0"/>
              <a:t>Learn Advanced Programming Techniques</a:t>
            </a:r>
          </a:p>
          <a:p>
            <a:r>
              <a:rPr lang="en-US" baseline="0" dirty="0" smtClean="0"/>
              <a:t>Maintaining Packages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is a collection of </a:t>
            </a:r>
            <a:r>
              <a:rPr lang="en-US" dirty="0">
                <a:solidFill>
                  <a:srgbClr val="D95A27"/>
                </a:solidFill>
              </a:rPr>
              <a:t>stored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procedures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functions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D95A27"/>
                </a:solidFill>
              </a:rPr>
              <a:t>supporting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objects</a:t>
            </a:r>
            <a:r>
              <a:rPr lang="en-US" dirty="0" smtClean="0"/>
              <a:t>.  </a:t>
            </a:r>
          </a:p>
          <a:p>
            <a:pPr marL="0" lvl="0" indent="0" rtl="0" eaLnBrk="1" latinLnBrk="0" hangingPunct="1">
              <a:spcAft>
                <a:spcPts val="600"/>
              </a:spcAft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is composed of two distinct sections: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 public </a:t>
            </a:r>
            <a:r>
              <a:rPr lang="en-US" b="1" dirty="0">
                <a:solidFill>
                  <a:srgbClr val="D95A27"/>
                </a:solidFill>
              </a:rPr>
              <a:t>specification</a:t>
            </a:r>
            <a:r>
              <a:rPr lang="en-US" dirty="0"/>
              <a:t> or </a:t>
            </a:r>
            <a:r>
              <a:rPr lang="en-US" b="1" dirty="0">
                <a:solidFill>
                  <a:srgbClr val="D95A27"/>
                </a:solidFill>
              </a:rPr>
              <a:t>header</a:t>
            </a:r>
            <a:r>
              <a:rPr lang="en-US" dirty="0"/>
              <a:t> which defines the </a:t>
            </a:r>
            <a:r>
              <a:rPr lang="en-US" b="1" dirty="0">
                <a:solidFill>
                  <a:srgbClr val="D95A27"/>
                </a:solidFill>
              </a:rPr>
              <a:t>interfaces</a:t>
            </a:r>
            <a:r>
              <a:rPr lang="en-US" dirty="0"/>
              <a:t> to all public package program units.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A private </a:t>
            </a:r>
            <a:r>
              <a:rPr lang="en-US" b="1" dirty="0">
                <a:solidFill>
                  <a:srgbClr val="D95A27"/>
                </a:solidFill>
              </a:rPr>
              <a:t>body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which contains the PL/SQL source code for each program unit.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341919" y="4601212"/>
            <a:ext cx="2520318" cy="957532"/>
          </a:xfrm>
          <a:prstGeom prst="wedgeRectCallout">
            <a:avLst>
              <a:gd name="adj1" fmla="val -29734"/>
              <a:gd name="adj2" fmla="val -660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This is known as the </a:t>
            </a:r>
            <a:r>
              <a:rPr lang="en-US" sz="1600" b="1" dirty="0" smtClean="0">
                <a:latin typeface="Aller" panose="02000503030000020004" pitchFamily="2" charset="0"/>
              </a:rPr>
              <a:t>Implementation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083405" y="3486279"/>
            <a:ext cx="3629080" cy="1601142"/>
          </a:xfrm>
          <a:prstGeom prst="wedgeRectCallout">
            <a:avLst>
              <a:gd name="adj1" fmla="val -29734"/>
              <a:gd name="adj2" fmla="val -4682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9725" indent="-339725">
              <a:lnSpc>
                <a:spcPct val="150000"/>
              </a:lnSpc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Each individual program within the implementation is the same as when it was standalone.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Package? (</a:t>
            </a:r>
            <a:r>
              <a:rPr lang="en-US" dirty="0" err="1" smtClean="0"/>
              <a:t>cont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Within the package are both </a:t>
            </a:r>
            <a:r>
              <a:rPr lang="en-US" dirty="0">
                <a:solidFill>
                  <a:srgbClr val="D95A27"/>
                </a:solidFill>
              </a:rPr>
              <a:t>public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private</a:t>
            </a:r>
            <a:r>
              <a:rPr lang="en-US" dirty="0" smtClean="0"/>
              <a:t> program units.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Public</a:t>
            </a:r>
            <a:r>
              <a:rPr lang="en-US" dirty="0" smtClean="0"/>
              <a:t> programs are those specified within the </a:t>
            </a:r>
            <a:r>
              <a:rPr lang="en-US" dirty="0">
                <a:solidFill>
                  <a:srgbClr val="D95A27"/>
                </a:solidFill>
              </a:rPr>
              <a:t>header</a:t>
            </a:r>
            <a:r>
              <a:rPr lang="en-US" dirty="0" smtClean="0"/>
              <a:t> which may be executed by any user granted </a:t>
            </a:r>
            <a:r>
              <a:rPr lang="en-US" dirty="0">
                <a:solidFill>
                  <a:srgbClr val="D95A27"/>
                </a:solidFill>
              </a:rPr>
              <a:t>EXECUTE</a:t>
            </a:r>
            <a:r>
              <a:rPr lang="en-US" dirty="0" smtClean="0"/>
              <a:t> rights to the package.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Private</a:t>
            </a:r>
            <a:r>
              <a:rPr lang="en-US" dirty="0" smtClean="0"/>
              <a:t> programs are those defined only within the body.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550940" y="4564244"/>
            <a:ext cx="1918606" cy="957532"/>
          </a:xfrm>
          <a:prstGeom prst="wedgeRectCallout">
            <a:avLst>
              <a:gd name="adj1" fmla="val -29734"/>
              <a:gd name="adj2" fmla="val -660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Cannot be called by users.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04164" y="2929790"/>
            <a:ext cx="2412158" cy="957532"/>
          </a:xfrm>
          <a:prstGeom prst="wedgeRectCallout">
            <a:avLst>
              <a:gd name="adj1" fmla="val -27647"/>
              <a:gd name="adj2" fmla="val 6446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Can only be called by procedures within the package body.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Package?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Modules to be called by larger applications are included in the </a:t>
            </a:r>
            <a:r>
              <a:rPr lang="en-US" dirty="0">
                <a:solidFill>
                  <a:srgbClr val="D95A27"/>
                </a:solidFill>
              </a:rPr>
              <a:t>public</a:t>
            </a:r>
            <a:r>
              <a:rPr lang="en-US" dirty="0" smtClean="0"/>
              <a:t> specification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Ancillary modules are stored within the package defined as </a:t>
            </a:r>
            <a:r>
              <a:rPr lang="en-US" dirty="0">
                <a:solidFill>
                  <a:srgbClr val="D95A27"/>
                </a:solidFill>
              </a:rPr>
              <a:t>private</a:t>
            </a:r>
            <a:r>
              <a:rPr lang="en-US" dirty="0" smtClean="0"/>
              <a:t> programs.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40" y="3720989"/>
            <a:ext cx="6765770" cy="25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Packages?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6" y="1622424"/>
            <a:ext cx="7353300" cy="489914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D95A27"/>
                </a:solidFill>
              </a:rPr>
              <a:t>Almost</a:t>
            </a:r>
            <a:r>
              <a:rPr lang="en-US" dirty="0" smtClean="0"/>
              <a:t> all stored program units should be packaged.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But packaged programs are nearly identical to their standalone counterparts.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What are the Advantages?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More Sophisticated Programming </a:t>
            </a:r>
            <a:r>
              <a:rPr lang="en-US" dirty="0" smtClean="0"/>
              <a:t>– There are many programming features only available in packages.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Performance</a:t>
            </a:r>
            <a:r>
              <a:rPr lang="en-US" dirty="0" smtClean="0"/>
              <a:t> – Memory management.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Ease of Maintenance </a:t>
            </a:r>
            <a:r>
              <a:rPr lang="en-US" dirty="0" smtClean="0"/>
              <a:t>– Database administration is considerably easier.</a:t>
            </a:r>
          </a:p>
        </p:txBody>
      </p:sp>
    </p:spTree>
    <p:extLst>
      <p:ext uri="{BB962C8B-B14F-4D97-AF65-F5344CB8AC3E}">
        <p14:creationId xmlns:p14="http://schemas.microsoft.com/office/powerpoint/2010/main" val="19378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Packaged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Packaged programs are referenced with the format </a:t>
            </a:r>
            <a:r>
              <a:rPr lang="en-US" dirty="0" err="1">
                <a:solidFill>
                  <a:srgbClr val="D95A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PackageName.ProgramName</a:t>
            </a:r>
            <a:r>
              <a:rPr lang="en-US" dirty="0">
                <a:solidFill>
                  <a:srgbClr val="D95A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62806" y="4896635"/>
            <a:ext cx="6961238" cy="134223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EXECUTE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personnel.hire_employee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'222334444', 'Mary', 'Jones', 'research', 5000);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06" y="2561949"/>
            <a:ext cx="5204438" cy="200502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139307" y="4566969"/>
            <a:ext cx="3402902" cy="916902"/>
          </a:xfrm>
          <a:prstGeom prst="wedgeRectCallout">
            <a:avLst>
              <a:gd name="adj1" fmla="val -31312"/>
              <a:gd name="adj2" fmla="val -7420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Try to avoid any standalone procedures with the same name.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2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259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Creating &amp; Maintaining Packages</vt:lpstr>
      <vt:lpstr>What Is A Package?</vt:lpstr>
      <vt:lpstr>What Is A Package? (cont)</vt:lpstr>
      <vt:lpstr>What is a Package? (Cont)</vt:lpstr>
      <vt:lpstr>Why Use Packages?</vt:lpstr>
      <vt:lpstr>Referencing Packaged Programs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167</cp:revision>
  <dcterms:created xsi:type="dcterms:W3CDTF">2013-02-22T17:59:00Z</dcterms:created>
  <dcterms:modified xsi:type="dcterms:W3CDTF">2013-08-17T13:31:27Z</dcterms:modified>
</cp:coreProperties>
</file>