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258" r:id="rId2"/>
    <p:sldId id="300" r:id="rId3"/>
    <p:sldId id="302" r:id="rId4"/>
    <p:sldId id="301" r:id="rId5"/>
    <p:sldId id="303" r:id="rId6"/>
    <p:sldId id="297" r:id="rId7"/>
    <p:sldId id="305" r:id="rId8"/>
    <p:sldId id="304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58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System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There are several categories of Events </a:t>
            </a:r>
            <a:r>
              <a:rPr lang="en-US" dirty="0" smtClean="0"/>
              <a:t>for you to understand.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D95A27"/>
                </a:solidFill>
              </a:rPr>
              <a:t>System Manager Events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D95A27"/>
                </a:solidFill>
              </a:rPr>
              <a:t>User Session Events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D95A27"/>
                </a:solidFill>
              </a:rPr>
              <a:t>User DDL Events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614406"/>
              </p:ext>
            </p:extLst>
          </p:nvPr>
        </p:nvGraphicFramePr>
        <p:xfrm>
          <a:off x="1302590" y="1622426"/>
          <a:ext cx="6340414" cy="373758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6340414"/>
              </a:tblGrid>
              <a:tr h="3492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Event Names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>
                    <a:solidFill>
                      <a:srgbClr val="B9491B"/>
                    </a:solidFill>
                  </a:tcPr>
                </a:tc>
              </a:tr>
              <a:tr h="421478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ller Light" panose="02000503000000020004" pitchFamily="2" charset="0"/>
                        </a:rPr>
                        <a:t>System Manager Events</a:t>
                      </a:r>
                      <a:endParaRPr lang="en-US" b="1" dirty="0" smtClean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  <a:tr h="421478">
                <a:tc>
                  <a:txBody>
                    <a:bodyPr/>
                    <a:lstStyle/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baseline="0" dirty="0" smtClean="0">
                          <a:latin typeface="Aller Light" panose="02000503000000020004" pitchFamily="2" charset="0"/>
                        </a:rPr>
                        <a:t>	BEFORE SHUTDOWN</a:t>
                      </a:r>
                      <a:endParaRPr lang="en-US" dirty="0" smtClean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  <a:tr h="421478">
                <a:tc>
                  <a:txBody>
                    <a:bodyPr/>
                    <a:lstStyle/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baseline="0" dirty="0" smtClean="0">
                          <a:latin typeface="Aller Light" panose="02000503000000020004" pitchFamily="2" charset="0"/>
                        </a:rPr>
                        <a:t>	AFTER STARTUP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  <a:tr h="421478">
                <a:tc>
                  <a:txBody>
                    <a:bodyPr/>
                    <a:lstStyle/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baseline="0" dirty="0" smtClean="0">
                          <a:latin typeface="Aller Light" panose="02000503000000020004" pitchFamily="2" charset="0"/>
                        </a:rPr>
                        <a:t>	BEFORE SERVERERROR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  <a:tr h="421478">
                <a:tc>
                  <a:txBody>
                    <a:bodyPr/>
                    <a:lstStyle/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dirty="0" smtClean="0">
                          <a:latin typeface="Aller Light" panose="02000503000000020004" pitchFamily="2" charset="0"/>
                        </a:rPr>
                        <a:t>	AFTER SERVERERROR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  <a:tr h="421478">
                <a:tc>
                  <a:txBody>
                    <a:bodyPr/>
                    <a:lstStyle/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b="1" dirty="0" smtClean="0">
                          <a:latin typeface="Aller Light" panose="02000503000000020004" pitchFamily="2" charset="0"/>
                        </a:rPr>
                        <a:t>User Session</a:t>
                      </a:r>
                      <a:r>
                        <a:rPr lang="en-US" b="1" baseline="0" dirty="0" smtClean="0">
                          <a:latin typeface="Aller Light" panose="02000503000000020004" pitchFamily="2" charset="0"/>
                        </a:rPr>
                        <a:t> Events</a:t>
                      </a:r>
                      <a:endParaRPr lang="en-US" b="1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  <a:tr h="421478">
                <a:tc>
                  <a:txBody>
                    <a:bodyPr/>
                    <a:lstStyle/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dirty="0" smtClean="0">
                          <a:latin typeface="Aller Light" panose="02000503000000020004" pitchFamily="2" charset="0"/>
                        </a:rPr>
                        <a:t>	BEFORE LOGOFF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  <a:tr h="421478">
                <a:tc>
                  <a:txBody>
                    <a:bodyPr/>
                    <a:lstStyle/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dirty="0" smtClean="0">
                          <a:latin typeface="Aller Light" panose="02000503000000020004" pitchFamily="2" charset="0"/>
                        </a:rPr>
                        <a:t>	AFTER LOGON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4422654" y="2625769"/>
            <a:ext cx="3487769" cy="1394141"/>
          </a:xfrm>
          <a:prstGeom prst="wedgeRectCallout">
            <a:avLst>
              <a:gd name="adj1" fmla="val -56205"/>
              <a:gd name="adj2" fmla="val -20714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4488" indent="-344488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There are some events that have only a BEFORE or AFTER.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7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Events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41087"/>
              </p:ext>
            </p:extLst>
          </p:nvPr>
        </p:nvGraphicFramePr>
        <p:xfrm>
          <a:off x="1138686" y="1622426"/>
          <a:ext cx="6504318" cy="331610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252159"/>
                <a:gridCol w="3252159"/>
              </a:tblGrid>
              <a:tr h="3492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Event Names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>
                    <a:solidFill>
                      <a:srgbClr val="B9491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>
                    <a:solidFill>
                      <a:srgbClr val="B9491B"/>
                    </a:solidFill>
                  </a:tcPr>
                </a:tc>
              </a:tr>
              <a:tr h="421478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ller Light" panose="02000503000000020004" pitchFamily="2" charset="0"/>
                        </a:rPr>
                        <a:t>User DDL Events</a:t>
                      </a:r>
                      <a:endParaRPr lang="en-US" b="1" dirty="0" smtClean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 smtClean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  <a:tr h="421478">
                <a:tc>
                  <a:txBody>
                    <a:bodyPr/>
                    <a:lstStyle/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baseline="0" dirty="0" smtClean="0">
                          <a:latin typeface="Aller Light" panose="02000503000000020004" pitchFamily="2" charset="0"/>
                        </a:rPr>
                        <a:t>	BEFORE/AFTER ALTER</a:t>
                      </a:r>
                      <a:endParaRPr lang="en-US" dirty="0" smtClean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233363" algn="l"/>
                        </a:tabLst>
                      </a:pPr>
                      <a:r>
                        <a:rPr lang="en-US" dirty="0" smtClean="0">
                          <a:latin typeface="Aller Light" panose="02000503000000020004" pitchFamily="2" charset="0"/>
                        </a:rPr>
                        <a:t>	BEFORE/AFTER RENAME</a:t>
                      </a:r>
                      <a:endParaRPr lang="en-US" dirty="0" smtClean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  <a:tr h="421478">
                <a:tc>
                  <a:txBody>
                    <a:bodyPr/>
                    <a:lstStyle/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baseline="0" dirty="0" smtClean="0">
                          <a:latin typeface="Aller Light" panose="02000503000000020004" pitchFamily="2" charset="0"/>
                        </a:rPr>
                        <a:t>	BEFORE/AFTER DROP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233363" algn="l"/>
                        </a:tabLst>
                      </a:pPr>
                      <a:r>
                        <a:rPr lang="en-US" dirty="0" smtClean="0">
                          <a:latin typeface="Aller Light" panose="02000503000000020004" pitchFamily="2" charset="0"/>
                        </a:rPr>
                        <a:t>	BEFORE/AFTER TRUNCATE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  <a:tr h="421478">
                <a:tc>
                  <a:txBody>
                    <a:bodyPr/>
                    <a:lstStyle/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dirty="0" smtClean="0">
                          <a:latin typeface="Aller Light" panose="02000503000000020004" pitchFamily="2" charset="0"/>
                        </a:rPr>
                        <a:t>	BEFORE/AFTER ANALYZE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233363" algn="l"/>
                        </a:tabLst>
                      </a:pPr>
                      <a:r>
                        <a:rPr lang="en-US" dirty="0" smtClean="0">
                          <a:latin typeface="Aller Light" panose="02000503000000020004" pitchFamily="2" charset="0"/>
                        </a:rPr>
                        <a:t>	BEFORE/AFTER REVOKE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  <a:tr h="421478">
                <a:tc>
                  <a:txBody>
                    <a:bodyPr/>
                    <a:lstStyle/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dirty="0" smtClean="0">
                          <a:latin typeface="Aller Light" panose="02000503000000020004" pitchFamily="2" charset="0"/>
                        </a:rPr>
                        <a:t>	BEFORE/AFTER AUDIT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233363" algn="l"/>
                        </a:tabLst>
                      </a:pPr>
                      <a:r>
                        <a:rPr lang="en-US" dirty="0" smtClean="0">
                          <a:latin typeface="Aller Light" panose="02000503000000020004" pitchFamily="2" charset="0"/>
                        </a:rPr>
                        <a:t>	AFTER SUSPEND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  <a:tr h="421478">
                <a:tc>
                  <a:txBody>
                    <a:bodyPr/>
                    <a:lstStyle/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dirty="0" smtClean="0">
                          <a:latin typeface="Aller Light" panose="02000503000000020004" pitchFamily="2" charset="0"/>
                        </a:rPr>
                        <a:t>	BEFORE/AFTER NOAUDIT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33363" algn="l"/>
                        </a:tabLst>
                        <a:defRPr/>
                      </a:pPr>
                      <a:r>
                        <a:rPr lang="en-US" dirty="0" smtClean="0">
                          <a:latin typeface="Aller Light" panose="02000503000000020004" pitchFamily="2" charset="0"/>
                        </a:rPr>
                        <a:t>	BEFORE/AFTER GRANT</a:t>
                      </a:r>
                    </a:p>
                  </a:txBody>
                  <a:tcPr/>
                </a:tc>
              </a:tr>
              <a:tr h="421478">
                <a:tc>
                  <a:txBody>
                    <a:bodyPr/>
                    <a:lstStyle/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dirty="0" smtClean="0">
                          <a:latin typeface="Aller Light" panose="02000503000000020004" pitchFamily="2" charset="0"/>
                        </a:rPr>
                        <a:t>	BEFORE/AFTER CREATE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33363" algn="l"/>
                        </a:tabLst>
                        <a:defRPr/>
                      </a:pPr>
                      <a:r>
                        <a:rPr lang="en-US" dirty="0" smtClean="0">
                          <a:latin typeface="Aller Light" panose="02000503000000020004" pitchFamily="2" charset="0"/>
                        </a:rPr>
                        <a:t>	BEFORE/AFTER REVOKE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Manager Events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>
                <a:solidFill>
                  <a:srgbClr val="D95A27"/>
                </a:solidFill>
              </a:rPr>
              <a:t>System Manager Events </a:t>
            </a:r>
            <a:r>
              <a:rPr lang="en-US" dirty="0" smtClean="0"/>
              <a:t>are events which have occurred as part of internal database processing.</a:t>
            </a:r>
          </a:p>
          <a:p>
            <a:pPr marL="0" lvl="0" indent="0" algn="ctr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e.g. </a:t>
            </a:r>
            <a:r>
              <a:rPr lang="en-US" dirty="0">
                <a:solidFill>
                  <a:srgbClr val="D95A27"/>
                </a:solidFill>
              </a:rPr>
              <a:t>AFTER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SERVERERROR</a:t>
            </a:r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Whenever the event triggers </a:t>
            </a:r>
            <a:r>
              <a:rPr lang="en-US" i="1" dirty="0">
                <a:solidFill>
                  <a:srgbClr val="D95A27"/>
                </a:solidFill>
              </a:rPr>
              <a:t>and</a:t>
            </a:r>
            <a:r>
              <a:rPr lang="en-US" i="1" dirty="0" smtClean="0"/>
              <a:t> </a:t>
            </a:r>
            <a:r>
              <a:rPr lang="en-US" dirty="0" smtClean="0"/>
              <a:t>a corresponding trigger has been defined, the database starts a new transaction.</a:t>
            </a:r>
            <a:endParaRPr lang="en-US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2602481" y="4385557"/>
            <a:ext cx="3881887" cy="1394141"/>
          </a:xfrm>
          <a:prstGeom prst="wedgeRectCallout">
            <a:avLst>
              <a:gd name="adj1" fmla="val -43316"/>
              <a:gd name="adj2" fmla="val -22570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4488" indent="-344488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There are some database errors which are so severe that database processing cannot continue.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0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About User DDL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Triggers firing on a </a:t>
            </a:r>
            <a:r>
              <a:rPr lang="en-US" dirty="0">
                <a:solidFill>
                  <a:srgbClr val="D95A27"/>
                </a:solidFill>
              </a:rPr>
              <a:t>DDL</a:t>
            </a:r>
            <a:r>
              <a:rPr lang="en-US" dirty="0" smtClean="0"/>
              <a:t> event are limited in that they </a:t>
            </a:r>
            <a:r>
              <a:rPr lang="en-US" dirty="0">
                <a:solidFill>
                  <a:srgbClr val="D95A27"/>
                </a:solidFill>
              </a:rPr>
              <a:t>cannot</a:t>
            </a:r>
            <a:r>
              <a:rPr lang="en-US" dirty="0" smtClean="0"/>
              <a:t> perform </a:t>
            </a:r>
            <a:r>
              <a:rPr lang="en-US" dirty="0">
                <a:solidFill>
                  <a:srgbClr val="D95A27"/>
                </a:solidFill>
              </a:rPr>
              <a:t>DDL</a:t>
            </a:r>
            <a:r>
              <a:rPr lang="en-US" dirty="0" smtClean="0"/>
              <a:t> operations on the same database object.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22323" y="3798094"/>
            <a:ext cx="1242204" cy="978856"/>
            <a:chOff x="3922323" y="3798094"/>
            <a:chExt cx="1242204" cy="9788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663" y="3798094"/>
              <a:ext cx="609524" cy="6095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922323" y="4407618"/>
              <a:ext cx="1242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ller" panose="02000503030000020004" pitchFamily="2" charset="0"/>
                </a:rPr>
                <a:t>Employee</a:t>
              </a:r>
              <a:endParaRPr lang="en-US" dirty="0">
                <a:latin typeface="Aller" panose="02000503030000020004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74504" y="3798092"/>
            <a:ext cx="1361875" cy="1255855"/>
            <a:chOff x="1555442" y="3493332"/>
            <a:chExt cx="1361875" cy="125585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618" y="3493332"/>
              <a:ext cx="609524" cy="60952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555442" y="4102856"/>
              <a:ext cx="1361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ller" panose="02000503030000020004" pitchFamily="2" charset="0"/>
                </a:rPr>
                <a:t>Stored Procedure</a:t>
              </a:r>
              <a:endParaRPr lang="en-US" dirty="0">
                <a:latin typeface="Aller" panose="02000503030000020004" pitchFamily="2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08383" y="3798093"/>
            <a:ext cx="1361875" cy="1255854"/>
            <a:chOff x="6289206" y="3493332"/>
            <a:chExt cx="1361875" cy="125585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5382" y="3493332"/>
              <a:ext cx="609524" cy="60952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289206" y="4102855"/>
              <a:ext cx="1361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ller" panose="02000503030000020004" pitchFamily="2" charset="0"/>
                </a:rPr>
                <a:t>AFTER ALTER</a:t>
              </a:r>
              <a:endParaRPr lang="en-US" dirty="0">
                <a:latin typeface="Aller" panose="02000503030000020004" pitchFamily="2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32076" y="3338221"/>
            <a:ext cx="1834715" cy="936839"/>
            <a:chOff x="2130716" y="3330184"/>
            <a:chExt cx="1834715" cy="936839"/>
          </a:xfrm>
        </p:grpSpPr>
        <p:sp>
          <p:nvSpPr>
            <p:cNvPr id="13" name="TextBox 12"/>
            <p:cNvSpPr txBox="1"/>
            <p:nvPr/>
          </p:nvSpPr>
          <p:spPr>
            <a:xfrm>
              <a:off x="2130716" y="3330184"/>
              <a:ext cx="18347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Alter TABLE Employee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2236379" y="3962261"/>
              <a:ext cx="1685944" cy="3047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5073401" y="3972525"/>
            <a:ext cx="1685944" cy="304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23523" y="3825157"/>
            <a:ext cx="1272560" cy="609524"/>
            <a:chOff x="5423523" y="4929331"/>
            <a:chExt cx="1272560" cy="609524"/>
          </a:xfrm>
        </p:grpSpPr>
        <p:sp>
          <p:nvSpPr>
            <p:cNvPr id="18" name="Right Arrow 17"/>
            <p:cNvSpPr/>
            <p:nvPr/>
          </p:nvSpPr>
          <p:spPr>
            <a:xfrm rot="10800000">
              <a:off x="6055742" y="5081712"/>
              <a:ext cx="640341" cy="3047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523" y="4929331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134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Event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>
                <a:solidFill>
                  <a:srgbClr val="D95A27"/>
                </a:solidFill>
              </a:rPr>
              <a:t>System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95A27"/>
                </a:solidFill>
              </a:rPr>
              <a:t>Defined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95A27"/>
                </a:solidFill>
              </a:rPr>
              <a:t>Event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Attributes</a:t>
            </a:r>
            <a:r>
              <a:rPr lang="en-US" dirty="0" smtClean="0"/>
              <a:t> are maintained by the database and may be referenced within the trigger program.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98169"/>
              </p:ext>
            </p:extLst>
          </p:nvPr>
        </p:nvGraphicFramePr>
        <p:xfrm>
          <a:off x="992039" y="3052066"/>
          <a:ext cx="7384210" cy="295847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25615"/>
                <a:gridCol w="1604513"/>
                <a:gridCol w="3554082"/>
              </a:tblGrid>
              <a:tr h="3492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ller Light" panose="02000503000000020004" pitchFamily="2" charset="0"/>
                        </a:rPr>
                        <a:t>Attribute</a:t>
                      </a:r>
                      <a:r>
                        <a:rPr lang="en-US" sz="1600" baseline="0" dirty="0" smtClean="0">
                          <a:latin typeface="Aller Light" panose="02000503000000020004" pitchFamily="2" charset="0"/>
                        </a:rPr>
                        <a:t> Name</a:t>
                      </a:r>
                      <a:endParaRPr lang="en-US" sz="1600" dirty="0">
                        <a:latin typeface="Aller Light" panose="02000503000000020004" pitchFamily="2" charset="0"/>
                      </a:endParaRPr>
                    </a:p>
                  </a:txBody>
                  <a:tcPr>
                    <a:solidFill>
                      <a:srgbClr val="B9491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ller Light" panose="02000503000000020004" pitchFamily="2" charset="0"/>
                        </a:rPr>
                        <a:t>Data Type</a:t>
                      </a:r>
                      <a:endParaRPr lang="en-US" sz="1600" dirty="0">
                        <a:latin typeface="Aller Light" panose="02000503000000020004" pitchFamily="2" charset="0"/>
                      </a:endParaRPr>
                    </a:p>
                  </a:txBody>
                  <a:tcPr>
                    <a:solidFill>
                      <a:srgbClr val="B9491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ller Light" panose="02000503000000020004" pitchFamily="2" charset="0"/>
                        </a:rPr>
                        <a:t>Explanation</a:t>
                      </a:r>
                      <a:endParaRPr lang="en-US" sz="1600" dirty="0">
                        <a:latin typeface="Aller Light" panose="02000503000000020004" pitchFamily="2" charset="0"/>
                      </a:endParaRPr>
                    </a:p>
                  </a:txBody>
                  <a:tcPr>
                    <a:solidFill>
                      <a:srgbClr val="B9491B"/>
                    </a:solidFill>
                  </a:tcPr>
                </a:tc>
              </a:tr>
              <a:tr h="421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ller" panose="0200050303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ora_client_ip_address</a:t>
                      </a:r>
                      <a:endParaRPr 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ller" panose="0200050303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ller" panose="0200050303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ller" panose="0200050303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the protocol used to create a database session is TCP/IP, then a LOGON event trigger may reference this attribute to obtain the IP address.</a:t>
                      </a:r>
                    </a:p>
                  </a:txBody>
                  <a:tcPr marL="68580" marR="68580" marT="0" marB="0"/>
                </a:tc>
              </a:tr>
              <a:tr h="421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ller" panose="0200050303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ora_database_name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ller" panose="0200050303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VARCHAR2(50)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ller" panose="0200050303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Internal database name assigned during database creation.</a:t>
                      </a:r>
                    </a:p>
                  </a:txBody>
                  <a:tcPr marL="68580" marR="68580" marT="0" marB="0"/>
                </a:tc>
              </a:tr>
              <a:tr h="421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ller" panose="0200050303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ora_dict_obj_type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ller" panose="0200050303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VARCHAR2(20)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ller" panose="0200050303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 type involved in the DDL operation, such as ‘TABLE’, ‘VIEW’, ‘PROCEDURE’, and so on.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7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Event Attributes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194380"/>
              </p:ext>
            </p:extLst>
          </p:nvPr>
        </p:nvGraphicFramePr>
        <p:xfrm>
          <a:off x="866775" y="1622425"/>
          <a:ext cx="7384210" cy="269755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25615"/>
                <a:gridCol w="1790161"/>
                <a:gridCol w="3368434"/>
              </a:tblGrid>
              <a:tr h="3492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ller Light" panose="02000503000000020004" pitchFamily="2" charset="0"/>
                        </a:rPr>
                        <a:t>Attribute</a:t>
                      </a:r>
                      <a:r>
                        <a:rPr lang="en-US" sz="1600" baseline="0" dirty="0" smtClean="0">
                          <a:latin typeface="Aller Light" panose="02000503000000020004" pitchFamily="2" charset="0"/>
                        </a:rPr>
                        <a:t> Name</a:t>
                      </a:r>
                      <a:endParaRPr lang="en-US" sz="1600" dirty="0">
                        <a:latin typeface="Aller Light" panose="02000503000000020004" pitchFamily="2" charset="0"/>
                      </a:endParaRPr>
                    </a:p>
                  </a:txBody>
                  <a:tcPr>
                    <a:solidFill>
                      <a:srgbClr val="B9491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ller Light" panose="02000503000000020004" pitchFamily="2" charset="0"/>
                        </a:rPr>
                        <a:t>Data Type</a:t>
                      </a:r>
                      <a:endParaRPr lang="en-US" sz="1600" dirty="0">
                        <a:latin typeface="Aller Light" panose="02000503000000020004" pitchFamily="2" charset="0"/>
                      </a:endParaRPr>
                    </a:p>
                  </a:txBody>
                  <a:tcPr>
                    <a:solidFill>
                      <a:srgbClr val="B9491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ller Light" panose="02000503000000020004" pitchFamily="2" charset="0"/>
                        </a:rPr>
                        <a:t>Explanation</a:t>
                      </a:r>
                      <a:endParaRPr lang="en-US" sz="1600" dirty="0">
                        <a:latin typeface="Aller Light" panose="02000503000000020004" pitchFamily="2" charset="0"/>
                      </a:endParaRPr>
                    </a:p>
                  </a:txBody>
                  <a:tcPr>
                    <a:solidFill>
                      <a:srgbClr val="B9491B"/>
                    </a:solidFill>
                  </a:tcPr>
                </a:tc>
              </a:tr>
              <a:tr h="421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ller" panose="0200050303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ora_login_user</a:t>
                      </a:r>
                      <a:endParaRPr 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ller" panose="0200050303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ller" panose="0200050303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VARCHAR2(30)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ller" panose="0200050303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name supplied to create the current database session.</a:t>
                      </a:r>
                    </a:p>
                  </a:txBody>
                  <a:tcPr marL="68580" marR="68580" marT="0" marB="0"/>
                </a:tc>
              </a:tr>
              <a:tr h="421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ller" panose="0200050303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ora_sysevent</a:t>
                      </a:r>
                      <a:endParaRPr 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ller" panose="0200050303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ller" panose="0200050303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VARCHAR2(20)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ller" panose="0200050303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system event which initiated the trigger, such as ‘LOGOFF’, ‘LOGON’, ‘STARTUP’, etc.</a:t>
                      </a:r>
                    </a:p>
                  </a:txBody>
                  <a:tcPr marL="68580" marR="68580" marT="0" marB="0"/>
                </a:tc>
              </a:tr>
              <a:tr h="421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ller" panose="0200050303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ora_sql_txt</a:t>
                      </a:r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ller" panose="0200050303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ller" panose="0200050303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ller" panose="0200050303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ller" panose="0200050303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MessageText</a:t>
                      </a:r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ller" panose="0200050303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ller" panose="0200050303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BINARY_INTEGER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ller" panose="02000503030000020004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provides the text of the triggering SQL statement.  The details of accessing this attribute are a bit complex.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2602481" y="4385557"/>
            <a:ext cx="3881887" cy="1394141"/>
          </a:xfrm>
          <a:prstGeom prst="wedgeRectCallout">
            <a:avLst>
              <a:gd name="adj1" fmla="val -43316"/>
              <a:gd name="adj2" fmla="val -22570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4488" indent="-344488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A more detailed list of System Event Attributes can be found in </a:t>
            </a:r>
            <a:r>
              <a:rPr lang="en-US" sz="1600" smtClean="0">
                <a:latin typeface="Aller" panose="02000503030000020004" pitchFamily="2" charset="0"/>
              </a:rPr>
              <a:t>the download.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82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Event Attribute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74810" y="1622425"/>
            <a:ext cx="6737230" cy="45540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SchemaError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AFTER SERVERERROR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ON student1.SCHEMA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TriggeringSQLTable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ora_name_list_t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TriggeringSQLText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VARCHAR2(2000);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BINARY_INTEGER;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ora_sql_txt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TriggeringSQLTable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1..ElementCount LOOP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TriggeringSQLText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TriggeringSQLText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TriggeringSQLTable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END LOOP; 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INSERT INTO Messages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VALUES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TriggeringSQLText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71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3093</TotalTime>
  <Words>355</Words>
  <Application>Microsoft Office PowerPoint</Application>
  <PresentationFormat>On-screen Show 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Aller</vt:lpstr>
      <vt:lpstr>Aller Light</vt:lpstr>
      <vt:lpstr>Arial</vt:lpstr>
      <vt:lpstr>Calibri</vt:lpstr>
      <vt:lpstr>Courier New</vt:lpstr>
      <vt:lpstr>Times New Roman</vt:lpstr>
      <vt:lpstr>Webdings</vt:lpstr>
      <vt:lpstr>Office Theme</vt:lpstr>
      <vt:lpstr>Available System Events</vt:lpstr>
      <vt:lpstr>System Events</vt:lpstr>
      <vt:lpstr>System Events (cont)</vt:lpstr>
      <vt:lpstr>System Manager Events Processing</vt:lpstr>
      <vt:lpstr>More About User DDL Events</vt:lpstr>
      <vt:lpstr>System Event Attributes</vt:lpstr>
      <vt:lpstr>System Event Attributes (cont)</vt:lpstr>
      <vt:lpstr>System Event Attribute Example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225</cp:revision>
  <dcterms:created xsi:type="dcterms:W3CDTF">2013-02-22T17:59:00Z</dcterms:created>
  <dcterms:modified xsi:type="dcterms:W3CDTF">2013-08-25T17:23:26Z</dcterms:modified>
</cp:coreProperties>
</file>