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65" r:id="rId3"/>
    <p:sldId id="276" r:id="rId4"/>
    <p:sldId id="277" r:id="rId5"/>
    <p:sldId id="278" r:id="rId6"/>
    <p:sldId id="272" r:id="rId7"/>
    <p:sldId id="27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59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93" autoAdjust="0"/>
    <p:restoredTop sz="86470" autoAdjust="0"/>
  </p:normalViewPr>
  <p:slideViewPr>
    <p:cSldViewPr snapToGrid="0">
      <p:cViewPr varScale="1">
        <p:scale>
          <a:sx n="62" d="100"/>
          <a:sy n="62" d="100"/>
        </p:scale>
        <p:origin x="24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A93F55-E578-44CF-BF34-1FA5EE6158A2}" type="doc">
      <dgm:prSet loTypeId="urn:microsoft.com/office/officeart/2005/8/layout/matrix3" loCatId="matrix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0C8BEE53-E80E-4130-9022-00B8E505B468}">
      <dgm:prSet phldrT="[Text]"/>
      <dgm:spPr/>
      <dgm:t>
        <a:bodyPr/>
        <a:lstStyle/>
        <a:p>
          <a:r>
            <a:rPr lang="en-US" dirty="0" smtClean="0"/>
            <a:t>Script</a:t>
          </a:r>
          <a:endParaRPr lang="en-US" dirty="0"/>
        </a:p>
      </dgm:t>
    </dgm:pt>
    <dgm:pt modelId="{8532F139-4E0C-49FC-96E7-377B1192F9C6}" type="parTrans" cxnId="{7FA40ACB-4F2E-4529-A418-1704C0E7F481}">
      <dgm:prSet/>
      <dgm:spPr/>
      <dgm:t>
        <a:bodyPr/>
        <a:lstStyle/>
        <a:p>
          <a:endParaRPr lang="en-US"/>
        </a:p>
      </dgm:t>
    </dgm:pt>
    <dgm:pt modelId="{43C3E79A-9231-4FB8-9D08-E8D603E51343}" type="sibTrans" cxnId="{7FA40ACB-4F2E-4529-A418-1704C0E7F481}">
      <dgm:prSet/>
      <dgm:spPr/>
      <dgm:t>
        <a:bodyPr/>
        <a:lstStyle/>
        <a:p>
          <a:endParaRPr lang="en-US"/>
        </a:p>
      </dgm:t>
    </dgm:pt>
    <dgm:pt modelId="{18B6B63C-DD68-4AF5-B490-CC0A3762FF21}">
      <dgm:prSet phldrT="[Text]"/>
      <dgm:spPr/>
      <dgm:t>
        <a:bodyPr/>
        <a:lstStyle/>
        <a:p>
          <a:r>
            <a:rPr lang="en-US" dirty="0" smtClean="0"/>
            <a:t>Embedded within a Program</a:t>
          </a:r>
          <a:endParaRPr lang="en-US" dirty="0"/>
        </a:p>
      </dgm:t>
    </dgm:pt>
    <dgm:pt modelId="{A6E52AF5-A2B0-48B8-8C37-39011CEFBB5E}" type="parTrans" cxnId="{9701B286-95EE-4772-883F-6C4ABCA70C62}">
      <dgm:prSet/>
      <dgm:spPr/>
      <dgm:t>
        <a:bodyPr/>
        <a:lstStyle/>
        <a:p>
          <a:endParaRPr lang="en-US"/>
        </a:p>
      </dgm:t>
    </dgm:pt>
    <dgm:pt modelId="{B4D853A7-C204-43DC-9963-22FC162915E8}" type="sibTrans" cxnId="{9701B286-95EE-4772-883F-6C4ABCA70C62}">
      <dgm:prSet/>
      <dgm:spPr/>
      <dgm:t>
        <a:bodyPr/>
        <a:lstStyle/>
        <a:p>
          <a:endParaRPr lang="en-US"/>
        </a:p>
      </dgm:t>
    </dgm:pt>
    <dgm:pt modelId="{6E191B13-3B71-4340-8A93-308F801C6226}">
      <dgm:prSet phldrT="[Text]"/>
      <dgm:spPr/>
      <dgm:t>
        <a:bodyPr/>
        <a:lstStyle/>
        <a:p>
          <a:r>
            <a:rPr lang="en-US" dirty="0" smtClean="0"/>
            <a:t>Stored Program</a:t>
          </a:r>
          <a:endParaRPr lang="en-US" dirty="0"/>
        </a:p>
      </dgm:t>
    </dgm:pt>
    <dgm:pt modelId="{B77668F1-26A2-46FF-A951-ED39F0DBDF17}" type="parTrans" cxnId="{DF48F694-E63D-4E78-BCE7-260ABEC210F4}">
      <dgm:prSet/>
      <dgm:spPr/>
      <dgm:t>
        <a:bodyPr/>
        <a:lstStyle/>
        <a:p>
          <a:endParaRPr lang="en-US"/>
        </a:p>
      </dgm:t>
    </dgm:pt>
    <dgm:pt modelId="{9A3B7F57-02DE-441E-ABD7-607DA8105735}" type="sibTrans" cxnId="{DF48F694-E63D-4E78-BCE7-260ABEC210F4}">
      <dgm:prSet/>
      <dgm:spPr/>
      <dgm:t>
        <a:bodyPr/>
        <a:lstStyle/>
        <a:p>
          <a:endParaRPr lang="en-US"/>
        </a:p>
      </dgm:t>
    </dgm:pt>
    <dgm:pt modelId="{933D9941-6E9F-4A12-9761-5C0A53E91688}">
      <dgm:prSet phldrT="[Text]"/>
      <dgm:spPr/>
      <dgm:t>
        <a:bodyPr/>
        <a:lstStyle/>
        <a:p>
          <a:r>
            <a:rPr lang="en-US" dirty="0" smtClean="0"/>
            <a:t>Oracle Object</a:t>
          </a:r>
          <a:endParaRPr lang="en-US" dirty="0"/>
        </a:p>
      </dgm:t>
    </dgm:pt>
    <dgm:pt modelId="{EF4E9D96-5D5E-4B45-B31C-EB6878033E8E}" type="parTrans" cxnId="{008A04E7-EB0B-47CB-9668-0FBD22B84044}">
      <dgm:prSet/>
      <dgm:spPr/>
      <dgm:t>
        <a:bodyPr/>
        <a:lstStyle/>
        <a:p>
          <a:endParaRPr lang="en-US"/>
        </a:p>
      </dgm:t>
    </dgm:pt>
    <dgm:pt modelId="{D5255AF0-BD9C-4764-B85C-0864E3405A4E}" type="sibTrans" cxnId="{008A04E7-EB0B-47CB-9668-0FBD22B84044}">
      <dgm:prSet/>
      <dgm:spPr/>
      <dgm:t>
        <a:bodyPr/>
        <a:lstStyle/>
        <a:p>
          <a:endParaRPr lang="en-US"/>
        </a:p>
      </dgm:t>
    </dgm:pt>
    <dgm:pt modelId="{920E6667-0197-49E7-97AC-F336F6950AF3}" type="pres">
      <dgm:prSet presAssocID="{CDA93F55-E578-44CF-BF34-1FA5EE6158A2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C0597E3-218C-4EF2-8D29-CBB4B5D802CF}" type="pres">
      <dgm:prSet presAssocID="{CDA93F55-E578-44CF-BF34-1FA5EE6158A2}" presName="diamond" presStyleLbl="bgShp" presStyleIdx="0" presStyleCnt="1" custLinFactNeighborY="-236"/>
      <dgm:spPr/>
    </dgm:pt>
    <dgm:pt modelId="{18EB0937-165E-4AF5-ADD1-DFE53E8DFEA2}" type="pres">
      <dgm:prSet presAssocID="{CDA93F55-E578-44CF-BF34-1FA5EE6158A2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695AF7-DFB9-4FCC-902C-EB0D5A1556CF}" type="pres">
      <dgm:prSet presAssocID="{CDA93F55-E578-44CF-BF34-1FA5EE6158A2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0CD45D-AB7B-44A2-89D5-E66DE8A0AB59}" type="pres">
      <dgm:prSet presAssocID="{CDA93F55-E578-44CF-BF34-1FA5EE6158A2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ADD7EC-0753-461F-B073-C5A59A9D39F8}" type="pres">
      <dgm:prSet presAssocID="{CDA93F55-E578-44CF-BF34-1FA5EE6158A2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22818E9-E1BA-4767-A17A-075BC4628CF7}" type="presOf" srcId="{6E191B13-3B71-4340-8A93-308F801C6226}" destId="{AC0CD45D-AB7B-44A2-89D5-E66DE8A0AB59}" srcOrd="0" destOrd="0" presId="urn:microsoft.com/office/officeart/2005/8/layout/matrix3"/>
    <dgm:cxn modelId="{0E5069A6-4E52-4CA1-B6D6-BD2D1AA60A71}" type="presOf" srcId="{18B6B63C-DD68-4AF5-B490-CC0A3762FF21}" destId="{78695AF7-DFB9-4FCC-902C-EB0D5A1556CF}" srcOrd="0" destOrd="0" presId="urn:microsoft.com/office/officeart/2005/8/layout/matrix3"/>
    <dgm:cxn modelId="{008A04E7-EB0B-47CB-9668-0FBD22B84044}" srcId="{CDA93F55-E578-44CF-BF34-1FA5EE6158A2}" destId="{933D9941-6E9F-4A12-9761-5C0A53E91688}" srcOrd="3" destOrd="0" parTransId="{EF4E9D96-5D5E-4B45-B31C-EB6878033E8E}" sibTransId="{D5255AF0-BD9C-4764-B85C-0864E3405A4E}"/>
    <dgm:cxn modelId="{7FA40ACB-4F2E-4529-A418-1704C0E7F481}" srcId="{CDA93F55-E578-44CF-BF34-1FA5EE6158A2}" destId="{0C8BEE53-E80E-4130-9022-00B8E505B468}" srcOrd="0" destOrd="0" parTransId="{8532F139-4E0C-49FC-96E7-377B1192F9C6}" sibTransId="{43C3E79A-9231-4FB8-9D08-E8D603E51343}"/>
    <dgm:cxn modelId="{DA3B278C-A5D9-4ADE-9593-7FDAA79599DA}" type="presOf" srcId="{CDA93F55-E578-44CF-BF34-1FA5EE6158A2}" destId="{920E6667-0197-49E7-97AC-F336F6950AF3}" srcOrd="0" destOrd="0" presId="urn:microsoft.com/office/officeart/2005/8/layout/matrix3"/>
    <dgm:cxn modelId="{53192F33-285C-42BC-9B82-2604F3C7B0FA}" type="presOf" srcId="{0C8BEE53-E80E-4130-9022-00B8E505B468}" destId="{18EB0937-165E-4AF5-ADD1-DFE53E8DFEA2}" srcOrd="0" destOrd="0" presId="urn:microsoft.com/office/officeart/2005/8/layout/matrix3"/>
    <dgm:cxn modelId="{DF48F694-E63D-4E78-BCE7-260ABEC210F4}" srcId="{CDA93F55-E578-44CF-BF34-1FA5EE6158A2}" destId="{6E191B13-3B71-4340-8A93-308F801C6226}" srcOrd="2" destOrd="0" parTransId="{B77668F1-26A2-46FF-A951-ED39F0DBDF17}" sibTransId="{9A3B7F57-02DE-441E-ABD7-607DA8105735}"/>
    <dgm:cxn modelId="{E1A5546E-0A7D-4F9E-9B94-C39B10DCC2E7}" type="presOf" srcId="{933D9941-6E9F-4A12-9761-5C0A53E91688}" destId="{F7ADD7EC-0753-461F-B073-C5A59A9D39F8}" srcOrd="0" destOrd="0" presId="urn:microsoft.com/office/officeart/2005/8/layout/matrix3"/>
    <dgm:cxn modelId="{9701B286-95EE-4772-883F-6C4ABCA70C62}" srcId="{CDA93F55-E578-44CF-BF34-1FA5EE6158A2}" destId="{18B6B63C-DD68-4AF5-B490-CC0A3762FF21}" srcOrd="1" destOrd="0" parTransId="{A6E52AF5-A2B0-48B8-8C37-39011CEFBB5E}" sibTransId="{B4D853A7-C204-43DC-9963-22FC162915E8}"/>
    <dgm:cxn modelId="{CED2B5A2-2BEE-4525-B8F9-FB6058B5D439}" type="presParOf" srcId="{920E6667-0197-49E7-97AC-F336F6950AF3}" destId="{AC0597E3-218C-4EF2-8D29-CBB4B5D802CF}" srcOrd="0" destOrd="0" presId="urn:microsoft.com/office/officeart/2005/8/layout/matrix3"/>
    <dgm:cxn modelId="{A130F815-B4FB-4818-B4D2-DCA5564E1687}" type="presParOf" srcId="{920E6667-0197-49E7-97AC-F336F6950AF3}" destId="{18EB0937-165E-4AF5-ADD1-DFE53E8DFEA2}" srcOrd="1" destOrd="0" presId="urn:microsoft.com/office/officeart/2005/8/layout/matrix3"/>
    <dgm:cxn modelId="{8584FC2C-234B-4DFF-B8D1-FC99AD9DB02A}" type="presParOf" srcId="{920E6667-0197-49E7-97AC-F336F6950AF3}" destId="{78695AF7-DFB9-4FCC-902C-EB0D5A1556CF}" srcOrd="2" destOrd="0" presId="urn:microsoft.com/office/officeart/2005/8/layout/matrix3"/>
    <dgm:cxn modelId="{F285EF18-6F91-456B-8192-4BC915877B66}" type="presParOf" srcId="{920E6667-0197-49E7-97AC-F336F6950AF3}" destId="{AC0CD45D-AB7B-44A2-89D5-E66DE8A0AB59}" srcOrd="3" destOrd="0" presId="urn:microsoft.com/office/officeart/2005/8/layout/matrix3"/>
    <dgm:cxn modelId="{AFEDC9D5-2151-4E2D-AA2F-2BFD817A9FB3}" type="presParOf" srcId="{920E6667-0197-49E7-97AC-F336F6950AF3}" destId="{F7ADD7EC-0753-461F-B073-C5A59A9D39F8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0597E3-218C-4EF2-8D29-CBB4B5D802CF}">
      <dsp:nvSpPr>
        <dsp:cNvPr id="0" name=""/>
        <dsp:cNvSpPr/>
      </dsp:nvSpPr>
      <dsp:spPr>
        <a:xfrm>
          <a:off x="1233836" y="0"/>
          <a:ext cx="3628327" cy="3628327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EB0937-165E-4AF5-ADD1-DFE53E8DFEA2}">
      <dsp:nvSpPr>
        <dsp:cNvPr id="0" name=""/>
        <dsp:cNvSpPr/>
      </dsp:nvSpPr>
      <dsp:spPr>
        <a:xfrm>
          <a:off x="1578527" y="344691"/>
          <a:ext cx="1415047" cy="141504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Script</a:t>
          </a:r>
          <a:endParaRPr lang="en-US" sz="1900" kern="1200" dirty="0"/>
        </a:p>
      </dsp:txBody>
      <dsp:txXfrm>
        <a:off x="1647604" y="413768"/>
        <a:ext cx="1276893" cy="1276893"/>
      </dsp:txXfrm>
    </dsp:sp>
    <dsp:sp modelId="{78695AF7-DFB9-4FCC-902C-EB0D5A1556CF}">
      <dsp:nvSpPr>
        <dsp:cNvPr id="0" name=""/>
        <dsp:cNvSpPr/>
      </dsp:nvSpPr>
      <dsp:spPr>
        <a:xfrm>
          <a:off x="3102424" y="344691"/>
          <a:ext cx="1415047" cy="141504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Embedded within a Program</a:t>
          </a:r>
          <a:endParaRPr lang="en-US" sz="1900" kern="1200" dirty="0"/>
        </a:p>
      </dsp:txBody>
      <dsp:txXfrm>
        <a:off x="3171501" y="413768"/>
        <a:ext cx="1276893" cy="1276893"/>
      </dsp:txXfrm>
    </dsp:sp>
    <dsp:sp modelId="{AC0CD45D-AB7B-44A2-89D5-E66DE8A0AB59}">
      <dsp:nvSpPr>
        <dsp:cNvPr id="0" name=""/>
        <dsp:cNvSpPr/>
      </dsp:nvSpPr>
      <dsp:spPr>
        <a:xfrm>
          <a:off x="1578527" y="1868588"/>
          <a:ext cx="1415047" cy="141504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Stored Program</a:t>
          </a:r>
          <a:endParaRPr lang="en-US" sz="1900" kern="1200" dirty="0"/>
        </a:p>
      </dsp:txBody>
      <dsp:txXfrm>
        <a:off x="1647604" y="1937665"/>
        <a:ext cx="1276893" cy="1276893"/>
      </dsp:txXfrm>
    </dsp:sp>
    <dsp:sp modelId="{F7ADD7EC-0753-461F-B073-C5A59A9D39F8}">
      <dsp:nvSpPr>
        <dsp:cNvPr id="0" name=""/>
        <dsp:cNvSpPr/>
      </dsp:nvSpPr>
      <dsp:spPr>
        <a:xfrm>
          <a:off x="3102424" y="1868588"/>
          <a:ext cx="1415047" cy="141504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Oracle Object</a:t>
          </a:r>
          <a:endParaRPr lang="en-US" sz="1900" kern="1200" dirty="0"/>
        </a:p>
      </dsp:txBody>
      <dsp:txXfrm>
        <a:off x="3171501" y="1937665"/>
        <a:ext cx="1276893" cy="12768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noFill/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239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717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848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701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7543"/>
            <a:ext cx="7886700" cy="44121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59588" y="6071769"/>
            <a:ext cx="2852802" cy="649706"/>
          </a:xfrm>
          <a:prstGeom prst="rect">
            <a:avLst/>
          </a:prstGeom>
          <a:solidFill>
            <a:srgbClr val="3B5998"/>
          </a:solidFill>
          <a:ln w="25400">
            <a:solidFill>
              <a:schemeClr val="bg1"/>
            </a:solidFill>
            <a:miter lim="800000"/>
          </a:ln>
        </p:spPr>
        <p:txBody>
          <a:bodyPr wrap="square" rtlCol="0" anchor="b" anchorCtr="0">
            <a:noAutofit/>
          </a:bodyPr>
          <a:lstStyle/>
          <a:p>
            <a:r>
              <a:rPr lang="en-US" sz="1350" dirty="0" smtClean="0">
                <a:solidFill>
                  <a:schemeClr val="bg1"/>
                </a:solidFill>
              </a:rPr>
              <a:t>Oracle 11g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794641" y="6071769"/>
            <a:ext cx="5207385" cy="649705"/>
          </a:xfrm>
          <a:prstGeom prst="rect">
            <a:avLst/>
          </a:prstGeom>
          <a:solidFill>
            <a:srgbClr val="3B5998"/>
          </a:solidFill>
          <a:ln w="25400">
            <a:solidFill>
              <a:schemeClr val="bg1"/>
            </a:solidFill>
            <a:miter lim="800000"/>
          </a:ln>
        </p:spPr>
        <p:txBody>
          <a:bodyPr wrap="square" rtlCol="0" anchor="b" anchorCtr="0">
            <a:noAutofit/>
          </a:bodyPr>
          <a:lstStyle/>
          <a:p>
            <a:pPr algn="r"/>
            <a:r>
              <a:rPr lang="en-US" sz="1350" dirty="0" smtClean="0">
                <a:solidFill>
                  <a:schemeClr val="bg1"/>
                </a:solidFill>
              </a:rPr>
              <a:t>PL/SQL Fundamentals I</a:t>
            </a:r>
            <a:endParaRPr lang="en-US" sz="135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141372" y="6071770"/>
            <a:ext cx="649224" cy="649705"/>
            <a:chOff x="188495" y="5947443"/>
            <a:chExt cx="774032" cy="774032"/>
          </a:xfrm>
        </p:grpSpPr>
        <p:sp>
          <p:nvSpPr>
            <p:cNvPr id="10" name="Rectangle 9"/>
            <p:cNvSpPr/>
            <p:nvPr/>
          </p:nvSpPr>
          <p:spPr>
            <a:xfrm>
              <a:off x="188495" y="5947443"/>
              <a:ext cx="774032" cy="774032"/>
            </a:xfrm>
            <a:prstGeom prst="rect">
              <a:avLst/>
            </a:prstGeom>
            <a:solidFill>
              <a:srgbClr val="3B5998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749" y="6029697"/>
              <a:ext cx="609524" cy="6095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7545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53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85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3/17/2013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1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3/17/2013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6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3/17/2013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75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80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097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914A9-3380-41CD-A6E9-30D98D5F8B17}" type="datetimeFigureOut">
              <a:rPr lang="en-US" smtClean="0"/>
              <a:t>3/17/2013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85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Language Features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PL/SQL</a:t>
            </a:r>
          </a:p>
          <a:p>
            <a:r>
              <a:rPr lang="en-US" dirty="0" smtClean="0"/>
              <a:t>Advantages of PL/SQL</a:t>
            </a:r>
          </a:p>
          <a:p>
            <a:r>
              <a:rPr lang="en-US" dirty="0" smtClean="0"/>
              <a:t>Performance Advantages</a:t>
            </a:r>
          </a:p>
          <a:p>
            <a:r>
              <a:rPr lang="en-US" dirty="0" smtClean="0"/>
              <a:t>PL/SQL Program Deployment</a:t>
            </a:r>
          </a:p>
          <a:p>
            <a:r>
              <a:rPr lang="en-US" dirty="0" smtClean="0"/>
              <a:t>Structure of a PL/SQL Program Block</a:t>
            </a:r>
          </a:p>
          <a:p>
            <a:r>
              <a:rPr lang="en-US" dirty="0" smtClean="0"/>
              <a:t>Language Syntax</a:t>
            </a:r>
          </a:p>
          <a:p>
            <a:r>
              <a:rPr lang="en-US" dirty="0" smtClean="0"/>
              <a:t>Using PL/SQL From SQL*Plus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395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PL/SQL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  <a:tabLst>
                <a:tab pos="461963" algn="l"/>
              </a:tabLst>
            </a:pP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SQL is Declarative</a:t>
            </a:r>
          </a:p>
          <a:p>
            <a:pPr lvl="1"/>
            <a:r>
              <a:rPr lang="en-US" sz="2000" dirty="0" smtClean="0"/>
              <a:t>You specify </a:t>
            </a:r>
            <a:r>
              <a:rPr lang="en-US" sz="2000" u="sng" dirty="0" smtClean="0"/>
              <a:t>what</a:t>
            </a:r>
            <a:r>
              <a:rPr lang="en-US" sz="2000" dirty="0" smtClean="0"/>
              <a:t> data is needed.  Not </a:t>
            </a:r>
            <a:r>
              <a:rPr lang="en-US" sz="2000" u="sng" dirty="0" smtClean="0"/>
              <a:t>how</a:t>
            </a:r>
            <a:r>
              <a:rPr lang="en-US" sz="2000" dirty="0" smtClean="0"/>
              <a:t> the data is retrieved.</a:t>
            </a:r>
          </a:p>
          <a:p>
            <a:pPr lvl="1"/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Advantage –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Simple</a:t>
            </a:r>
          </a:p>
          <a:p>
            <a:pPr lvl="1"/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Disadvantage –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Occasionally, we need to specify ‘how’</a:t>
            </a:r>
          </a:p>
          <a:p>
            <a:pPr lvl="1"/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lvl="0" indent="0">
              <a:buNone/>
              <a:tabLst>
                <a:tab pos="461963" algn="l"/>
              </a:tabLst>
            </a:pP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PL/</a:t>
            </a:r>
            <a:r>
              <a:rPr lang="en-US" sz="2400" b="1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SQL </a:t>
            </a:r>
            <a:r>
              <a:rPr lang="en-US" sz="2400" dirty="0" smtClean="0"/>
              <a:t>merges the following:</a:t>
            </a:r>
          </a:p>
          <a:p>
            <a:pPr lvl="1"/>
            <a:r>
              <a:rPr lang="en-US" sz="2000" baseline="0" dirty="0" smtClean="0"/>
              <a:t>Logic</a:t>
            </a:r>
            <a:r>
              <a:rPr lang="en-US" sz="2000" dirty="0" smtClean="0"/>
              <a:t> features of a procedural language (PL)</a:t>
            </a:r>
          </a:p>
          <a:p>
            <a:pPr lvl="1"/>
            <a:r>
              <a:rPr lang="en-US" sz="2000" dirty="0" smtClean="0"/>
              <a:t>Declarative features of SQL</a:t>
            </a:r>
          </a:p>
          <a:p>
            <a:pPr lvl="1"/>
            <a:endParaRPr lang="en-US" sz="2000" baseline="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88" y="1325855"/>
            <a:ext cx="609524" cy="6095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88" y="3067840"/>
            <a:ext cx="609524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9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PL/SQL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461963" algn="l"/>
              </a:tabLst>
            </a:pP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Portability</a:t>
            </a:r>
          </a:p>
          <a:p>
            <a:pPr lvl="1"/>
            <a:r>
              <a:rPr lang="en-US" sz="2000" dirty="0" smtClean="0"/>
              <a:t>PL/SQL operates independent of operating system.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PL/SQL is executed by the Oracle database, not the host system.</a:t>
            </a:r>
          </a:p>
          <a:p>
            <a:pPr lvl="1"/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lvl="0" indent="0">
              <a:buNone/>
              <a:tabLst>
                <a:tab pos="461963" algn="l"/>
              </a:tabLst>
            </a:pP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Simplicity</a:t>
            </a:r>
            <a:endParaRPr lang="en-US" sz="2400" dirty="0" smtClean="0"/>
          </a:p>
          <a:p>
            <a:pPr lvl="1"/>
            <a:r>
              <a:rPr lang="en-US" sz="2000" baseline="0" dirty="0" smtClean="0"/>
              <a:t>PL/SQL syntax</a:t>
            </a:r>
            <a:r>
              <a:rPr lang="en-US" sz="2000" dirty="0" smtClean="0"/>
              <a:t> is generally free of complex grammatical rules.</a:t>
            </a:r>
          </a:p>
          <a:p>
            <a:pPr lvl="1"/>
            <a:endParaRPr lang="en-US" sz="2000" baseline="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88" y="1381595"/>
            <a:ext cx="609524" cy="6095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88" y="2798116"/>
            <a:ext cx="609524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87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Performance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461963" algn="l"/>
              </a:tabLst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Scenario 1 – Without PL/SQL</a:t>
            </a:r>
          </a:p>
          <a:p>
            <a:pPr marL="0" indent="0">
              <a:buNone/>
              <a:tabLst>
                <a:tab pos="461963" algn="l"/>
              </a:tabLst>
            </a:pPr>
            <a:endParaRPr lang="en-US" sz="24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endParaRPr lang="en-US" sz="2000" baseline="0" dirty="0" smtClean="0"/>
          </a:p>
        </p:txBody>
      </p:sp>
      <p:sp>
        <p:nvSpPr>
          <p:cNvPr id="6" name="Flowchart: Stored Data 5"/>
          <p:cNvSpPr/>
          <p:nvPr/>
        </p:nvSpPr>
        <p:spPr>
          <a:xfrm>
            <a:off x="2102059" y="2122915"/>
            <a:ext cx="4349810" cy="3701811"/>
          </a:xfrm>
          <a:prstGeom prst="flowChartOnlineStorag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2635247" y="2640173"/>
            <a:ext cx="2634909" cy="2923671"/>
            <a:chOff x="2618158" y="2627892"/>
            <a:chExt cx="2634909" cy="292367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3381" y="2627892"/>
              <a:ext cx="609524" cy="609524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2811" y="4387725"/>
              <a:ext cx="609524" cy="609524"/>
            </a:xfrm>
            <a:prstGeom prst="rect">
              <a:avLst/>
            </a:prstGeom>
          </p:spPr>
        </p:pic>
        <p:sp>
          <p:nvSpPr>
            <p:cNvPr id="12" name="Bent Arrow 11"/>
            <p:cNvSpPr/>
            <p:nvPr/>
          </p:nvSpPr>
          <p:spPr>
            <a:xfrm rot="16200000">
              <a:off x="2909336" y="4225071"/>
              <a:ext cx="484349" cy="606752"/>
            </a:xfrm>
            <a:prstGeom prst="bentArrow">
              <a:avLst>
                <a:gd name="adj1" fmla="val 23236"/>
                <a:gd name="adj2" fmla="val 27158"/>
                <a:gd name="adj3" fmla="val 25000"/>
                <a:gd name="adj4" fmla="val 43750"/>
              </a:avLst>
            </a:prstGeom>
            <a:solidFill>
              <a:srgbClr val="3B599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56495" y="3210838"/>
              <a:ext cx="10508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Application Server</a:t>
              </a:r>
              <a:endParaRPr 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56495" y="5028343"/>
              <a:ext cx="10508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Database Server</a:t>
              </a:r>
              <a:endParaRPr lang="en-US" sz="1400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618158" y="3525329"/>
              <a:ext cx="685752" cy="685752"/>
              <a:chOff x="2618158" y="3525329"/>
              <a:chExt cx="685752" cy="685752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18158" y="3525329"/>
                <a:ext cx="380952" cy="380952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0558" y="3677729"/>
                <a:ext cx="380952" cy="380952"/>
              </a:xfrm>
              <a:prstGeom prst="rect">
                <a:avLst/>
              </a:prstGeom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2958" y="3830129"/>
                <a:ext cx="380952" cy="380952"/>
              </a:xfrm>
              <a:prstGeom prst="rect">
                <a:avLst/>
              </a:prstGeom>
            </p:spPr>
          </p:pic>
        </p:grpSp>
        <p:grpSp>
          <p:nvGrpSpPr>
            <p:cNvPr id="28" name="Group 27"/>
            <p:cNvGrpSpPr/>
            <p:nvPr/>
          </p:nvGrpSpPr>
          <p:grpSpPr>
            <a:xfrm>
              <a:off x="4428671" y="2800786"/>
              <a:ext cx="824396" cy="2057633"/>
              <a:chOff x="4428671" y="2800786"/>
              <a:chExt cx="824396" cy="2057633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4567315" y="3434696"/>
                <a:ext cx="685752" cy="685752"/>
                <a:chOff x="2312716" y="2688617"/>
                <a:chExt cx="685752" cy="685752"/>
              </a:xfrm>
            </p:grpSpPr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12716" y="2688617"/>
                  <a:ext cx="380952" cy="380952"/>
                </a:xfrm>
                <a:prstGeom prst="rect">
                  <a:avLst/>
                </a:prstGeom>
              </p:spPr>
            </p:pic>
            <p:pic>
              <p:nvPicPr>
                <p:cNvPr id="22" name="Picture 21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65116" y="2841017"/>
                  <a:ext cx="380952" cy="380952"/>
                </a:xfrm>
                <a:prstGeom prst="rect">
                  <a:avLst/>
                </a:prstGeom>
              </p:spPr>
            </p:pic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17516" y="2993417"/>
                  <a:ext cx="380952" cy="380952"/>
                </a:xfrm>
                <a:prstGeom prst="rect">
                  <a:avLst/>
                </a:prstGeom>
              </p:spPr>
            </p:pic>
          </p:grpSp>
          <p:sp>
            <p:nvSpPr>
              <p:cNvPr id="26" name="Bent Arrow 25"/>
              <p:cNvSpPr/>
              <p:nvPr/>
            </p:nvSpPr>
            <p:spPr>
              <a:xfrm rot="5400000">
                <a:off x="4489872" y="2739585"/>
                <a:ext cx="484349" cy="606752"/>
              </a:xfrm>
              <a:prstGeom prst="bentArrow">
                <a:avLst>
                  <a:gd name="adj1" fmla="val 23236"/>
                  <a:gd name="adj2" fmla="val 27158"/>
                  <a:gd name="adj3" fmla="val 25000"/>
                  <a:gd name="adj4" fmla="val 43750"/>
                </a:avLst>
              </a:prstGeom>
              <a:solidFill>
                <a:srgbClr val="3B599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Bent Arrow 26"/>
              <p:cNvSpPr/>
              <p:nvPr/>
            </p:nvSpPr>
            <p:spPr>
              <a:xfrm rot="10800000">
                <a:off x="4489873" y="4251667"/>
                <a:ext cx="484349" cy="606752"/>
              </a:xfrm>
              <a:prstGeom prst="bentArrow">
                <a:avLst>
                  <a:gd name="adj1" fmla="val 23236"/>
                  <a:gd name="adj2" fmla="val 27158"/>
                  <a:gd name="adj3" fmla="val 25000"/>
                  <a:gd name="adj4" fmla="val 43750"/>
                </a:avLst>
              </a:prstGeom>
              <a:solidFill>
                <a:srgbClr val="3B599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411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Performance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461963" algn="l"/>
              </a:tabLst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Scenario 2 – Using PL/SQL</a:t>
            </a:r>
          </a:p>
          <a:p>
            <a:pPr marL="0" indent="0">
              <a:buNone/>
              <a:tabLst>
                <a:tab pos="461963" algn="l"/>
              </a:tabLst>
            </a:pPr>
            <a:endParaRPr lang="en-US" sz="24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endParaRPr lang="en-US" sz="2000" baseline="0" dirty="0" smtClean="0"/>
          </a:p>
        </p:txBody>
      </p:sp>
      <p:sp>
        <p:nvSpPr>
          <p:cNvPr id="70" name="Flowchart: Stored Data 69"/>
          <p:cNvSpPr/>
          <p:nvPr/>
        </p:nvSpPr>
        <p:spPr>
          <a:xfrm>
            <a:off x="2102059" y="2122915"/>
            <a:ext cx="4349810" cy="3701811"/>
          </a:xfrm>
          <a:prstGeom prst="flowChartOnlineStorag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2850302" y="2588820"/>
            <a:ext cx="2537541" cy="2962743"/>
            <a:chOff x="2842636" y="2448823"/>
            <a:chExt cx="2537541" cy="296274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5715" y="2487895"/>
              <a:ext cx="609524" cy="609524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5145" y="4247728"/>
              <a:ext cx="609524" cy="609524"/>
            </a:xfrm>
            <a:prstGeom prst="rect">
              <a:avLst/>
            </a:prstGeom>
          </p:spPr>
        </p:pic>
        <p:sp>
          <p:nvSpPr>
            <p:cNvPr id="56" name="U-Turn Arrow 55"/>
            <p:cNvSpPr/>
            <p:nvPr/>
          </p:nvSpPr>
          <p:spPr>
            <a:xfrm rot="5400000">
              <a:off x="4165573" y="3528363"/>
              <a:ext cx="2004768" cy="424441"/>
            </a:xfrm>
            <a:prstGeom prst="uturnArrow">
              <a:avLst/>
            </a:prstGeom>
            <a:solidFill>
              <a:srgbClr val="3B599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Bent Arrow 56"/>
            <p:cNvSpPr/>
            <p:nvPr/>
          </p:nvSpPr>
          <p:spPr>
            <a:xfrm rot="16200000">
              <a:off x="2932587" y="4155861"/>
              <a:ext cx="484349" cy="606752"/>
            </a:xfrm>
            <a:prstGeom prst="bentArrow">
              <a:avLst>
                <a:gd name="adj1" fmla="val 23236"/>
                <a:gd name="adj2" fmla="val 27158"/>
                <a:gd name="adj3" fmla="val 25000"/>
                <a:gd name="adj4" fmla="val 43750"/>
              </a:avLst>
            </a:prstGeom>
            <a:solidFill>
              <a:srgbClr val="3B599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4173206" y="2448823"/>
              <a:ext cx="685752" cy="685752"/>
              <a:chOff x="2312716" y="2688617"/>
              <a:chExt cx="685752" cy="685752"/>
            </a:xfrm>
          </p:grpSpPr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12716" y="2688617"/>
                <a:ext cx="380952" cy="380952"/>
              </a:xfrm>
              <a:prstGeom prst="rect">
                <a:avLst/>
              </a:prstGeom>
            </p:spPr>
          </p:pic>
          <p:pic>
            <p:nvPicPr>
              <p:cNvPr id="59" name="Picture 58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65116" y="2841017"/>
                <a:ext cx="380952" cy="380952"/>
              </a:xfrm>
              <a:prstGeom prst="rect">
                <a:avLst/>
              </a:prstGeom>
            </p:spPr>
          </p:pic>
          <p:pic>
            <p:nvPicPr>
              <p:cNvPr id="60" name="Picture 5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17516" y="2993417"/>
                <a:ext cx="380952" cy="380952"/>
              </a:xfrm>
              <a:prstGeom prst="rect">
                <a:avLst/>
              </a:prstGeom>
            </p:spPr>
          </p:pic>
        </p:grpSp>
        <p:grpSp>
          <p:nvGrpSpPr>
            <p:cNvPr id="62" name="Group 61"/>
            <p:cNvGrpSpPr/>
            <p:nvPr/>
          </p:nvGrpSpPr>
          <p:grpSpPr>
            <a:xfrm>
              <a:off x="4173206" y="4165876"/>
              <a:ext cx="685752" cy="685752"/>
              <a:chOff x="2312716" y="2688617"/>
              <a:chExt cx="685752" cy="685752"/>
            </a:xfrm>
          </p:grpSpPr>
          <p:pic>
            <p:nvPicPr>
              <p:cNvPr id="63" name="Picture 6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12716" y="2688617"/>
                <a:ext cx="380952" cy="380952"/>
              </a:xfrm>
              <a:prstGeom prst="rect">
                <a:avLst/>
              </a:prstGeom>
            </p:spPr>
          </p:pic>
          <p:pic>
            <p:nvPicPr>
              <p:cNvPr id="64" name="Picture 6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65116" y="2841017"/>
                <a:ext cx="380952" cy="380952"/>
              </a:xfrm>
              <a:prstGeom prst="rect">
                <a:avLst/>
              </a:prstGeom>
            </p:spPr>
          </p:pic>
          <p:pic>
            <p:nvPicPr>
              <p:cNvPr id="65" name="Picture 6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17516" y="2993417"/>
                <a:ext cx="380952" cy="380952"/>
              </a:xfrm>
              <a:prstGeom prst="rect">
                <a:avLst/>
              </a:prstGeom>
            </p:spPr>
          </p:pic>
        </p:grpSp>
        <p:sp>
          <p:nvSpPr>
            <p:cNvPr id="66" name="TextBox 65"/>
            <p:cNvSpPr txBox="1"/>
            <p:nvPr/>
          </p:nvSpPr>
          <p:spPr>
            <a:xfrm>
              <a:off x="3348829" y="3070841"/>
              <a:ext cx="10508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Application Server</a:t>
              </a:r>
              <a:endParaRPr lang="en-US" sz="14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348829" y="4888346"/>
              <a:ext cx="10508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Database Server</a:t>
              </a:r>
              <a:endParaRPr lang="en-US" sz="1400" dirty="0"/>
            </a:p>
          </p:txBody>
        </p:sp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2636" y="3784924"/>
              <a:ext cx="380952" cy="3809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17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PL/SQL Program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0188" lvl="0" indent="-230188">
              <a:buNone/>
              <a:tabLst>
                <a:tab pos="230188" algn="l"/>
              </a:tabLst>
            </a:pP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sz="2400" dirty="0" smtClean="0"/>
              <a:t>There are different situations where you can find PL/SQL programs.</a:t>
            </a:r>
          </a:p>
          <a:p>
            <a:pPr lvl="0"/>
            <a:endParaRPr lang="en-US" sz="24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91" y="1406533"/>
            <a:ext cx="609524" cy="609524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76614294"/>
              </p:ext>
            </p:extLst>
          </p:nvPr>
        </p:nvGraphicFramePr>
        <p:xfrm>
          <a:off x="1259080" y="2298819"/>
          <a:ext cx="6096000" cy="3628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8650" y="2837204"/>
            <a:ext cx="1917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Sent using SQL*Plus client-side session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49" y="4433449"/>
            <a:ext cx="1917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Such as a </a:t>
            </a:r>
            <a:r>
              <a:rPr lang="en-US" dirty="0">
                <a:solidFill>
                  <a:schemeClr val="bg1"/>
                </a:solidFill>
              </a:rPr>
              <a:t>server-side </a:t>
            </a:r>
            <a:r>
              <a:rPr lang="en-US" dirty="0" smtClean="0">
                <a:solidFill>
                  <a:schemeClr val="bg1"/>
                </a:solidFill>
              </a:rPr>
              <a:t>trigger.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69999" y="2837204"/>
            <a:ext cx="1917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Script embedded within a C or COBOL program.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69998" y="4433449"/>
            <a:ext cx="1917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 program </a:t>
            </a:r>
            <a:r>
              <a:rPr lang="en-US" dirty="0">
                <a:solidFill>
                  <a:schemeClr val="bg1"/>
                </a:solidFill>
              </a:rPr>
              <a:t>unit within an Oracle object database</a:t>
            </a:r>
          </a:p>
        </p:txBody>
      </p:sp>
    </p:spTree>
    <p:extLst>
      <p:ext uri="{BB962C8B-B14F-4D97-AF65-F5344CB8AC3E}">
        <p14:creationId xmlns:p14="http://schemas.microsoft.com/office/powerpoint/2010/main" val="417093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C0597E3-218C-4EF2-8D29-CBB4B5D802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AC0597E3-218C-4EF2-8D29-CBB4B5D802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AC0597E3-218C-4EF2-8D29-CBB4B5D802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8EB0937-165E-4AF5-ADD1-DFE53E8DFE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graphicEl>
                                              <a:dgm id="{18EB0937-165E-4AF5-ADD1-DFE53E8DFE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graphicEl>
                                              <a:dgm id="{18EB0937-165E-4AF5-ADD1-DFE53E8DFE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8695AF7-DFB9-4FCC-902C-EB0D5A1556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graphicEl>
                                              <a:dgm id="{78695AF7-DFB9-4FCC-902C-EB0D5A1556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graphicEl>
                                              <a:dgm id="{78695AF7-DFB9-4FCC-902C-EB0D5A1556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C0CD45D-AB7B-44A2-89D5-E66DE8A0AB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AC0CD45D-AB7B-44A2-89D5-E66DE8A0AB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AC0CD45D-AB7B-44A2-89D5-E66DE8A0AB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7ADD7EC-0753-461F-B073-C5A59A9D39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graphicEl>
                                              <a:dgm id="{F7ADD7EC-0753-461F-B073-C5A59A9D39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graphicEl>
                                              <a:dgm id="{F7ADD7EC-0753-461F-B073-C5A59A9D39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P spid="6" grpId="0"/>
      <p:bldP spid="8" grpId="0"/>
      <p:bldP spid="9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See it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38" y="662130"/>
            <a:ext cx="609524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7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503</TotalTime>
  <Words>95</Words>
  <Application>Microsoft Office PowerPoint</Application>
  <PresentationFormat>On-screen Show (4:3)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Segoe UI Light</vt:lpstr>
      <vt:lpstr>Segoe UI Semilight</vt:lpstr>
      <vt:lpstr>Office Theme</vt:lpstr>
      <vt:lpstr>Language Features </vt:lpstr>
      <vt:lpstr>Understanding PL/SQL</vt:lpstr>
      <vt:lpstr>Advantages of PL/SQL</vt:lpstr>
      <vt:lpstr>Performance Advantages</vt:lpstr>
      <vt:lpstr>Performance Advantages</vt:lpstr>
      <vt:lpstr>PL/SQL Program Deployment</vt:lpstr>
      <vt:lpstr>See it in action</vt:lpstr>
    </vt:vector>
  </TitlesOfParts>
  <Company>eXponent Consulting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11g PL/SQL Fundamentals I</dc:title>
  <dc:creator>Timothy Miles</dc:creator>
  <cp:lastModifiedBy>Timothy Miles</cp:lastModifiedBy>
  <cp:revision>54</cp:revision>
  <dcterms:created xsi:type="dcterms:W3CDTF">2013-02-09T16:35:40Z</dcterms:created>
  <dcterms:modified xsi:type="dcterms:W3CDTF">2013-03-17T15:19:51Z</dcterms:modified>
</cp:coreProperties>
</file>