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70" r:id="rId4"/>
    <p:sldId id="275" r:id="rId5"/>
    <p:sldId id="273" r:id="rId6"/>
    <p:sldId id="276" r:id="rId7"/>
    <p:sldId id="278" r:id="rId8"/>
    <p:sldId id="277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6451" autoAdjust="0"/>
  </p:normalViewPr>
  <p:slideViewPr>
    <p:cSldViewPr snapToGrid="0">
      <p:cViewPr varScale="1">
        <p:scale>
          <a:sx n="57" d="100"/>
          <a:sy n="57" d="100"/>
        </p:scale>
        <p:origin x="7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Cursor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To Use Cursor Variables</a:t>
            </a:r>
          </a:p>
          <a:p>
            <a:r>
              <a:rPr lang="en-US" baseline="0" dirty="0" smtClean="0"/>
              <a:t>Learn to Use Cursor Expressions</a:t>
            </a:r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Cursor Variables?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Cursor </a:t>
            </a:r>
            <a:r>
              <a:rPr lang="en-US" dirty="0" smtClean="0">
                <a:solidFill>
                  <a:srgbClr val="D95A27"/>
                </a:solidFill>
              </a:rPr>
              <a:t>variables </a:t>
            </a:r>
            <a:r>
              <a:rPr lang="en-US" dirty="0" smtClean="0"/>
              <a:t>are pointers to result sets built for database cursors.</a:t>
            </a:r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They do </a:t>
            </a:r>
            <a:r>
              <a:rPr lang="en-US" b="1" dirty="0">
                <a:solidFill>
                  <a:srgbClr val="D95A27"/>
                </a:solidFill>
              </a:rPr>
              <a:t>not</a:t>
            </a:r>
            <a:r>
              <a:rPr lang="en-US" dirty="0" smtClean="0"/>
              <a:t> point to the actual data.</a:t>
            </a:r>
            <a:endParaRPr lang="en-US" sz="2200" kern="1200" baseline="0" dirty="0" smtClean="0">
              <a:solidFill>
                <a:schemeClr val="bg2">
                  <a:lumMod val="25000"/>
                </a:schemeClr>
              </a:solidFill>
              <a:effectLst/>
              <a:latin typeface="Aller" panose="02000503030000020004" pitchFamily="2" charset="0"/>
              <a:ea typeface="+mn-ea"/>
              <a:cs typeface="+mn-cs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1062806" y="3252159"/>
            <a:ext cx="6961238" cy="298671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--Declare cursor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REF CURSOR RETURN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ReturnDatatype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PROCEDURE ProcedureName1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ParameterSpecification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PROCEDURE ProcedureName2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ParameterSpecification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FunctionName1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ParameterSpecification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ReturnDatatype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Cursor Variables?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Performance benefits can be substantial when using </a:t>
            </a:r>
            <a:r>
              <a:rPr lang="en-US" dirty="0">
                <a:solidFill>
                  <a:srgbClr val="D95A27"/>
                </a:solidFill>
              </a:rPr>
              <a:t>REF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CURSOR</a:t>
            </a:r>
            <a:r>
              <a:rPr lang="en-US" dirty="0" smtClean="0"/>
              <a:t> pointers.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You can use </a:t>
            </a:r>
            <a:r>
              <a:rPr lang="en-US" dirty="0">
                <a:solidFill>
                  <a:srgbClr val="D95A27"/>
                </a:solidFill>
              </a:rPr>
              <a:t>REF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CURSOR</a:t>
            </a:r>
            <a:r>
              <a:rPr lang="en-US" dirty="0" smtClean="0"/>
              <a:t> pointers when referencing data from a table instead of creating and moving multiple copies of the data between program units.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219812" y="4184681"/>
            <a:ext cx="2647225" cy="957532"/>
          </a:xfrm>
          <a:prstGeom prst="wedgeRectCallout">
            <a:avLst>
              <a:gd name="adj1" fmla="val -29284"/>
              <a:gd name="adj2" fmla="val -4084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Cursor variables are not limited to packages.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4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Cursor Variable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Cursor variables declarations are: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D95A27"/>
                </a:solidFill>
              </a:rPr>
              <a:t>REF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95A27"/>
                </a:solidFill>
              </a:rPr>
              <a:t>CURSOR type</a:t>
            </a:r>
            <a:r>
              <a:rPr lang="en-US" dirty="0" smtClean="0"/>
              <a:t> must be declared, followed by one or more instance of that type.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D95A27"/>
                </a:solidFill>
              </a:rPr>
              <a:t>Cursor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variable</a:t>
            </a:r>
            <a:r>
              <a:rPr lang="en-US" dirty="0" smtClean="0"/>
              <a:t> declarations may take one of the following forms: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 </a:t>
            </a:r>
            <a:r>
              <a:rPr lang="en-US" dirty="0">
                <a:solidFill>
                  <a:srgbClr val="D95A27"/>
                </a:solidFill>
              </a:rPr>
              <a:t>strong</a:t>
            </a:r>
            <a:r>
              <a:rPr lang="en-US" dirty="0" smtClean="0"/>
              <a:t> or </a:t>
            </a:r>
            <a:r>
              <a:rPr lang="en-US" dirty="0">
                <a:solidFill>
                  <a:srgbClr val="D95A27"/>
                </a:solidFill>
              </a:rPr>
              <a:t>restrictive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definition</a:t>
            </a:r>
            <a:r>
              <a:rPr lang="en-US" dirty="0" smtClean="0"/>
              <a:t> – the cursor is strictly limited to queries which are type-compatible.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 </a:t>
            </a:r>
            <a:r>
              <a:rPr lang="en-US" dirty="0">
                <a:solidFill>
                  <a:srgbClr val="D95A27"/>
                </a:solidFill>
              </a:rPr>
              <a:t>weak</a:t>
            </a:r>
            <a:r>
              <a:rPr lang="en-US" dirty="0" smtClean="0"/>
              <a:t> or </a:t>
            </a:r>
            <a:r>
              <a:rPr lang="en-US" dirty="0">
                <a:solidFill>
                  <a:srgbClr val="D95A27"/>
                </a:solidFill>
              </a:rPr>
              <a:t>non-restrictive</a:t>
            </a:r>
            <a:r>
              <a:rPr lang="en-US" dirty="0" smtClean="0"/>
              <a:t> definition – the cursor may be used for any query.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959691" y="2729131"/>
            <a:ext cx="2647225" cy="957532"/>
          </a:xfrm>
          <a:prstGeom prst="wedgeRectCallout">
            <a:avLst>
              <a:gd name="adj1" fmla="val -23418"/>
              <a:gd name="adj2" fmla="val -69678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The keyword REF indicates that a pointer is being defined.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1766804" y="2729131"/>
            <a:ext cx="2647225" cy="957532"/>
          </a:xfrm>
          <a:prstGeom prst="wedgeRectCallout">
            <a:avLst>
              <a:gd name="adj1" fmla="val -23418"/>
              <a:gd name="adj2" fmla="val -69678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The keyword CURSOR indicates that a pointer is a cursor.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4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 Definition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75606" y="1622425"/>
            <a:ext cx="6935638" cy="34154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--Define global variable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employee_cv_type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REF CURSOR RETURN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employee.%ROWTYPE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PROCEDURE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open_employee_data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employee_cv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 OUT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employee_cv_type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IN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employee.dno%TYPE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PROCEDURE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fetch_employee_data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employee_cv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employee_cv_type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employee_output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OUT  VARCHAR2);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1400" dirty="0"/>
          </a:p>
        </p:txBody>
      </p:sp>
      <p:sp>
        <p:nvSpPr>
          <p:cNvPr id="7" name="Rectangular Callout 6"/>
          <p:cNvSpPr/>
          <p:nvPr/>
        </p:nvSpPr>
        <p:spPr>
          <a:xfrm>
            <a:off x="1451690" y="2783772"/>
            <a:ext cx="4442647" cy="1014322"/>
          </a:xfrm>
          <a:prstGeom prst="wedgeRectCallout">
            <a:avLst>
              <a:gd name="adj1" fmla="val -21679"/>
              <a:gd name="adj2" fmla="val -6949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The global variable </a:t>
            </a:r>
            <a:r>
              <a:rPr lang="en-US" sz="1600" b="1" dirty="0" err="1" smtClean="0">
                <a:latin typeface="Aller" panose="02000503030000020004" pitchFamily="2" charset="0"/>
              </a:rPr>
              <a:t>employee_cv_type</a:t>
            </a:r>
            <a:r>
              <a:rPr lang="en-US" sz="1600" dirty="0" smtClean="0">
                <a:latin typeface="Aller" panose="02000503030000020004" pitchFamily="2" charset="0"/>
              </a:rPr>
              <a:t> is available to all program units within the package.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099231" y="1559041"/>
            <a:ext cx="4442647" cy="1065407"/>
          </a:xfrm>
          <a:prstGeom prst="wedgeRectCallout">
            <a:avLst>
              <a:gd name="adj1" fmla="val -22067"/>
              <a:gd name="adj2" fmla="val 68957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The </a:t>
            </a:r>
            <a:r>
              <a:rPr lang="en-US" sz="1600" b="1" dirty="0" err="1" smtClean="0">
                <a:latin typeface="Aller" panose="02000503030000020004" pitchFamily="2" charset="0"/>
              </a:rPr>
              <a:t>open_employee_data</a:t>
            </a:r>
            <a:r>
              <a:rPr lang="en-US" sz="1600" dirty="0" smtClean="0">
                <a:latin typeface="Aller" panose="02000503030000020004" pitchFamily="2" charset="0"/>
              </a:rPr>
              <a:t>() procedure will open the cursor which will consist of all employees for the department specified.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099231" y="2422891"/>
            <a:ext cx="4442647" cy="1065407"/>
          </a:xfrm>
          <a:prstGeom prst="wedgeRectCallout">
            <a:avLst>
              <a:gd name="adj1" fmla="val -22067"/>
              <a:gd name="adj2" fmla="val 67337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The </a:t>
            </a:r>
            <a:r>
              <a:rPr lang="en-US" sz="1600" b="1" dirty="0" err="1" smtClean="0">
                <a:latin typeface="Aller" panose="02000503030000020004" pitchFamily="2" charset="0"/>
              </a:rPr>
              <a:t>fetch_employee_data</a:t>
            </a:r>
            <a:r>
              <a:rPr lang="en-US" sz="1600" dirty="0" smtClean="0">
                <a:latin typeface="Aller" panose="02000503030000020004" pitchFamily="2" charset="0"/>
              </a:rPr>
              <a:t>() procedure will fetch those rows indicated by the cursor.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7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 Definition Example (Body)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75606" y="1622424"/>
            <a:ext cx="6935638" cy="42090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BODY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--Procedure to open the cursor and retrieve the initial data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PROCEDURE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open_employee_data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employee_cv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 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employee_cv_type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employee.dno%TYPE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--Retrieve the data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employee_cv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SELECT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FROM employee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WHERE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employee.dno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open_employee_data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/>
          </a:p>
        </p:txBody>
      </p:sp>
      <p:sp>
        <p:nvSpPr>
          <p:cNvPr id="7" name="Rectangular Callout 6"/>
          <p:cNvSpPr/>
          <p:nvPr/>
        </p:nvSpPr>
        <p:spPr>
          <a:xfrm>
            <a:off x="888095" y="3058034"/>
            <a:ext cx="4442647" cy="1014322"/>
          </a:xfrm>
          <a:prstGeom prst="wedgeRectCallout">
            <a:avLst>
              <a:gd name="adj1" fmla="val -21679"/>
              <a:gd name="adj2" fmla="val -6949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The </a:t>
            </a:r>
            <a:r>
              <a:rPr lang="en-US" sz="1600" b="1" dirty="0" err="1" smtClean="0">
                <a:latin typeface="Aller" panose="02000503030000020004" pitchFamily="2" charset="0"/>
              </a:rPr>
              <a:t>employee_cv</a:t>
            </a:r>
            <a:r>
              <a:rPr lang="en-US" sz="1600" dirty="0" smtClean="0">
                <a:latin typeface="Aller" panose="02000503030000020004" pitchFamily="2" charset="0"/>
              </a:rPr>
              <a:t> variable is identical to the specification.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322101" y="3058034"/>
            <a:ext cx="4442647" cy="1065407"/>
          </a:xfrm>
          <a:prstGeom prst="wedgeRectCallout">
            <a:avLst>
              <a:gd name="adj1" fmla="val -21679"/>
              <a:gd name="adj2" fmla="val -6949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It is using the </a:t>
            </a:r>
            <a:r>
              <a:rPr lang="en-US" sz="1600" b="1" dirty="0" smtClean="0">
                <a:latin typeface="Aller" panose="02000503030000020004" pitchFamily="2" charset="0"/>
              </a:rPr>
              <a:t>OUT</a:t>
            </a:r>
            <a:r>
              <a:rPr lang="en-US" sz="1600" dirty="0" smtClean="0">
                <a:latin typeface="Aller" panose="02000503030000020004" pitchFamily="2" charset="0"/>
              </a:rPr>
              <a:t> Mode so the cursor can be returned to the calling program.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14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 Definition Example (Body)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75606" y="1622424"/>
            <a:ext cx="6935638" cy="42090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PROCEDURE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fetch_employee_data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employee_cv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employee_cv_type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employee_output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   VARCHAR2)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employee%ROWTYPE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FETCH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employee_cv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employee_row.lname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|| ' '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employee_row.salary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fetch_employee_data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400" dirty="0"/>
          </a:p>
        </p:txBody>
      </p:sp>
      <p:sp>
        <p:nvSpPr>
          <p:cNvPr id="7" name="Rectangular Callout 6"/>
          <p:cNvSpPr/>
          <p:nvPr/>
        </p:nvSpPr>
        <p:spPr>
          <a:xfrm>
            <a:off x="2248798" y="2441934"/>
            <a:ext cx="4442647" cy="1014322"/>
          </a:xfrm>
          <a:prstGeom prst="wedgeRectCallout">
            <a:avLst>
              <a:gd name="adj1" fmla="val -21679"/>
              <a:gd name="adj2" fmla="val -6949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The </a:t>
            </a:r>
            <a:r>
              <a:rPr lang="en-US" sz="1600" dirty="0" err="1" smtClean="0">
                <a:latin typeface="Aller" panose="02000503030000020004" pitchFamily="2" charset="0"/>
              </a:rPr>
              <a:t>employee_cv</a:t>
            </a:r>
            <a:r>
              <a:rPr lang="en-US" sz="1600" dirty="0" smtClean="0">
                <a:latin typeface="Aller" panose="02000503030000020004" pitchFamily="2" charset="0"/>
              </a:rPr>
              <a:t> variable uses the IN Mode to receive the cursor.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03031" y="2441934"/>
            <a:ext cx="3556822" cy="1065407"/>
          </a:xfrm>
          <a:prstGeom prst="wedgeRectCallout">
            <a:avLst>
              <a:gd name="adj1" fmla="val -22456"/>
              <a:gd name="adj2" fmla="val 68147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It uses the FETCH command to retrieve the next row.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62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75606" y="1622424"/>
            <a:ext cx="6935638" cy="45195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department_number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employee.dno%TYPE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5;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employee_cv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employee_data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.employee_cv_type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VARCHAR2(1000);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employee_data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.open_employee_data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employee_cv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LOOP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employee_data.fetch_employee_data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employee_cv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employee_cv%NOTFOUND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END LOOP;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2564518" y="3248633"/>
            <a:ext cx="4442647" cy="1065407"/>
          </a:xfrm>
          <a:prstGeom prst="wedgeRectCallout">
            <a:avLst>
              <a:gd name="adj1" fmla="val -21679"/>
              <a:gd name="adj2" fmla="val -6949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The </a:t>
            </a:r>
            <a:r>
              <a:rPr lang="en-US" sz="1600" b="1" dirty="0" err="1" smtClean="0">
                <a:latin typeface="Aller" panose="02000503030000020004" pitchFamily="2" charset="0"/>
              </a:rPr>
              <a:t>open_employee_data</a:t>
            </a:r>
            <a:r>
              <a:rPr lang="en-US" sz="1600" dirty="0" smtClean="0">
                <a:latin typeface="Aller" panose="02000503030000020004" pitchFamily="2" charset="0"/>
              </a:rPr>
              <a:t> procedure is invoked to prepare the cursor.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820635" y="4299233"/>
            <a:ext cx="4442647" cy="1065407"/>
          </a:xfrm>
          <a:prstGeom prst="wedgeRectCallout">
            <a:avLst>
              <a:gd name="adj1" fmla="val -21679"/>
              <a:gd name="adj2" fmla="val -6949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The </a:t>
            </a:r>
            <a:r>
              <a:rPr lang="en-US" sz="1600" b="1" dirty="0" err="1" smtClean="0">
                <a:latin typeface="Aller" panose="02000503030000020004" pitchFamily="2" charset="0"/>
              </a:rPr>
              <a:t>fetch_employee_data</a:t>
            </a:r>
            <a:r>
              <a:rPr lang="en-US" sz="1600" dirty="0" smtClean="0">
                <a:latin typeface="Aller" panose="02000503030000020004" pitchFamily="2" charset="0"/>
              </a:rPr>
              <a:t> procedure is invoked to fetch the data.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321790" y="2651090"/>
            <a:ext cx="3898284" cy="1329251"/>
          </a:xfrm>
          <a:prstGeom prst="wedgeRectCallout">
            <a:avLst>
              <a:gd name="adj1" fmla="val -21679"/>
              <a:gd name="adj2" fmla="val -6949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The </a:t>
            </a:r>
            <a:r>
              <a:rPr lang="en-US" sz="1600" b="1" dirty="0" err="1" smtClean="0">
                <a:latin typeface="Aller" panose="02000503030000020004" pitchFamily="2" charset="0"/>
              </a:rPr>
              <a:t>employee_data</a:t>
            </a:r>
            <a:r>
              <a:rPr lang="en-US" sz="1600" dirty="0" smtClean="0">
                <a:latin typeface="Aller" panose="02000503030000020004" pitchFamily="2" charset="0"/>
              </a:rPr>
              <a:t> package is instantiated when the program references the </a:t>
            </a:r>
            <a:r>
              <a:rPr lang="en-US" sz="1600" b="1" dirty="0" err="1" smtClean="0">
                <a:latin typeface="Aller" panose="02000503030000020004" pitchFamily="2" charset="0"/>
              </a:rPr>
              <a:t>employee_cv_type</a:t>
            </a:r>
            <a:r>
              <a:rPr lang="en-US" sz="1600" dirty="0" smtClean="0">
                <a:latin typeface="Aller" panose="02000503030000020004" pitchFamily="2" charset="0"/>
              </a:rPr>
              <a:t> variable.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020841" y="4937017"/>
            <a:ext cx="4346118" cy="1065407"/>
          </a:xfrm>
          <a:prstGeom prst="wedgeRectCallout">
            <a:avLst>
              <a:gd name="adj1" fmla="val -21679"/>
              <a:gd name="adj2" fmla="val -6949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The </a:t>
            </a:r>
            <a:r>
              <a:rPr lang="en-US" sz="1600" b="1" dirty="0" smtClean="0">
                <a:latin typeface="Aller" panose="02000503030000020004" pitchFamily="2" charset="0"/>
              </a:rPr>
              <a:t>%NOTFOUND</a:t>
            </a:r>
            <a:r>
              <a:rPr lang="en-US" sz="1600" dirty="0" smtClean="0">
                <a:latin typeface="Aller" panose="02000503030000020004" pitchFamily="2" charset="0"/>
              </a:rPr>
              <a:t> cursor attribute is tested to determine whether to continue.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49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2232</TotalTime>
  <Words>452</Words>
  <Application>Microsoft Office PowerPoint</Application>
  <PresentationFormat>On-screen Show (4:3)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Aller</vt:lpstr>
      <vt:lpstr>Aller Light</vt:lpstr>
      <vt:lpstr>Arial</vt:lpstr>
      <vt:lpstr>Calibri</vt:lpstr>
      <vt:lpstr>Courier New</vt:lpstr>
      <vt:lpstr>Webdings</vt:lpstr>
      <vt:lpstr>Office Theme</vt:lpstr>
      <vt:lpstr>Advanced Cursor Techniques</vt:lpstr>
      <vt:lpstr>What Are Cursor Variables?</vt:lpstr>
      <vt:lpstr>Why Use Cursor Variables?</vt:lpstr>
      <vt:lpstr>Cursor Variable Declarations</vt:lpstr>
      <vt:lpstr>Strong Definition Example</vt:lpstr>
      <vt:lpstr>Strong Definition Example (Body)</vt:lpstr>
      <vt:lpstr>Strong Definition Example (Body)</vt:lpstr>
      <vt:lpstr>Calling The Program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176</cp:revision>
  <dcterms:created xsi:type="dcterms:W3CDTF">2013-02-22T17:59:00Z</dcterms:created>
  <dcterms:modified xsi:type="dcterms:W3CDTF">2013-08-17T18:37:53Z</dcterms:modified>
</cp:coreProperties>
</file>