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1"/>
  </p:notesMasterIdLst>
  <p:handoutMasterIdLst>
    <p:handoutMasterId r:id="rId12"/>
  </p:handoutMasterIdLst>
  <p:sldIdLst>
    <p:sldId id="275" r:id="rId2"/>
    <p:sldId id="277" r:id="rId3"/>
    <p:sldId id="280" r:id="rId4"/>
    <p:sldId id="278" r:id="rId5"/>
    <p:sldId id="276" r:id="rId6"/>
    <p:sldId id="281" r:id="rId7"/>
    <p:sldId id="279" r:id="rId8"/>
    <p:sldId id="282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4719"/>
    <a:srgbClr val="AC5A27"/>
    <a:srgbClr val="9D3A11"/>
    <a:srgbClr val="D95A27"/>
    <a:srgbClr val="3E78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97" autoAdjust="0"/>
    <p:restoredTop sz="86451" autoAdjust="0"/>
  </p:normalViewPr>
  <p:slideViewPr>
    <p:cSldViewPr snapToGrid="0">
      <p:cViewPr varScale="1">
        <p:scale>
          <a:sx n="111" d="100"/>
          <a:sy n="111" d="100"/>
        </p:scale>
        <p:origin x="70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324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51EF3-16D3-4D97-AD75-2531488528CD}" type="datetimeFigureOut">
              <a:rPr lang="en-US" smtClean="0"/>
              <a:t>8/23/2013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CDD3D-582D-451B-AE07-3D49FAAB5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14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3873E-D06D-4EC1-A4E4-229512917AF7}" type="datetimeFigureOut">
              <a:rPr lang="en-US" smtClean="0"/>
              <a:t>8/23/2013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073FE-0783-4F99-BAAF-1A50E9E11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29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58933" y="1073723"/>
            <a:ext cx="7772400" cy="2387600"/>
          </a:xfrm>
        </p:spPr>
        <p:txBody>
          <a:bodyPr lIns="0" rIns="0" anchor="b">
            <a:normAutofit/>
          </a:bodyPr>
          <a:lstStyle>
            <a:lvl1pPr algn="l">
              <a:defRPr sz="4500">
                <a:solidFill>
                  <a:schemeClr val="tx1">
                    <a:lumMod val="85000"/>
                    <a:lumOff val="15000"/>
                  </a:schemeClr>
                </a:solidFill>
                <a:latin typeface="Aller" panose="02000503030000020004" pitchFamily="2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933" y="3376687"/>
            <a:ext cx="685800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800">
                <a:solidFill>
                  <a:srgbClr val="D95A27"/>
                </a:solidFill>
                <a:latin typeface="Aller Light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A689-7B3C-4A9F-BEA0-3C5F696BF613}" type="datetime1">
              <a:rPr lang="en-US" smtClean="0"/>
              <a:t>8/23/2013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19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1800"/>
            </a:lvl2pPr>
            <a:lvl3pPr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5E1E-0297-4BEC-8EC6-54650669485F}" type="datetime1">
              <a:rPr lang="en-US" smtClean="0"/>
              <a:t>8/23/2013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57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775" y="1825625"/>
            <a:ext cx="3413395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590926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7E57-97EA-4847-A3B7-E47F57135930}" type="datetime1">
              <a:rPr lang="en-US" smtClean="0"/>
              <a:t>8/23/2013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71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06DC-309B-486D-A5BE-88F2F431F347}" type="datetime1">
              <a:rPr lang="en-US" smtClean="0"/>
              <a:t>8/23/2013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13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462B-387B-4D69-A258-A1EF70082C2A}" type="datetime1">
              <a:rPr lang="en-US" smtClean="0"/>
              <a:t>8/23/2013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36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775" y="723900"/>
            <a:ext cx="7353301" cy="63341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1622425"/>
            <a:ext cx="7353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3D64F-C8F0-42D9-AA53-B9570970BDF6}" type="datetime1">
              <a:rPr lang="en-US" smtClean="0"/>
              <a:t>8/23/2013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9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6" r:id="rId3"/>
    <p:sldLayoutId id="2147483658" r:id="rId4"/>
    <p:sldLayoutId id="2147483659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rgbClr val="D95A27"/>
          </a:solidFill>
          <a:latin typeface="Aller Light" panose="0200050300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spcAft>
          <a:spcPts val="1200"/>
        </a:spcAft>
        <a:buClr>
          <a:srgbClr val="D95A27"/>
        </a:buClr>
        <a:buSzPct val="120000"/>
        <a:buFont typeface="Arial" panose="020B0604020202020204" pitchFamily="34" charset="0"/>
        <a:buChar char="•"/>
        <a:defRPr sz="2200" kern="1200">
          <a:solidFill>
            <a:schemeClr val="bg2">
              <a:lumMod val="25000"/>
            </a:schemeClr>
          </a:solidFill>
          <a:latin typeface="Aller" panose="020005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Clr>
          <a:srgbClr val="D95A27"/>
        </a:buClr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Aller" panose="020005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95A27"/>
        </a:buClr>
        <a:buFont typeface="Arial" panose="020B0604020202020204" pitchFamily="34" charset="0"/>
        <a:buChar char="•"/>
        <a:defRPr sz="1400" kern="1200">
          <a:solidFill>
            <a:schemeClr val="bg2">
              <a:lumMod val="50000"/>
            </a:schemeClr>
          </a:solidFill>
          <a:latin typeface="Aller Light" panose="02000503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ler Light" panose="02000503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ler Light" panose="02000503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Trigger Maintenance Tasks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Triggers require the same maintenance as </a:t>
            </a:r>
            <a:r>
              <a:rPr lang="en-US" dirty="0" smtClean="0"/>
              <a:t>any other database program unit.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We will outline the following: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D95A27"/>
                </a:solidFill>
              </a:rPr>
              <a:t>Show </a:t>
            </a:r>
            <a:r>
              <a:rPr lang="en-US" dirty="0" smtClean="0">
                <a:solidFill>
                  <a:srgbClr val="D95A27"/>
                </a:solidFill>
              </a:rPr>
              <a:t>Errors Trigger</a:t>
            </a:r>
            <a:endParaRPr lang="en-US" dirty="0">
              <a:solidFill>
                <a:srgbClr val="D95A27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D95A27"/>
                </a:solidFill>
              </a:rPr>
              <a:t>Drop Trigger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D95A27"/>
                </a:solidFill>
              </a:rPr>
              <a:t>Alter Trigger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D95A27"/>
                </a:solidFill>
              </a:rPr>
              <a:t>Enable and Disable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D95A27"/>
                </a:solidFill>
              </a:rPr>
              <a:t>Data Dictionary Storage</a:t>
            </a:r>
            <a:endParaRPr lang="en-US" dirty="0">
              <a:solidFill>
                <a:srgbClr val="D95A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23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Show Errors Trigger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dirty="0" smtClean="0"/>
              <a:t>Triggers are stored in the Data Dictionary and may or may not have compilation errors.</a:t>
            </a:r>
          </a:p>
          <a:p>
            <a:pPr marL="0" indent="0">
              <a:buNone/>
            </a:pPr>
            <a:r>
              <a:rPr lang="en-US" dirty="0" smtClean="0"/>
              <a:t>Use the </a:t>
            </a:r>
            <a:r>
              <a:rPr lang="en-US" dirty="0">
                <a:solidFill>
                  <a:srgbClr val="D95A27"/>
                </a:solidFill>
              </a:rPr>
              <a:t>SHOW ERRORS TRIGGER </a:t>
            </a:r>
            <a:r>
              <a:rPr lang="en-US" dirty="0" smtClean="0"/>
              <a:t>command to view them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18738" y="3347049"/>
            <a:ext cx="6849373" cy="21479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SQL&gt; </a:t>
            </a:r>
            <a:r>
              <a:rPr lang="en-US" sz="14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ERRORS TRIGGER </a:t>
            </a:r>
            <a:r>
              <a:rPr lang="en-US" sz="14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security_time_check</a:t>
            </a:r>
            <a:endParaRPr lang="en-US" sz="1400" b="1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en-US" sz="14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Errors for TRIGGER SECURITY_TIME_CHECK:</a:t>
            </a:r>
          </a:p>
          <a:p>
            <a:pPr lvl="0"/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LINE/COL ERROR</a:t>
            </a:r>
          </a:p>
          <a:p>
            <a:pPr lvl="0"/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 -----------------------------------------------------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14/6     PL/SQL: Statement ignored</a:t>
            </a:r>
          </a:p>
          <a:p>
            <a:pPr lvl="0"/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14/24    PLS-00382: expression is of wrong type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77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Dropping </a:t>
            </a:r>
            <a:r>
              <a:rPr lang="en-US" dirty="0" smtClean="0"/>
              <a:t>Triggers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dirty="0" smtClean="0"/>
              <a:t>When dropping </a:t>
            </a:r>
            <a:r>
              <a:rPr lang="en-US" dirty="0" smtClean="0">
                <a:solidFill>
                  <a:srgbClr val="D95A27"/>
                </a:solidFill>
              </a:rPr>
              <a:t>triggers</a:t>
            </a:r>
            <a:r>
              <a:rPr lang="en-US" dirty="0" smtClean="0"/>
              <a:t>, you are removing all record of the process from the database.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1118736" y="2750810"/>
            <a:ext cx="6849373" cy="8626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SQL&gt; </a:t>
            </a:r>
            <a:r>
              <a:rPr lang="en-US" sz="14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 </a:t>
            </a:r>
            <a:r>
              <a:rPr lang="en-US" sz="14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TRIGGER </a:t>
            </a:r>
            <a:r>
              <a:rPr lang="en-US" sz="14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security_time_check</a:t>
            </a:r>
            <a:r>
              <a:rPr lang="en-US" sz="14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Trigger </a:t>
            </a: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dropped.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2656207" y="3303752"/>
            <a:ext cx="3774430" cy="1149616"/>
          </a:xfrm>
          <a:prstGeom prst="wedgeRectCallout">
            <a:avLst>
              <a:gd name="adj1" fmla="val -22894"/>
              <a:gd name="adj2" fmla="val -40466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4163" indent="-284163">
              <a:spcAft>
                <a:spcPts val="600"/>
              </a:spcAft>
            </a:pPr>
            <a:r>
              <a:rPr lang="en-US" sz="1600" dirty="0" smtClean="0">
                <a:latin typeface="Aller" panose="02000503030000020004" pitchFamily="2" charset="0"/>
                <a:sym typeface="Webdings" panose="05030102010509060703" pitchFamily="18" charset="2"/>
              </a:rPr>
              <a:t>	You must either be the OWNER or have DROP ANY </a:t>
            </a:r>
            <a:r>
              <a:rPr lang="en-US" sz="1600" dirty="0" smtClean="0">
                <a:latin typeface="Aller" panose="02000503030000020004" pitchFamily="2" charset="0"/>
                <a:sym typeface="Webdings" panose="05030102010509060703" pitchFamily="18" charset="2"/>
              </a:rPr>
              <a:t>TRIGGER system </a:t>
            </a:r>
            <a:r>
              <a:rPr lang="en-US" sz="1600" dirty="0" smtClean="0">
                <a:latin typeface="Aller" panose="02000503030000020004" pitchFamily="2" charset="0"/>
                <a:sym typeface="Webdings" panose="05030102010509060703" pitchFamily="18" charset="2"/>
              </a:rPr>
              <a:t>privileges</a:t>
            </a:r>
            <a:r>
              <a:rPr lang="en-US" sz="1600" dirty="0" smtClean="0">
                <a:latin typeface="Aller" panose="02000503030000020004" pitchFamily="2" charset="0"/>
              </a:rPr>
              <a:t>.</a:t>
            </a:r>
            <a:endParaRPr lang="en-US" sz="1600" dirty="0">
              <a:latin typeface="Aller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38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Alter Triggers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D95A27"/>
                </a:solidFill>
              </a:rPr>
              <a:t>Triggers </a:t>
            </a:r>
            <a:r>
              <a:rPr lang="en-US" dirty="0" smtClean="0"/>
              <a:t>can </a:t>
            </a:r>
            <a:r>
              <a:rPr lang="en-US" dirty="0" smtClean="0"/>
              <a:t>be recompiled like any other program unit.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118738" y="2303258"/>
            <a:ext cx="6849373" cy="11645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SQL&gt; </a:t>
            </a:r>
            <a:r>
              <a:rPr lang="en-US" sz="14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</a:t>
            </a:r>
            <a:r>
              <a:rPr lang="en-US" sz="14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TRIGGER </a:t>
            </a:r>
            <a:r>
              <a:rPr lang="en-US" sz="14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security_time_check</a:t>
            </a:r>
            <a:r>
              <a:rPr lang="en-US" sz="14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COMPILE;</a:t>
            </a:r>
            <a:endParaRPr lang="en-US" sz="14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Trigger </a:t>
            </a: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altered.</a:t>
            </a:r>
          </a:p>
          <a:p>
            <a:pPr lvl="0"/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14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Enabling &amp; Disabling Triggers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dirty="0" smtClean="0"/>
              <a:t>Since triggers fire automatically, you may wish to </a:t>
            </a:r>
            <a:r>
              <a:rPr lang="en-US" dirty="0">
                <a:solidFill>
                  <a:srgbClr val="D95A27"/>
                </a:solidFill>
              </a:rPr>
              <a:t>disable</a:t>
            </a:r>
            <a:r>
              <a:rPr lang="en-US" dirty="0" smtClean="0"/>
              <a:t> them from firing.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Aft>
                <a:spcPts val="0"/>
              </a:spcAft>
              <a:buNone/>
            </a:pPr>
            <a:r>
              <a:rPr lang="en-US" dirty="0" smtClean="0"/>
              <a:t>You can also </a:t>
            </a:r>
            <a:r>
              <a:rPr lang="en-US" dirty="0">
                <a:solidFill>
                  <a:srgbClr val="D95A27"/>
                </a:solidFill>
              </a:rPr>
              <a:t>enable</a:t>
            </a:r>
            <a:r>
              <a:rPr lang="en-US" dirty="0" smtClean="0"/>
              <a:t> or </a:t>
            </a:r>
            <a:r>
              <a:rPr lang="en-US" dirty="0">
                <a:solidFill>
                  <a:srgbClr val="D95A27"/>
                </a:solidFill>
              </a:rPr>
              <a:t>disable</a:t>
            </a:r>
            <a:r>
              <a:rPr lang="en-US" dirty="0" smtClean="0"/>
              <a:t> all triggers for a given table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8738" y="2553417"/>
            <a:ext cx="6849373" cy="12767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SQL&gt; </a:t>
            </a:r>
            <a:r>
              <a:rPr lang="en-US" sz="14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</a:t>
            </a:r>
            <a:r>
              <a:rPr lang="en-US" sz="14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TRIGGER </a:t>
            </a:r>
            <a:r>
              <a:rPr lang="en-US" sz="14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security_time_check</a:t>
            </a:r>
            <a:r>
              <a:rPr lang="en-US" sz="14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ENABLE;</a:t>
            </a:r>
            <a:endParaRPr lang="en-US" sz="14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Trigger </a:t>
            </a: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altered</a:t>
            </a: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0"/>
            <a:endParaRPr lang="en-US" sz="14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TRIGGER </a:t>
            </a:r>
            <a:r>
              <a:rPr lang="en-US" sz="14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security_time_check</a:t>
            </a:r>
            <a:r>
              <a:rPr lang="en-US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DISABLE;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Trigger altered</a:t>
            </a: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18738" y="4914082"/>
            <a:ext cx="6849373" cy="13247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SQL&gt; </a:t>
            </a:r>
            <a:r>
              <a:rPr lang="en-US" sz="14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</a:t>
            </a:r>
            <a:r>
              <a:rPr lang="en-US" sz="14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 employee ENABLE ALL TRIGGERS;</a:t>
            </a:r>
            <a:endParaRPr lang="en-US" sz="14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 </a:t>
            </a: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altered.</a:t>
            </a:r>
          </a:p>
          <a:p>
            <a:pPr lvl="0"/>
            <a:endParaRPr lang="en-US" sz="14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SQL&gt; </a:t>
            </a:r>
            <a:r>
              <a:rPr lang="en-US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TABLE employee </a:t>
            </a:r>
            <a:r>
              <a:rPr lang="en-US" sz="14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DISABLE ALL </a:t>
            </a:r>
            <a:r>
              <a:rPr lang="en-US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TRIGGERS;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 altered</a:t>
            </a: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61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Disabled Trigger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When a trigger is created, it is automatically enabled.  You may wish to initially disable the trigger and later enable it with the </a:t>
            </a:r>
            <a:r>
              <a:rPr lang="en-US" dirty="0">
                <a:solidFill>
                  <a:srgbClr val="D95A27"/>
                </a:solidFill>
              </a:rPr>
              <a:t>ALTER</a:t>
            </a:r>
            <a:r>
              <a:rPr lang="en-US" dirty="0" smtClean="0"/>
              <a:t> </a:t>
            </a:r>
            <a:r>
              <a:rPr lang="en-US" dirty="0">
                <a:solidFill>
                  <a:srgbClr val="D95A27"/>
                </a:solidFill>
              </a:rPr>
              <a:t>TRIGGER</a:t>
            </a:r>
            <a:r>
              <a:rPr lang="en-US" dirty="0" smtClean="0"/>
              <a:t> command.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18738" y="3098197"/>
            <a:ext cx="6849373" cy="26728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OR REPLACE TRIGGER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security_time_check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BEFORE 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OR UPDATE ON </a:t>
            </a: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</a:p>
          <a:p>
            <a:pPr lvl="0"/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DISABLE</a:t>
            </a:r>
            <a:endParaRPr lang="en-US" sz="14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dy_of_week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CHAR(3);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hh_of_day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NUMBER(2);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dy_of_week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TO_CHAR(SYSDATE,'DY');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hh_of_day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TO_CHAR(SYSDATE,'HH24</a:t>
            </a: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lvl="0"/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2533105" y="2648478"/>
            <a:ext cx="4020638" cy="1149616"/>
          </a:xfrm>
          <a:prstGeom prst="wedgeRectCallout">
            <a:avLst>
              <a:gd name="adj1" fmla="val -22894"/>
              <a:gd name="adj2" fmla="val -40466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4163" indent="-284163">
              <a:spcAft>
                <a:spcPts val="600"/>
              </a:spcAft>
            </a:pPr>
            <a:r>
              <a:rPr lang="en-US" sz="1600" dirty="0" smtClean="0">
                <a:latin typeface="Aller" panose="02000503030000020004" pitchFamily="2" charset="0"/>
                <a:sym typeface="Webdings" panose="05030102010509060703" pitchFamily="18" charset="2"/>
              </a:rPr>
              <a:t>	</a:t>
            </a:r>
            <a:r>
              <a:rPr lang="en-US" sz="1600" dirty="0" smtClean="0">
                <a:latin typeface="Aller" panose="02000503030000020004" pitchFamily="2" charset="0"/>
                <a:sym typeface="Webdings" panose="05030102010509060703" pitchFamily="18" charset="2"/>
              </a:rPr>
              <a:t>Use the  CREATE TRIGGER … DISABLE clause when you may have errors.</a:t>
            </a:r>
            <a:endParaRPr lang="en-US" sz="1600" dirty="0">
              <a:latin typeface="Aller" panose="02000503030000020004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20076" y="6238874"/>
            <a:ext cx="9316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D95A27"/>
                </a:solidFill>
                <a:latin typeface="Aller" panose="02000503030000020004" pitchFamily="2" charset="0"/>
              </a:rPr>
              <a:t>11g</a:t>
            </a:r>
            <a:endParaRPr lang="en-US" sz="2200" dirty="0">
              <a:solidFill>
                <a:srgbClr val="D95A27"/>
              </a:solidFill>
              <a:latin typeface="Aller" panose="02000503030000020004" pitchFamily="2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2533105" y="3098196"/>
            <a:ext cx="4020638" cy="1482429"/>
          </a:xfrm>
          <a:prstGeom prst="wedgeRectCallout">
            <a:avLst>
              <a:gd name="adj1" fmla="val -22894"/>
              <a:gd name="adj2" fmla="val -40466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4163" indent="-284163">
              <a:spcAft>
                <a:spcPts val="600"/>
              </a:spcAft>
            </a:pPr>
            <a:r>
              <a:rPr lang="en-US" sz="1600" dirty="0" smtClean="0">
                <a:latin typeface="Aller" panose="02000503030000020004" pitchFamily="2" charset="0"/>
                <a:sym typeface="Webdings" panose="05030102010509060703" pitchFamily="18" charset="2"/>
              </a:rPr>
              <a:t>	</a:t>
            </a:r>
            <a:r>
              <a:rPr lang="en-US" sz="1600" dirty="0" smtClean="0">
                <a:latin typeface="Aller" panose="02000503030000020004" pitchFamily="2" charset="0"/>
                <a:sym typeface="Webdings" panose="05030102010509060703" pitchFamily="18" charset="2"/>
              </a:rPr>
              <a:t>Use of this technique is very handy when you wish to create the trigger, but not interfere with any ongoing transactions.</a:t>
            </a:r>
            <a:endParaRPr lang="en-US" sz="1600" dirty="0">
              <a:latin typeface="Aller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39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Dictionary Storage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dirty="0" smtClean="0"/>
              <a:t>Trigger information is stored within the data dictionary in exactly the same views that you might expect.</a:t>
            </a:r>
          </a:p>
          <a:p>
            <a:pPr marL="0" indent="0">
              <a:buNone/>
            </a:pPr>
            <a:r>
              <a:rPr lang="en-US" dirty="0">
                <a:solidFill>
                  <a:srgbClr val="D95A27"/>
                </a:solidFill>
              </a:rPr>
              <a:t>USER_TRIGGERS</a:t>
            </a:r>
            <a:r>
              <a:rPr lang="en-US" dirty="0" smtClean="0"/>
              <a:t>, </a:t>
            </a:r>
            <a:r>
              <a:rPr lang="en-US" dirty="0">
                <a:solidFill>
                  <a:srgbClr val="D95A27"/>
                </a:solidFill>
              </a:rPr>
              <a:t>ALL_TRIGGERS</a:t>
            </a:r>
            <a:r>
              <a:rPr lang="en-US" dirty="0" smtClean="0"/>
              <a:t> and </a:t>
            </a:r>
            <a:r>
              <a:rPr lang="en-US" dirty="0">
                <a:solidFill>
                  <a:srgbClr val="D95A27"/>
                </a:solidFill>
              </a:rPr>
              <a:t>DBA_TRIGGERS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18738" y="3159738"/>
            <a:ext cx="6849373" cy="31806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SQL&gt; </a:t>
            </a:r>
            <a:r>
              <a:rPr lang="en-US" sz="14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DESCRIBE USER_</a:t>
            </a:r>
            <a:r>
              <a:rPr lang="en-US" sz="14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TRIGGERS</a:t>
            </a:r>
          </a:p>
          <a:p>
            <a:pPr lvl="0"/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Trigger </a:t>
            </a: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altered</a:t>
            </a: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0"/>
            <a:endParaRPr lang="en-US" sz="14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tabLst>
                <a:tab pos="4114800" algn="l"/>
                <a:tab pos="4968875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	Null?	Type</a:t>
            </a:r>
          </a:p>
          <a:p>
            <a:pPr lvl="0">
              <a:tabLst>
                <a:tab pos="4114800" algn="l"/>
                <a:tab pos="4968875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	-------	---------------</a:t>
            </a:r>
          </a:p>
          <a:p>
            <a:pPr lvl="0">
              <a:tabLst>
                <a:tab pos="4114800" algn="l"/>
                <a:tab pos="4968875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TRIGGER_NAME		VARCHAR2(30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</a:t>
            </a:r>
          </a:p>
          <a:p>
            <a:pPr lvl="0">
              <a:tabLst>
                <a:tab pos="4114800" algn="l"/>
                <a:tab pos="4968875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TRIGGER_TYPE		VARCHAR2(16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</a:t>
            </a:r>
          </a:p>
          <a:p>
            <a:pPr lvl="0">
              <a:tabLst>
                <a:tab pos="4114800" algn="l"/>
                <a:tab pos="4968875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TRIGGERING_EVENT		VARCHAR2(227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</a:p>
          <a:p>
            <a:pPr lvl="0">
              <a:tabLst>
                <a:tab pos="4114800" algn="l"/>
                <a:tab pos="4968875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TABLE_OWNER		VARCHAR2(30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</a:t>
            </a:r>
          </a:p>
          <a:p>
            <a:pPr lvl="0">
              <a:tabLst>
                <a:tab pos="4114800" algn="l"/>
                <a:tab pos="4968875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BASE_OBJECT_TYPE		VARCHAR2(16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</a:t>
            </a:r>
          </a:p>
          <a:p>
            <a:pPr lvl="0">
              <a:tabLst>
                <a:tab pos="4114800" algn="l"/>
                <a:tab pos="4968875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TABLE_NAME		VARCHAR2(30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</a:t>
            </a:r>
          </a:p>
          <a:p>
            <a:pPr lvl="0">
              <a:tabLst>
                <a:tab pos="4114800" algn="l"/>
                <a:tab pos="4968875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COLUMN_NAME		VARCHAR2(4000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lvl="0">
              <a:tabLst>
                <a:tab pos="4114800" algn="l"/>
                <a:tab pos="4968875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REFERENCING_NAMES		VARCHAR2(128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</a:p>
          <a:p>
            <a:pPr lvl="0">
              <a:tabLst>
                <a:tab pos="4114800" algn="l"/>
                <a:tab pos="4968875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WHEN_CLAUSE		VARCHAR2(4000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28942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Dictionary Storage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dirty="0" smtClean="0"/>
              <a:t>Trigger information is stored within the data dictionary in exactly the same views that you might expect.</a:t>
            </a:r>
          </a:p>
          <a:p>
            <a:pPr marL="0" indent="0">
              <a:buNone/>
            </a:pPr>
            <a:r>
              <a:rPr lang="en-US" dirty="0">
                <a:solidFill>
                  <a:srgbClr val="D95A27"/>
                </a:solidFill>
              </a:rPr>
              <a:t>USER_TRIGGERS</a:t>
            </a:r>
            <a:r>
              <a:rPr lang="en-US" dirty="0" smtClean="0"/>
              <a:t>, </a:t>
            </a:r>
            <a:r>
              <a:rPr lang="en-US" dirty="0">
                <a:solidFill>
                  <a:srgbClr val="D95A27"/>
                </a:solidFill>
              </a:rPr>
              <a:t>ALL_TRIGGERS</a:t>
            </a:r>
            <a:r>
              <a:rPr lang="en-US" dirty="0" smtClean="0"/>
              <a:t> and </a:t>
            </a:r>
            <a:r>
              <a:rPr lang="en-US" dirty="0">
                <a:solidFill>
                  <a:srgbClr val="D95A27"/>
                </a:solidFill>
              </a:rPr>
              <a:t>DBA_TRIGGERS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18738" y="3159738"/>
            <a:ext cx="6849373" cy="31806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SQL&gt; </a:t>
            </a:r>
            <a:r>
              <a:rPr lang="en-US" sz="14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DESCRIBE USER_</a:t>
            </a:r>
            <a:r>
              <a:rPr lang="en-US" sz="14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TRIGGERS</a:t>
            </a:r>
          </a:p>
          <a:p>
            <a:pPr lvl="0"/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Trigger </a:t>
            </a: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altered</a:t>
            </a: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0"/>
            <a:endParaRPr lang="en-US" sz="14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tabLst>
                <a:tab pos="4114800" algn="l"/>
                <a:tab pos="4968875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	Null?	Type</a:t>
            </a:r>
          </a:p>
          <a:p>
            <a:pPr lvl="0">
              <a:tabLst>
                <a:tab pos="4114800" algn="l"/>
                <a:tab pos="4968875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	-------	---------------</a:t>
            </a:r>
          </a:p>
          <a:p>
            <a:pPr lvl="0">
              <a:tabLst>
                <a:tab pos="4114800" algn="l"/>
                <a:tab pos="4968875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TRIGGER_NAME		VARCHAR2(30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</a:t>
            </a:r>
          </a:p>
          <a:p>
            <a:pPr lvl="0">
              <a:tabLst>
                <a:tab pos="4114800" algn="l"/>
                <a:tab pos="4968875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TRIGGER_TYPE		VARCHAR2(16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</a:t>
            </a:r>
          </a:p>
          <a:p>
            <a:pPr lvl="0">
              <a:tabLst>
                <a:tab pos="4114800" algn="l"/>
                <a:tab pos="4968875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TRIGGERING_EVENT		VARCHAR2(227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</a:p>
          <a:p>
            <a:pPr lvl="0">
              <a:tabLst>
                <a:tab pos="4114800" algn="l"/>
                <a:tab pos="4968875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TABLE_OWNER		VARCHAR2(30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</a:t>
            </a:r>
          </a:p>
          <a:p>
            <a:pPr lvl="0">
              <a:tabLst>
                <a:tab pos="4114800" algn="l"/>
                <a:tab pos="4968875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BASE_OBJECT_TYPE		VARCHAR2(16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</a:t>
            </a:r>
          </a:p>
          <a:p>
            <a:pPr lvl="0">
              <a:tabLst>
                <a:tab pos="4114800" algn="l"/>
                <a:tab pos="4968875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TABLE_NAME		VARCHAR2(30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</a:t>
            </a:r>
          </a:p>
          <a:p>
            <a:pPr lvl="0">
              <a:tabLst>
                <a:tab pos="4114800" algn="l"/>
                <a:tab pos="4968875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COLUMN_NAME		VARCHAR2(4000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lvl="0">
              <a:tabLst>
                <a:tab pos="4114800" algn="l"/>
                <a:tab pos="4968875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REFERENCING_NAMES		VARCHAR2(128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</a:p>
          <a:p>
            <a:pPr lvl="0">
              <a:tabLst>
                <a:tab pos="4114800" algn="l"/>
                <a:tab pos="4968875" algn="l"/>
              </a:tabLst>
            </a:pP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WHEN_CLAUSE		VARCHAR2(4000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95088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051" y="735845"/>
            <a:ext cx="609524" cy="609524"/>
          </a:xfrm>
        </p:spPr>
      </p:pic>
    </p:spTree>
    <p:extLst>
      <p:ext uri="{BB962C8B-B14F-4D97-AF65-F5344CB8AC3E}">
        <p14:creationId xmlns:p14="http://schemas.microsoft.com/office/powerpoint/2010/main" val="255059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D95A27"/>
      </a:hlink>
      <a:folHlink>
        <a:srgbClr val="D95A27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4939</TotalTime>
  <Words>361</Words>
  <Application>Microsoft Office PowerPoint</Application>
  <PresentationFormat>On-screen Show (4:3)</PresentationFormat>
  <Paragraphs>95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Aller</vt:lpstr>
      <vt:lpstr>Aller Light</vt:lpstr>
      <vt:lpstr>Arial</vt:lpstr>
      <vt:lpstr>Calibri</vt:lpstr>
      <vt:lpstr>Courier New</vt:lpstr>
      <vt:lpstr>Webdings</vt:lpstr>
      <vt:lpstr>Office Theme</vt:lpstr>
      <vt:lpstr>Trigger Maintenance Tasks</vt:lpstr>
      <vt:lpstr>Show Errors Trigger</vt:lpstr>
      <vt:lpstr>Dropping Triggers</vt:lpstr>
      <vt:lpstr>Alter Triggers</vt:lpstr>
      <vt:lpstr>Enabling &amp; Disabling Triggers</vt:lpstr>
      <vt:lpstr>Creating a Disabled Trigger</vt:lpstr>
      <vt:lpstr>Data Dictionary Storage</vt:lpstr>
      <vt:lpstr>Data Dictionary Storage (cont)</vt:lpstr>
      <vt:lpstr>End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Oracle PL/SQL Fundamentals II</dc:subject>
  <dc:creator>Timothy J. Miles</dc:creator>
  <cp:lastModifiedBy>Timothy Miles</cp:lastModifiedBy>
  <cp:revision>207</cp:revision>
  <dcterms:created xsi:type="dcterms:W3CDTF">2013-02-22T17:59:00Z</dcterms:created>
  <dcterms:modified xsi:type="dcterms:W3CDTF">2013-08-23T22:01:14Z</dcterms:modified>
</cp:coreProperties>
</file>