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79" r:id="rId3"/>
    <p:sldId id="275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59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95" autoAdjust="0"/>
    <p:restoredTop sz="86470" autoAdjust="0"/>
  </p:normalViewPr>
  <p:slideViewPr>
    <p:cSldViewPr snapToGrid="0">
      <p:cViewPr varScale="1">
        <p:scale>
          <a:sx n="112" d="100"/>
          <a:sy n="112" d="100"/>
        </p:scale>
        <p:origin x="29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noFill/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239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71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84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701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7543"/>
            <a:ext cx="7886700" cy="44121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59588" y="6071769"/>
            <a:ext cx="2852802" cy="649706"/>
          </a:xfrm>
          <a:prstGeom prst="rect">
            <a:avLst/>
          </a:prstGeom>
          <a:solidFill>
            <a:srgbClr val="3B5998"/>
          </a:solidFill>
          <a:ln w="25400">
            <a:solidFill>
              <a:schemeClr val="bg1"/>
            </a:solidFill>
            <a:miter lim="800000"/>
          </a:ln>
        </p:spPr>
        <p:txBody>
          <a:bodyPr wrap="square" rtlCol="0" anchor="b" anchorCtr="0">
            <a:noAutofit/>
          </a:bodyPr>
          <a:lstStyle/>
          <a:p>
            <a:r>
              <a:rPr lang="en-US" sz="1350" dirty="0" smtClean="0">
                <a:solidFill>
                  <a:schemeClr val="bg1"/>
                </a:solidFill>
              </a:rPr>
              <a:t>Oracle 11g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794641" y="6071769"/>
            <a:ext cx="5207385" cy="649705"/>
          </a:xfrm>
          <a:prstGeom prst="rect">
            <a:avLst/>
          </a:prstGeom>
          <a:solidFill>
            <a:srgbClr val="3B5998"/>
          </a:solidFill>
          <a:ln w="25400">
            <a:solidFill>
              <a:schemeClr val="bg1"/>
            </a:solidFill>
            <a:miter lim="800000"/>
          </a:ln>
        </p:spPr>
        <p:txBody>
          <a:bodyPr wrap="square" rtlCol="0" anchor="b" anchorCtr="0">
            <a:noAutofit/>
          </a:bodyPr>
          <a:lstStyle/>
          <a:p>
            <a:pPr algn="r"/>
            <a:r>
              <a:rPr lang="en-US" sz="1350" dirty="0" smtClean="0">
                <a:solidFill>
                  <a:schemeClr val="bg1"/>
                </a:solidFill>
              </a:rPr>
              <a:t>PL/SQL Fundamentals I</a:t>
            </a:r>
            <a:endParaRPr lang="en-US" sz="135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141372" y="6071770"/>
            <a:ext cx="649224" cy="649705"/>
            <a:chOff x="188495" y="5947443"/>
            <a:chExt cx="774032" cy="774032"/>
          </a:xfrm>
        </p:grpSpPr>
        <p:sp>
          <p:nvSpPr>
            <p:cNvPr id="10" name="Rectangle 9"/>
            <p:cNvSpPr/>
            <p:nvPr/>
          </p:nvSpPr>
          <p:spPr>
            <a:xfrm>
              <a:off x="188495" y="5947443"/>
              <a:ext cx="774032" cy="774032"/>
            </a:xfrm>
            <a:prstGeom prst="rect">
              <a:avLst/>
            </a:prstGeom>
            <a:solidFill>
              <a:srgbClr val="3B5998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749" y="6029697"/>
              <a:ext cx="609524" cy="6095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7545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53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85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3/17/2013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1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3/17/2013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6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3/17/2013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75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80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09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914A9-3380-41CD-A6E9-30D98D5F8B17}" type="datetimeFigureOut">
              <a:rPr lang="en-US" smtClean="0"/>
              <a:t>3/17/2013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5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%ROWTYPE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%ROWTYPE is a complex type that defines a </a:t>
            </a:r>
            <a:r>
              <a:rPr lang="en-US" dirty="0">
                <a:solidFill>
                  <a:schemeClr val="bg1"/>
                </a:solidFill>
              </a:rPr>
              <a:t>record</a:t>
            </a:r>
            <a:r>
              <a:rPr lang="en-US" dirty="0"/>
              <a:t> matching the names and data types of an entire table or view.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0" lvl="0" indent="0">
              <a:buNone/>
            </a:pPr>
            <a:endParaRPr lang="en-US" baseline="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239485"/>
              </p:ext>
            </p:extLst>
          </p:nvPr>
        </p:nvGraphicFramePr>
        <p:xfrm>
          <a:off x="4307080" y="4341265"/>
          <a:ext cx="4537819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625"/>
                <a:gridCol w="279948"/>
                <a:gridCol w="824969"/>
                <a:gridCol w="1222049"/>
                <a:gridCol w="1162228"/>
              </a:tblGrid>
              <a:tr h="415256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SSN</a:t>
                      </a:r>
                    </a:p>
                    <a:p>
                      <a:r>
                        <a:rPr lang="en-US" sz="1200" b="0" dirty="0" smtClean="0"/>
                        <a:t>CHAR(9)</a:t>
                      </a:r>
                      <a:endParaRPr lang="en-US" sz="1200" b="0" dirty="0"/>
                    </a:p>
                  </a:txBody>
                  <a:tcPr>
                    <a:solidFill>
                      <a:srgbClr val="3B599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…</a:t>
                      </a:r>
                      <a:endParaRPr lang="en-US" sz="1200" b="0" dirty="0"/>
                    </a:p>
                  </a:txBody>
                  <a:tcPr>
                    <a:solidFill>
                      <a:srgbClr val="3B5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Sex</a:t>
                      </a:r>
                    </a:p>
                    <a:p>
                      <a:pPr algn="ctr"/>
                      <a:r>
                        <a:rPr lang="en-US" sz="1200" b="0" dirty="0" smtClean="0"/>
                        <a:t>CHAR(1)</a:t>
                      </a:r>
                      <a:endParaRPr lang="en-US" sz="1200" b="0" dirty="0"/>
                    </a:p>
                  </a:txBody>
                  <a:tcPr>
                    <a:solidFill>
                      <a:srgbClr val="3B5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Salary</a:t>
                      </a:r>
                    </a:p>
                    <a:p>
                      <a:pPr algn="ctr"/>
                      <a:r>
                        <a:rPr lang="en-US" sz="1200" b="0" dirty="0" smtClean="0"/>
                        <a:t>NUMBER(6)</a:t>
                      </a:r>
                      <a:endParaRPr lang="en-US" sz="1200" b="0" dirty="0"/>
                    </a:p>
                  </a:txBody>
                  <a:tcPr>
                    <a:solidFill>
                      <a:srgbClr val="3B5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DNO</a:t>
                      </a:r>
                    </a:p>
                    <a:p>
                      <a:pPr algn="ctr"/>
                      <a:r>
                        <a:rPr lang="en-US" sz="1200" b="0" dirty="0" smtClean="0"/>
                        <a:t>NUMBER(2)</a:t>
                      </a:r>
                      <a:endParaRPr lang="en-US" sz="1200" b="0" dirty="0"/>
                    </a:p>
                  </a:txBody>
                  <a:tcPr>
                    <a:solidFill>
                      <a:srgbClr val="3B5998"/>
                    </a:solidFill>
                  </a:tcPr>
                </a:tc>
              </a:tr>
              <a:tr h="25358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123456789</a:t>
                      </a:r>
                      <a:endParaRPr lang="en-US" sz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</a:t>
                      </a:r>
                      <a:endParaRPr lang="en-US" sz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30000</a:t>
                      </a:r>
                      <a:endParaRPr lang="en-US" sz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4915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345345345</a:t>
                      </a:r>
                      <a:endParaRPr lang="en-US" sz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US" sz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25000</a:t>
                      </a:r>
                      <a:endParaRPr lang="en-US" sz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4915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888665555</a:t>
                      </a:r>
                      <a:endParaRPr lang="en-US" sz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</a:t>
                      </a:r>
                      <a:endParaRPr lang="en-US" sz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55000</a:t>
                      </a:r>
                      <a:endParaRPr lang="en-US" sz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322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lded Corner 3"/>
          <p:cNvSpPr/>
          <p:nvPr/>
        </p:nvSpPr>
        <p:spPr>
          <a:xfrm>
            <a:off x="478564" y="3008121"/>
            <a:ext cx="3828516" cy="1333144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empRec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employee%ROWTYPE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….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07080" y="3982003"/>
            <a:ext cx="2025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Employee table</a:t>
            </a:r>
            <a:endParaRPr lang="en-US" dirty="0"/>
          </a:p>
        </p:txBody>
      </p:sp>
      <p:sp>
        <p:nvSpPr>
          <p:cNvPr id="9" name="Bent Arrow 8"/>
          <p:cNvSpPr/>
          <p:nvPr/>
        </p:nvSpPr>
        <p:spPr>
          <a:xfrm flipV="1">
            <a:off x="2133373" y="3666143"/>
            <a:ext cx="2062612" cy="1059681"/>
          </a:xfrm>
          <a:prstGeom prst="bentArrow">
            <a:avLst>
              <a:gd name="adj1" fmla="val 13874"/>
              <a:gd name="adj2" fmla="val 13446"/>
              <a:gd name="adj3" fmla="val 25000"/>
              <a:gd name="adj4" fmla="val 43750"/>
            </a:avLst>
          </a:prstGeom>
          <a:solidFill>
            <a:srgbClr val="3B59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69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%ROWTYPE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6" name="Folded Corner 5"/>
          <p:cNvSpPr/>
          <p:nvPr/>
        </p:nvSpPr>
        <p:spPr>
          <a:xfrm>
            <a:off x="940611" y="1794618"/>
            <a:ext cx="6961238" cy="3181834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--Declare variables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rowEmp1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employee%ROWTYPE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rowEmp2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employee%ROWTYPE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--Fill the fields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rowEmp1.lname := 'Doe';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rowEmp1.fname := 'John';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rowEmp2.lname := 'Doe';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rowEmp2.fname := 'Jane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7594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See it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38" y="662130"/>
            <a:ext cx="609524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7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587</TotalTime>
  <Words>110</Words>
  <Application>Microsoft Office PowerPoint</Application>
  <PresentationFormat>On-screen Show (4:3)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Courier New</vt:lpstr>
      <vt:lpstr>Segoe UI Light</vt:lpstr>
      <vt:lpstr>Segoe UI Semilight</vt:lpstr>
      <vt:lpstr>Office Theme</vt:lpstr>
      <vt:lpstr>%ROWTYPE Record</vt:lpstr>
      <vt:lpstr>%ROWTYPE Example</vt:lpstr>
      <vt:lpstr>See it in action</vt:lpstr>
    </vt:vector>
  </TitlesOfParts>
  <Company>eXponent Consulting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11g PL/SQL Fundamentals I</dc:title>
  <dc:creator>Timothy Miles</dc:creator>
  <cp:lastModifiedBy>Timothy Miles</cp:lastModifiedBy>
  <cp:revision>65</cp:revision>
  <dcterms:created xsi:type="dcterms:W3CDTF">2013-02-09T16:35:40Z</dcterms:created>
  <dcterms:modified xsi:type="dcterms:W3CDTF">2013-03-17T13:25:45Z</dcterms:modified>
</cp:coreProperties>
</file>