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8" r:id="rId3"/>
    <p:sldId id="269" r:id="rId4"/>
    <p:sldId id="270" r:id="rId5"/>
    <p:sldId id="267" r:id="rId6"/>
    <p:sldId id="276" r:id="rId7"/>
    <p:sldId id="271" r:id="rId8"/>
    <p:sldId id="265" r:id="rId9"/>
    <p:sldId id="272" r:id="rId10"/>
    <p:sldId id="273" r:id="rId11"/>
    <p:sldId id="257" r:id="rId12"/>
    <p:sldId id="275" r:id="rId13"/>
    <p:sldId id="274" r:id="rId14"/>
    <p:sldId id="258" r:id="rId15"/>
    <p:sldId id="259" r:id="rId16"/>
    <p:sldId id="260" r:id="rId17"/>
    <p:sldId id="261" r:id="rId18"/>
    <p:sldId id="262" r:id="rId19"/>
    <p:sldId id="263" r:id="rId20"/>
    <p:sldId id="25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3" autoAdjust="0"/>
    <p:restoredTop sz="86470" autoAdjust="0"/>
  </p:normalViewPr>
  <p:slideViewPr>
    <p:cSldViewPr snapToGrid="0">
      <p:cViewPr varScale="1">
        <p:scale>
          <a:sx n="111" d="100"/>
          <a:sy n="111" d="100"/>
        </p:scale>
        <p:origin x="95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</a:t>
            </a:r>
            <a:r>
              <a:rPr lang="en-US" baseline="0" dirty="0" smtClean="0"/>
              <a:t>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stall Oracle XE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Developer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Installation</a:t>
            </a:r>
            <a:endParaRPr lang="en-US" sz="2800" dirty="0" smtClean="0">
              <a:effectLst/>
            </a:endParaRPr>
          </a:p>
          <a:p>
            <a:r>
              <a:rPr lang="en-US" dirty="0" smtClean="0"/>
              <a:t>Workstation Setup</a:t>
            </a:r>
          </a:p>
          <a:p>
            <a:pPr lvl="1"/>
            <a:r>
              <a:rPr lang="en-US" dirty="0" smtClean="0"/>
              <a:t>Download Database</a:t>
            </a:r>
            <a:r>
              <a:rPr lang="en-US" baseline="0" dirty="0" smtClean="0"/>
              <a:t> Scripts</a:t>
            </a:r>
          </a:p>
          <a:p>
            <a:pPr lvl="1"/>
            <a:r>
              <a:rPr lang="en-US" baseline="0" dirty="0" smtClean="0"/>
              <a:t>Setup </a:t>
            </a:r>
            <a:r>
              <a:rPr lang="en-US" baseline="0" dirty="0" smtClean="0"/>
              <a:t>Sample Data Models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69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Oracle Database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Users are authenticated against a database instance.  The instance identification is based upon a </a:t>
            </a:r>
            <a:r>
              <a:rPr lang="en-US" sz="2400" b="1" dirty="0" smtClean="0">
                <a:solidFill>
                  <a:schemeClr val="bg1"/>
                </a:solidFill>
              </a:rPr>
              <a:t>database connection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definition.</a:t>
            </a:r>
          </a:p>
          <a:p>
            <a:pPr lvl="0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detail is often stored in the </a:t>
            </a:r>
            <a:r>
              <a:rPr lang="en-US" sz="2400" b="1" dirty="0" err="1" smtClean="0">
                <a:solidFill>
                  <a:schemeClr val="bg1"/>
                </a:solidFill>
              </a:rPr>
              <a:t>TNSnames.ora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file.</a:t>
            </a:r>
            <a:endParaRPr lang="en-US" sz="2400" dirty="0" smtClean="0"/>
          </a:p>
          <a:p>
            <a:pPr lvl="0"/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68593"/>
              </p:ext>
            </p:extLst>
          </p:nvPr>
        </p:nvGraphicFramePr>
        <p:xfrm>
          <a:off x="941462" y="2781032"/>
          <a:ext cx="7261076" cy="2286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939"/>
                <a:gridCol w="5717137"/>
              </a:tblGrid>
              <a:tr h="366329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Host </a:t>
                      </a:r>
                      <a:r>
                        <a:rPr lang="en-US" baseline="0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the host name or the IP address of the database server.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the port number of the database listener API running on the host system.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identifies the </a:t>
                      </a:r>
                      <a:r>
                        <a:rPr lang="en-US" b="1" dirty="0" smtClean="0"/>
                        <a:t>System</a:t>
                      </a:r>
                      <a:r>
                        <a:rPr lang="en-US" b="1" baseline="0" dirty="0" smtClean="0"/>
                        <a:t> Identifier</a:t>
                      </a:r>
                      <a:r>
                        <a:rPr lang="en-US" b="0" baseline="0" dirty="0" smtClean="0"/>
                        <a:t>, which is the unique name for the database server.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52" y="1424224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Bind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Variables are a method to make PL/SQL and SQL code dynamic.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28045" y="2700471"/>
            <a:ext cx="6913548" cy="3008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x_salary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employee.salary%TYPE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salary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x_salary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employee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ssnValue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048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Oracle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Oracle SQL Developer</a:t>
            </a:r>
            <a:r>
              <a:rPr lang="en-US" dirty="0" smtClean="0"/>
              <a:t> - Most of our work will be performed usin</a:t>
            </a:r>
            <a:r>
              <a:rPr lang="en-US" dirty="0" smtClean="0"/>
              <a:t>g this tool.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Oracle SQL*Plus </a:t>
            </a:r>
            <a:r>
              <a:rPr lang="en-US" dirty="0" smtClean="0"/>
              <a:t>– This is a command line tool to interface with your database.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518857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Language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PL/SQL</a:t>
            </a:r>
          </a:p>
          <a:p>
            <a:pPr lvl="1"/>
            <a:r>
              <a:rPr lang="en-US" dirty="0" smtClean="0"/>
              <a:t>Network Performance Gains</a:t>
            </a:r>
          </a:p>
          <a:p>
            <a:pPr lvl="1"/>
            <a:r>
              <a:rPr lang="en-US" dirty="0" smtClean="0"/>
              <a:t>Database Efficiency</a:t>
            </a:r>
            <a:r>
              <a:rPr lang="en-US" baseline="0" dirty="0" smtClean="0"/>
              <a:t> Gains</a:t>
            </a:r>
          </a:p>
          <a:p>
            <a:pPr lvl="0"/>
            <a:r>
              <a:rPr lang="en-US" dirty="0" smtClean="0"/>
              <a:t>Structure of a PL/SQL Program Block</a:t>
            </a:r>
          </a:p>
          <a:p>
            <a:pPr lvl="1"/>
            <a:r>
              <a:rPr lang="en-US" dirty="0" smtClean="0"/>
              <a:t>Language Synta</a:t>
            </a:r>
            <a:r>
              <a:rPr lang="en-US" baseline="0" dirty="0" smtClean="0"/>
              <a:t>x Rules</a:t>
            </a:r>
          </a:p>
          <a:p>
            <a:pPr lvl="0"/>
            <a:r>
              <a:rPr lang="en-US" dirty="0" smtClean="0"/>
              <a:t>Using PL/SQL from SQL Plus</a:t>
            </a:r>
          </a:p>
        </p:txBody>
      </p:sp>
    </p:spTree>
    <p:extLst>
      <p:ext uri="{BB962C8B-B14F-4D97-AF65-F5344CB8AC3E}">
        <p14:creationId xmlns:p14="http://schemas.microsoft.com/office/powerpoint/2010/main" val="390899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DECLARE</a:t>
            </a:r>
            <a:r>
              <a:rPr lang="en-US" baseline="0" dirty="0" smtClean="0"/>
              <a:t>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the DECLARE</a:t>
            </a:r>
            <a:r>
              <a:rPr lang="en-US" baseline="0" dirty="0" smtClean="0"/>
              <a:t> Clause</a:t>
            </a:r>
          </a:p>
          <a:p>
            <a:pPr lvl="1"/>
            <a:r>
              <a:rPr lang="en-US" baseline="0" dirty="0" smtClean="0"/>
              <a:t>Available Data Types</a:t>
            </a:r>
          </a:p>
          <a:p>
            <a:pPr lvl="0"/>
            <a:r>
              <a:rPr lang="en-US" dirty="0" smtClean="0"/>
              <a:t>DECLARE</a:t>
            </a:r>
            <a:r>
              <a:rPr lang="en-US" baseline="0" dirty="0" smtClean="0"/>
              <a:t> Simple Types</a:t>
            </a:r>
          </a:p>
          <a:p>
            <a:pPr lvl="0"/>
            <a:r>
              <a:rPr lang="en-US" baseline="0" dirty="0" smtClean="0"/>
              <a:t>DECLARE Complex Types</a:t>
            </a:r>
          </a:p>
          <a:p>
            <a:pPr lvl="1"/>
            <a:r>
              <a:rPr lang="en-US" dirty="0" smtClean="0"/>
              <a:t>%Type</a:t>
            </a:r>
          </a:p>
          <a:p>
            <a:pPr lvl="1"/>
            <a:r>
              <a:rPr lang="en-US" dirty="0" smtClean="0"/>
              <a:t>%RowType Record</a:t>
            </a:r>
          </a:p>
          <a:p>
            <a:pPr lvl="1"/>
            <a:r>
              <a:rPr lang="en-US" dirty="0" smtClean="0"/>
              <a:t>Type…Table</a:t>
            </a:r>
          </a:p>
          <a:p>
            <a:pPr lvl="1"/>
            <a:r>
              <a:rPr lang="en-US" dirty="0" smtClean="0"/>
              <a:t>Type…Record</a:t>
            </a:r>
          </a:p>
          <a:p>
            <a:pPr lvl="1"/>
            <a:r>
              <a:rPr lang="en-US" dirty="0" smtClean="0"/>
              <a:t>Extended User-Defined Types</a:t>
            </a:r>
          </a:p>
        </p:txBody>
      </p:sp>
    </p:spTree>
    <p:extLst>
      <p:ext uri="{BB962C8B-B14F-4D97-AF65-F5344CB8AC3E}">
        <p14:creationId xmlns:p14="http://schemas.microsoft.com/office/powerpoint/2010/main" val="38770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BEGIN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the BEGIN Clause</a:t>
            </a:r>
          </a:p>
          <a:p>
            <a:r>
              <a:rPr lang="en-US" dirty="0" smtClean="0"/>
              <a:t>Performing Data Manipulation</a:t>
            </a:r>
          </a:p>
          <a:p>
            <a:pPr lvl="1"/>
            <a:r>
              <a:rPr lang="en-US" dirty="0" smtClean="0"/>
              <a:t>PL/SQL and SQL Features</a:t>
            </a:r>
          </a:p>
          <a:p>
            <a:pPr lvl="1"/>
            <a:r>
              <a:rPr lang="en-US" dirty="0" smtClean="0"/>
              <a:t>SQL</a:t>
            </a:r>
            <a:r>
              <a:rPr lang="en-US" baseline="0" dirty="0" smtClean="0"/>
              <a:t> DML within PL/SQL</a:t>
            </a:r>
          </a:p>
          <a:p>
            <a:pPr lvl="0"/>
            <a:r>
              <a:rPr lang="en-US" dirty="0" smtClean="0"/>
              <a:t>Logic Control &amp; Branching</a:t>
            </a:r>
          </a:p>
          <a:p>
            <a:pPr lvl="1"/>
            <a:r>
              <a:rPr lang="en-US" dirty="0" smtClean="0"/>
              <a:t>Program Labels &amp; GOTO</a:t>
            </a:r>
          </a:p>
          <a:p>
            <a:pPr lvl="1"/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If-Then-Else</a:t>
            </a:r>
          </a:p>
          <a:p>
            <a:pPr lvl="1"/>
            <a:r>
              <a:rPr lang="en-US" dirty="0" smtClean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13338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EXCEPTION</a:t>
            </a:r>
            <a:r>
              <a:rPr lang="en-US" baseline="0" dirty="0" smtClean="0"/>
              <a:t>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the EXCEPTION Clause</a:t>
            </a:r>
          </a:p>
          <a:p>
            <a:pPr lvl="1"/>
            <a:r>
              <a:rPr lang="en-US" dirty="0" smtClean="0"/>
              <a:t>Exception</a:t>
            </a:r>
            <a:r>
              <a:rPr lang="en-US" baseline="0" dirty="0" smtClean="0"/>
              <a:t> Processing</a:t>
            </a:r>
          </a:p>
          <a:p>
            <a:pPr lvl="0"/>
            <a:r>
              <a:rPr lang="en-US" dirty="0" smtClean="0"/>
              <a:t>Isolating the Specific Exception</a:t>
            </a:r>
          </a:p>
          <a:p>
            <a:pPr lvl="1"/>
            <a:r>
              <a:rPr lang="en-US" dirty="0" smtClean="0"/>
              <a:t>Pragma Exception_Init</a:t>
            </a:r>
          </a:p>
          <a:p>
            <a:pPr lvl="1"/>
            <a:r>
              <a:rPr lang="en-US" dirty="0" smtClean="0"/>
              <a:t>Using</a:t>
            </a:r>
            <a:r>
              <a:rPr lang="en-US" baseline="0" dirty="0" smtClean="0"/>
              <a:t> the SQLCODE &amp; SQLERRM Error Function</a:t>
            </a:r>
          </a:p>
          <a:p>
            <a:pPr lvl="0"/>
            <a:r>
              <a:rPr lang="en-US" dirty="0" smtClean="0"/>
              <a:t>Implicit Cursors</a:t>
            </a:r>
          </a:p>
          <a:p>
            <a:pPr lvl="0"/>
            <a:r>
              <a:rPr lang="en-US" dirty="0" smtClean="0"/>
              <a:t>User-Defined Events</a:t>
            </a:r>
          </a:p>
        </p:txBody>
      </p:sp>
    </p:spTree>
    <p:extLst>
      <p:ext uri="{BB962C8B-B14F-4D97-AF65-F5344CB8AC3E}">
        <p14:creationId xmlns:p14="http://schemas.microsoft.com/office/powerpoint/2010/main" val="41256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EXPLICIT</a:t>
            </a:r>
            <a:r>
              <a:rPr lang="en-US" baseline="0" dirty="0" smtClean="0"/>
              <a:t> Cursors</a:t>
            </a:r>
          </a:p>
          <a:p>
            <a:r>
              <a:rPr lang="en-US" baseline="0" dirty="0" smtClean="0"/>
              <a:t>Extended Cursor Techniques</a:t>
            </a:r>
          </a:p>
          <a:p>
            <a:pPr lvl="1"/>
            <a:r>
              <a:rPr lang="en-US" dirty="0" smtClean="0"/>
              <a:t>Updateable Cursors</a:t>
            </a:r>
          </a:p>
          <a:p>
            <a:pPr lvl="1"/>
            <a:r>
              <a:rPr lang="en-US" dirty="0" smtClean="0"/>
              <a:t>Including Cursor Parameters</a:t>
            </a:r>
          </a:p>
          <a:p>
            <a:pPr lvl="1"/>
            <a:r>
              <a:rPr lang="en-US" dirty="0" smtClean="0"/>
              <a:t>Using FOR…LOOP Cursors</a:t>
            </a:r>
          </a:p>
        </p:txBody>
      </p:sp>
    </p:spTree>
    <p:extLst>
      <p:ext uri="{BB962C8B-B14F-4D97-AF65-F5344CB8AC3E}">
        <p14:creationId xmlns:p14="http://schemas.microsoft.com/office/powerpoint/2010/main" val="38734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Programming</a:t>
            </a:r>
            <a:r>
              <a:rPr lang="en-US" baseline="0" dirty="0" smtClean="0"/>
              <a:t> – Nested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Nested Blocks</a:t>
            </a:r>
          </a:p>
          <a:p>
            <a:pPr lvl="1"/>
            <a:r>
              <a:rPr lang="en-US" dirty="0" smtClean="0"/>
              <a:t>Why</a:t>
            </a:r>
            <a:r>
              <a:rPr lang="en-US" baseline="0" dirty="0" smtClean="0"/>
              <a:t> Use Nested Blocks</a:t>
            </a:r>
          </a:p>
          <a:p>
            <a:pPr lvl="1"/>
            <a:r>
              <a:rPr lang="en-US" baseline="0" dirty="0" smtClean="0"/>
              <a:t>Global vs. Local Objects</a:t>
            </a:r>
          </a:p>
          <a:p>
            <a:pPr lvl="1"/>
            <a:r>
              <a:rPr lang="en-US" baseline="0" dirty="0" smtClean="0"/>
              <a:t>Global vs. Local Exceptions</a:t>
            </a:r>
          </a:p>
        </p:txBody>
      </p:sp>
    </p:spTree>
    <p:extLst>
      <p:ext uri="{BB962C8B-B14F-4D97-AF65-F5344CB8AC3E}">
        <p14:creationId xmlns:p14="http://schemas.microsoft.com/office/powerpoint/2010/main" val="24678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Programming – Declared Subprograms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Declared Subprograms</a:t>
            </a:r>
          </a:p>
          <a:p>
            <a:pPr lvl="1"/>
            <a:r>
              <a:rPr lang="en-US" dirty="0" smtClean="0"/>
              <a:t>Procedure Example</a:t>
            </a:r>
          </a:p>
          <a:p>
            <a:pPr lvl="1"/>
            <a:r>
              <a:rPr lang="en-US" dirty="0" smtClean="0"/>
              <a:t>Function Example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3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Oracle 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b="1" dirty="0" smtClean="0">
                <a:solidFill>
                  <a:schemeClr val="bg1"/>
                </a:solidFill>
              </a:rPr>
              <a:t>OracleXE112_Win32.zip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System Requirements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66426"/>
              </p:ext>
            </p:extLst>
          </p:nvPr>
        </p:nvGraphicFramePr>
        <p:xfrm>
          <a:off x="924231" y="2753852"/>
          <a:ext cx="7433188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099"/>
                <a:gridCol w="53590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Windows 2000 SP4 or greater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1.75 GB</a:t>
                      </a:r>
                      <a:r>
                        <a:rPr lang="en-US" baseline="0" dirty="0" smtClean="0"/>
                        <a:t> of free 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 MB or 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TCP/IP network</a:t>
                      </a:r>
                      <a:r>
                        <a:rPr lang="en-US" baseline="0" dirty="0" smtClean="0"/>
                        <a:t> protocol must be configured and working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 not mandatory, it is recommended</a:t>
                      </a:r>
                      <a:r>
                        <a:rPr lang="en-US" baseline="0" dirty="0" smtClean="0"/>
                        <a:t> that you have internet access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9" y="2013285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Oracle 11g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PL/SQL Fundamentals 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Timothy J. Miles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483642" y="1570974"/>
            <a:ext cx="974558" cy="974558"/>
            <a:chOff x="2560320" y="770021"/>
            <a:chExt cx="1299411" cy="1299411"/>
          </a:xfrm>
        </p:grpSpPr>
        <p:sp>
          <p:nvSpPr>
            <p:cNvPr id="5" name="Rectangle 4"/>
            <p:cNvSpPr/>
            <p:nvPr/>
          </p:nvSpPr>
          <p:spPr>
            <a:xfrm>
              <a:off x="2560320" y="770021"/>
              <a:ext cx="1299411" cy="1299411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263" y="1122363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smtClean="0"/>
              <a:t>Oracle </a:t>
            </a:r>
            <a:r>
              <a:rPr lang="en-US" dirty="0" smtClean="0"/>
              <a:t>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close attention to this step.</a:t>
            </a:r>
            <a:endParaRPr lang="en-US" baseline="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55" y="2358747"/>
            <a:ext cx="4541890" cy="3463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8" y="1535289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0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Oracle 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close attention to </a:t>
            </a:r>
            <a:r>
              <a:rPr lang="en-US" dirty="0" smtClean="0"/>
              <a:t>the final step</a:t>
            </a:r>
            <a:r>
              <a:rPr lang="en-US" dirty="0" smtClean="0"/>
              <a:t>.</a:t>
            </a:r>
            <a:endParaRPr lang="en-US" baseline="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8" y="1535289"/>
            <a:ext cx="609524" cy="60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88" y="2359152"/>
            <a:ext cx="4544568" cy="346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33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SQL Developer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b="1" dirty="0" smtClean="0">
                <a:solidFill>
                  <a:schemeClr val="bg1"/>
                </a:solidFill>
              </a:rPr>
              <a:t>SQL Developer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is extremely simple.</a:t>
            </a:r>
          </a:p>
          <a:p>
            <a:r>
              <a:rPr lang="en-US" dirty="0" smtClean="0"/>
              <a:t>It only requires that you copy the files to a folder on your system.</a:t>
            </a:r>
          </a:p>
          <a:p>
            <a:r>
              <a:rPr lang="en-US" dirty="0" smtClean="0"/>
              <a:t>Once the copied, find the </a:t>
            </a:r>
            <a:r>
              <a:rPr lang="en-US" b="1" dirty="0" smtClean="0">
                <a:solidFill>
                  <a:schemeClr val="bg1"/>
                </a:solidFill>
              </a:rPr>
              <a:t>sqldeveloper.exe </a:t>
            </a:r>
            <a:r>
              <a:rPr lang="en-US" dirty="0" smtClean="0"/>
              <a:t>file.</a:t>
            </a:r>
          </a:p>
        </p:txBody>
      </p:sp>
    </p:spTree>
    <p:extLst>
      <p:ext uri="{BB962C8B-B14F-4D97-AF65-F5344CB8AC3E}">
        <p14:creationId xmlns:p14="http://schemas.microsoft.com/office/powerpoint/2010/main" val="41120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Final System Course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Database Scripts</a:t>
            </a:r>
          </a:p>
          <a:p>
            <a:r>
              <a:rPr lang="en-US" dirty="0" smtClean="0"/>
              <a:t>Create and Fill Database Tables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81369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Using the Database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the Appropriate Tool</a:t>
            </a:r>
          </a:p>
          <a:p>
            <a:r>
              <a:rPr lang="en-US" dirty="0" smtClean="0"/>
              <a:t>Database Connections</a:t>
            </a:r>
          </a:p>
          <a:p>
            <a:r>
              <a:rPr lang="en-US" dirty="0" smtClean="0"/>
              <a:t>Bind </a:t>
            </a:r>
            <a:r>
              <a:rPr lang="en-US" dirty="0" smtClean="0"/>
              <a:t>Variables</a:t>
            </a:r>
          </a:p>
          <a:p>
            <a:r>
              <a:rPr lang="en-US" dirty="0"/>
              <a:t>Using SQL Plus</a:t>
            </a:r>
          </a:p>
          <a:p>
            <a:r>
              <a:rPr lang="en-US" dirty="0" smtClean="0"/>
              <a:t>Using </a:t>
            </a:r>
            <a:r>
              <a:rPr lang="en-US" dirty="0" smtClean="0"/>
              <a:t>SQL </a:t>
            </a:r>
            <a:r>
              <a:rPr lang="en-US" dirty="0" smtClean="0"/>
              <a:t>Developer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39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Appropriate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Oracle SQL Developer </a:t>
            </a:r>
            <a:r>
              <a:rPr lang="en-US" sz="2400" dirty="0" smtClean="0"/>
              <a:t>– Used by database developers [replaces SQL Plus]</a:t>
            </a:r>
          </a:p>
          <a:p>
            <a:pPr lvl="0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Oracle Enterprise Manager</a:t>
            </a:r>
            <a:r>
              <a:rPr lang="en-US" sz="24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SQL Worksheet </a:t>
            </a:r>
            <a:r>
              <a:rPr lang="en-US" sz="2400" baseline="0" dirty="0" smtClean="0"/>
              <a:t>– Used by database administrators, application server administrators, and web server administrators</a:t>
            </a:r>
          </a:p>
          <a:p>
            <a:pPr lvl="0"/>
            <a:r>
              <a:rPr lang="en-US" sz="24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Oracle SQL Plus </a:t>
            </a:r>
            <a:r>
              <a:rPr lang="en-US" sz="2400" baseline="0" dirty="0" smtClean="0"/>
              <a:t>– Occasionally used by database administrators</a:t>
            </a:r>
          </a:p>
          <a:p>
            <a:pPr lvl="0"/>
            <a:r>
              <a:rPr lang="en-US" sz="24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Oracle Application Express </a:t>
            </a:r>
            <a:r>
              <a:rPr lang="en-US" sz="2400" baseline="0" dirty="0" smtClean="0"/>
              <a:t>– Used by database developers for web-based applications</a:t>
            </a:r>
          </a:p>
          <a:p>
            <a:pPr lvl="0"/>
            <a:r>
              <a:rPr lang="en-US" sz="24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Oracle </a:t>
            </a:r>
            <a:r>
              <a:rPr lang="en-US" sz="2400" b="1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JDeveloper</a:t>
            </a:r>
            <a:r>
              <a:rPr lang="en-US" sz="24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Studio </a:t>
            </a:r>
            <a:r>
              <a:rPr lang="en-US" sz="2400" baseline="0" dirty="0" smtClean="0"/>
              <a:t>– Used by Java database developers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6" y="1583395"/>
            <a:ext cx="342857" cy="342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6" y="2379637"/>
            <a:ext cx="342857" cy="3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6" y="3469613"/>
            <a:ext cx="342857" cy="34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95" y="4265933"/>
            <a:ext cx="342857" cy="342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" y="5069286"/>
            <a:ext cx="342857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Authentication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User Authentication </a:t>
            </a:r>
            <a:r>
              <a:rPr lang="en-US" sz="2400" dirty="0" smtClean="0"/>
              <a:t>– User credentials are authenticated to ensure access is authorized.</a:t>
            </a:r>
            <a:endParaRPr lang="en-US" sz="2400" dirty="0" smtClean="0"/>
          </a:p>
          <a:p>
            <a:pPr lvl="0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 Authentication Elements</a:t>
            </a:r>
          </a:p>
          <a:p>
            <a:pPr lvl="0"/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52" y="1424224"/>
            <a:ext cx="609524" cy="609524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29350"/>
              </p:ext>
            </p:extLst>
          </p:nvPr>
        </p:nvGraphicFramePr>
        <p:xfrm>
          <a:off x="977070" y="2918151"/>
          <a:ext cx="7261076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939"/>
                <a:gridCol w="57171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the name of the database </a:t>
                      </a:r>
                      <a:r>
                        <a:rPr lang="en-US" b="1" dirty="0" smtClean="0"/>
                        <a:t>account</a:t>
                      </a:r>
                      <a:r>
                        <a:rPr lang="en-US" dirty="0" smtClean="0"/>
                        <a:t>. 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It is created by the database administrator.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the security password</a:t>
                      </a:r>
                      <a:r>
                        <a:rPr lang="en-US" baseline="0" dirty="0" smtClean="0"/>
                        <a:t> associated to the database account.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Oracle tools require a connection role or privilege desired for the connection.</a:t>
                      </a:r>
                    </a:p>
                    <a:p>
                      <a:r>
                        <a:rPr lang="en-US" dirty="0" smtClean="0"/>
                        <a:t>DBA’s sometimes connect using SYSOPER, SYSDBA, or SYSASM.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9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581</Words>
  <Application>Microsoft Office PowerPoint</Application>
  <PresentationFormat>On-screen Show (4:3)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Segoe UI Light</vt:lpstr>
      <vt:lpstr>Segoe UI Semilight</vt:lpstr>
      <vt:lpstr>Office Theme</vt:lpstr>
      <vt:lpstr>System Setup</vt:lpstr>
      <vt:lpstr>Installing Oracle XE</vt:lpstr>
      <vt:lpstr>Installing Oracle XE</vt:lpstr>
      <vt:lpstr>Installing Oracle XE</vt:lpstr>
      <vt:lpstr>SQL Developer Installation</vt:lpstr>
      <vt:lpstr>Final System Course Setup</vt:lpstr>
      <vt:lpstr>Using the Database Interface</vt:lpstr>
      <vt:lpstr>Selecting the Appropriate Tool</vt:lpstr>
      <vt:lpstr>Authentication Elements</vt:lpstr>
      <vt:lpstr>Oracle Database Connections</vt:lpstr>
      <vt:lpstr>Bind Variables</vt:lpstr>
      <vt:lpstr>Oracle Tools</vt:lpstr>
      <vt:lpstr>Language Features</vt:lpstr>
      <vt:lpstr>The DECLARE Clause</vt:lpstr>
      <vt:lpstr>The BEGIN Clause</vt:lpstr>
      <vt:lpstr>The EXCEPTION Clause</vt:lpstr>
      <vt:lpstr>EXPLICIT Cursors</vt:lpstr>
      <vt:lpstr>Advanced Programming – Nested Blocks</vt:lpstr>
      <vt:lpstr>Advanced Programming – Declared Subprograms</vt:lpstr>
      <vt:lpstr>Oracle 11g PL/SQL Fundamentals I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22</cp:revision>
  <dcterms:created xsi:type="dcterms:W3CDTF">2013-02-09T16:35:40Z</dcterms:created>
  <dcterms:modified xsi:type="dcterms:W3CDTF">2013-02-16T17:37:10Z</dcterms:modified>
</cp:coreProperties>
</file>