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handoutMasterIdLst>
    <p:handoutMasterId r:id="rId42"/>
  </p:handoutMasterIdLst>
  <p:sldIdLst>
    <p:sldId id="309" r:id="rId2"/>
    <p:sldId id="258" r:id="rId3"/>
    <p:sldId id="259" r:id="rId4"/>
    <p:sldId id="313" r:id="rId5"/>
    <p:sldId id="267" r:id="rId6"/>
    <p:sldId id="266" r:id="rId7"/>
    <p:sldId id="324" r:id="rId8"/>
    <p:sldId id="316" r:id="rId9"/>
    <p:sldId id="318" r:id="rId10"/>
    <p:sldId id="321" r:id="rId11"/>
    <p:sldId id="304" r:id="rId12"/>
    <p:sldId id="326" r:id="rId13"/>
    <p:sldId id="315" r:id="rId14"/>
    <p:sldId id="327" r:id="rId15"/>
    <p:sldId id="314" r:id="rId16"/>
    <p:sldId id="342" r:id="rId17"/>
    <p:sldId id="343" r:id="rId18"/>
    <p:sldId id="344" r:id="rId19"/>
    <p:sldId id="339" r:id="rId20"/>
    <p:sldId id="340" r:id="rId21"/>
    <p:sldId id="341" r:id="rId22"/>
    <p:sldId id="317" r:id="rId23"/>
    <p:sldId id="337" r:id="rId24"/>
    <p:sldId id="338" r:id="rId25"/>
    <p:sldId id="325" r:id="rId26"/>
    <p:sldId id="336" r:id="rId27"/>
    <p:sldId id="322" r:id="rId28"/>
    <p:sldId id="330" r:id="rId29"/>
    <p:sldId id="323" r:id="rId30"/>
    <p:sldId id="333" r:id="rId31"/>
    <p:sldId id="335" r:id="rId32"/>
    <p:sldId id="320" r:id="rId33"/>
    <p:sldId id="328" r:id="rId34"/>
    <p:sldId id="329" r:id="rId35"/>
    <p:sldId id="331" r:id="rId36"/>
    <p:sldId id="332" r:id="rId37"/>
    <p:sldId id="334" r:id="rId38"/>
    <p:sldId id="278" r:id="rId39"/>
    <p:sldId id="260" r:id="rId40"/>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34"/>
    <p:restoredTop sz="94626"/>
  </p:normalViewPr>
  <p:slideViewPr>
    <p:cSldViewPr>
      <p:cViewPr varScale="1">
        <p:scale>
          <a:sx n="82" d="100"/>
          <a:sy n="82" d="100"/>
        </p:scale>
        <p:origin x="2502"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1" y="0"/>
            <a:ext cx="3076363" cy="511731"/>
          </a:xfrm>
          <a:prstGeom prst="rect">
            <a:avLst/>
          </a:prstGeom>
        </p:spPr>
        <p:txBody>
          <a:bodyPr vert="horz" lIns="94768" tIns="47384" rIns="94768" bIns="47384" rtlCol="0"/>
          <a:lstStyle>
            <a:lvl1pPr algn="l">
              <a:defRPr sz="1200"/>
            </a:lvl1pPr>
          </a:lstStyle>
          <a:p>
            <a:endParaRPr lang="pt-PT"/>
          </a:p>
        </p:txBody>
      </p:sp>
      <p:sp>
        <p:nvSpPr>
          <p:cNvPr id="3" name="Marcador de Posição da Data 2"/>
          <p:cNvSpPr>
            <a:spLocks noGrp="1"/>
          </p:cNvSpPr>
          <p:nvPr>
            <p:ph type="dt" sz="quarter" idx="1"/>
          </p:nvPr>
        </p:nvSpPr>
        <p:spPr>
          <a:xfrm>
            <a:off x="4021295" y="0"/>
            <a:ext cx="3076363" cy="511731"/>
          </a:xfrm>
          <a:prstGeom prst="rect">
            <a:avLst/>
          </a:prstGeom>
        </p:spPr>
        <p:txBody>
          <a:bodyPr vert="horz" lIns="94768" tIns="47384" rIns="94768" bIns="47384" rtlCol="0"/>
          <a:lstStyle>
            <a:lvl1pPr algn="r">
              <a:defRPr sz="1200"/>
            </a:lvl1pPr>
          </a:lstStyle>
          <a:p>
            <a:fld id="{ADB6FF1F-555E-4388-A8B0-D1E524B355D1}" type="datetimeFigureOut">
              <a:rPr lang="pt-PT" smtClean="0"/>
              <a:pPr/>
              <a:t>10/02/2023</a:t>
            </a:fld>
            <a:endParaRPr lang="pt-PT"/>
          </a:p>
        </p:txBody>
      </p:sp>
      <p:sp>
        <p:nvSpPr>
          <p:cNvPr id="4" name="Marcador de Posição do Rodapé 3"/>
          <p:cNvSpPr>
            <a:spLocks noGrp="1"/>
          </p:cNvSpPr>
          <p:nvPr>
            <p:ph type="ftr" sz="quarter" idx="2"/>
          </p:nvPr>
        </p:nvSpPr>
        <p:spPr>
          <a:xfrm>
            <a:off x="1" y="9721106"/>
            <a:ext cx="3076363" cy="511731"/>
          </a:xfrm>
          <a:prstGeom prst="rect">
            <a:avLst/>
          </a:prstGeom>
        </p:spPr>
        <p:txBody>
          <a:bodyPr vert="horz" lIns="94768" tIns="47384" rIns="94768" bIns="47384" rtlCol="0" anchor="b"/>
          <a:lstStyle>
            <a:lvl1pPr algn="l">
              <a:defRPr sz="1200"/>
            </a:lvl1pPr>
          </a:lstStyle>
          <a:p>
            <a:endParaRPr lang="pt-PT"/>
          </a:p>
        </p:txBody>
      </p:sp>
      <p:sp>
        <p:nvSpPr>
          <p:cNvPr id="5" name="Marcador de Posição do Número do Diapositivo 4"/>
          <p:cNvSpPr>
            <a:spLocks noGrp="1"/>
          </p:cNvSpPr>
          <p:nvPr>
            <p:ph type="sldNum" sz="quarter" idx="3"/>
          </p:nvPr>
        </p:nvSpPr>
        <p:spPr>
          <a:xfrm>
            <a:off x="4021295" y="9721106"/>
            <a:ext cx="3076363" cy="511731"/>
          </a:xfrm>
          <a:prstGeom prst="rect">
            <a:avLst/>
          </a:prstGeom>
        </p:spPr>
        <p:txBody>
          <a:bodyPr vert="horz" lIns="94768" tIns="47384" rIns="94768" bIns="47384" rtlCol="0" anchor="b"/>
          <a:lstStyle>
            <a:lvl1pPr algn="r">
              <a:defRPr sz="1200"/>
            </a:lvl1pPr>
          </a:lstStyle>
          <a:p>
            <a:fld id="{CD9FB018-1958-45C1-ABFF-E1E983EC4F43}" type="slidenum">
              <a:rPr lang="pt-PT" smtClean="0"/>
              <a:pPr/>
              <a:t>‹nº›</a:t>
            </a:fld>
            <a:endParaRPr lang="pt-PT"/>
          </a:p>
        </p:txBody>
      </p:sp>
    </p:spTree>
    <p:extLst>
      <p:ext uri="{BB962C8B-B14F-4D97-AF65-F5344CB8AC3E}">
        <p14:creationId xmlns:p14="http://schemas.microsoft.com/office/powerpoint/2010/main" val="2534781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1" y="0"/>
            <a:ext cx="3076363" cy="511731"/>
          </a:xfrm>
          <a:prstGeom prst="rect">
            <a:avLst/>
          </a:prstGeom>
        </p:spPr>
        <p:txBody>
          <a:bodyPr vert="horz" lIns="94768" tIns="47384" rIns="94768" bIns="47384" rtlCol="0"/>
          <a:lstStyle>
            <a:lvl1pPr algn="l">
              <a:defRPr sz="1200"/>
            </a:lvl1pPr>
          </a:lstStyle>
          <a:p>
            <a:endParaRPr lang="pt-PT"/>
          </a:p>
        </p:txBody>
      </p:sp>
      <p:sp>
        <p:nvSpPr>
          <p:cNvPr id="3" name="Marcador de Posição da Data 2"/>
          <p:cNvSpPr>
            <a:spLocks noGrp="1"/>
          </p:cNvSpPr>
          <p:nvPr>
            <p:ph type="dt" idx="1"/>
          </p:nvPr>
        </p:nvSpPr>
        <p:spPr>
          <a:xfrm>
            <a:off x="4021295" y="0"/>
            <a:ext cx="3076363" cy="511731"/>
          </a:xfrm>
          <a:prstGeom prst="rect">
            <a:avLst/>
          </a:prstGeom>
        </p:spPr>
        <p:txBody>
          <a:bodyPr vert="horz" lIns="94768" tIns="47384" rIns="94768" bIns="47384" rtlCol="0"/>
          <a:lstStyle>
            <a:lvl1pPr algn="r">
              <a:defRPr sz="1200"/>
            </a:lvl1pPr>
          </a:lstStyle>
          <a:p>
            <a:fld id="{E77E319B-B046-487F-8D03-B96E4F1A43D0}" type="datetimeFigureOut">
              <a:rPr lang="pt-PT" smtClean="0"/>
              <a:pPr/>
              <a:t>10/02/2023</a:t>
            </a:fld>
            <a:endParaRPr lang="pt-PT"/>
          </a:p>
        </p:txBody>
      </p:sp>
      <p:sp>
        <p:nvSpPr>
          <p:cNvPr id="4" name="Marcador de Posição da Imagem do Diapositivo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4768" tIns="47384" rIns="94768" bIns="47384" rtlCol="0" anchor="ctr"/>
          <a:lstStyle/>
          <a:p>
            <a:endParaRPr lang="pt-PT"/>
          </a:p>
        </p:txBody>
      </p:sp>
      <p:sp>
        <p:nvSpPr>
          <p:cNvPr id="5" name="Marcador de Posição de Notas 4"/>
          <p:cNvSpPr>
            <a:spLocks noGrp="1"/>
          </p:cNvSpPr>
          <p:nvPr>
            <p:ph type="body" sz="quarter" idx="3"/>
          </p:nvPr>
        </p:nvSpPr>
        <p:spPr>
          <a:xfrm>
            <a:off x="709931" y="4861442"/>
            <a:ext cx="5679440" cy="4605576"/>
          </a:xfrm>
          <a:prstGeom prst="rect">
            <a:avLst/>
          </a:prstGeom>
        </p:spPr>
        <p:txBody>
          <a:bodyPr vert="horz" lIns="94768" tIns="47384" rIns="94768" bIns="47384" rtlCol="0">
            <a:normAutofit/>
          </a:body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1" y="9721106"/>
            <a:ext cx="3076363" cy="511731"/>
          </a:xfrm>
          <a:prstGeom prst="rect">
            <a:avLst/>
          </a:prstGeom>
        </p:spPr>
        <p:txBody>
          <a:bodyPr vert="horz" lIns="94768" tIns="47384" rIns="94768" bIns="47384"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4021295" y="9721106"/>
            <a:ext cx="3076363" cy="511731"/>
          </a:xfrm>
          <a:prstGeom prst="rect">
            <a:avLst/>
          </a:prstGeom>
        </p:spPr>
        <p:txBody>
          <a:bodyPr vert="horz" lIns="94768" tIns="47384" rIns="94768" bIns="47384" rtlCol="0" anchor="b"/>
          <a:lstStyle>
            <a:lvl1pPr algn="r">
              <a:defRPr sz="1200"/>
            </a:lvl1pPr>
          </a:lstStyle>
          <a:p>
            <a:fld id="{F3DD545E-D36A-4832-938A-2ECADA69E4C6}" type="slidenum">
              <a:rPr lang="pt-PT" smtClean="0"/>
              <a:pPr/>
              <a:t>‹nº›</a:t>
            </a:fld>
            <a:endParaRPr lang="pt-PT"/>
          </a:p>
        </p:txBody>
      </p:sp>
    </p:spTree>
    <p:extLst>
      <p:ext uri="{BB962C8B-B14F-4D97-AF65-F5344CB8AC3E}">
        <p14:creationId xmlns:p14="http://schemas.microsoft.com/office/powerpoint/2010/main" val="1737761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2</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2427319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11</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28686657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12</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10260647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13</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41437733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14</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10328538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15</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5280662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16</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34904048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17</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21427297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18</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31288746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19</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29213828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20</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1332379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3</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32737829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21</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14395550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22</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30153877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23</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20337749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24</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13167791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25</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16587422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26</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42387886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27</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30855617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28</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27902176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29</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5039636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30</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3256700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4</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13536683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31</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13780130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32</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28524782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33</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1283468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34</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17773005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35</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23724640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36</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25849645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37</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18272122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38</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r>
              <a:rPr lang="pt-PT" dirty="0">
                <a:latin typeface="Arial" pitchFamily="34" charset="0"/>
              </a:rPr>
              <a:t>Tiago (acabar referencias)</a:t>
            </a:r>
          </a:p>
        </p:txBody>
      </p:sp>
    </p:spTree>
    <p:extLst>
      <p:ext uri="{BB962C8B-B14F-4D97-AF65-F5344CB8AC3E}">
        <p14:creationId xmlns:p14="http://schemas.microsoft.com/office/powerpoint/2010/main" val="931110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5</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16199109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6</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3155372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7</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260332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8</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32480341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9</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27493135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10</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3032389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PT"/>
              <a:t>Clique para editar o estilo do título do Modelo Global</a:t>
            </a:r>
            <a:endParaRPr lang="en-US"/>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a:t>Faça clique para editar o estilo do subtítulo do modelo global</a:t>
            </a:r>
            <a:endParaRPr lang="en-US"/>
          </a:p>
        </p:txBody>
      </p:sp>
      <p:sp>
        <p:nvSpPr>
          <p:cNvPr id="4" name="Marcador de Posição da Data 3"/>
          <p:cNvSpPr>
            <a:spLocks noGrp="1"/>
          </p:cNvSpPr>
          <p:nvPr>
            <p:ph type="dt" sz="half" idx="10"/>
          </p:nvPr>
        </p:nvSpPr>
        <p:spPr/>
        <p:txBody>
          <a:bodyPr/>
          <a:lstStyle/>
          <a:p>
            <a:fld id="{A4A3E61B-3AB3-490F-90D4-269C8A444AE7}" type="datetimeFigureOut">
              <a:rPr lang="en-US" smtClean="0"/>
              <a:pPr/>
              <a:t>2/10/2023</a:t>
            </a:fld>
            <a:endParaRPr lang="en-US"/>
          </a:p>
        </p:txBody>
      </p:sp>
      <p:sp>
        <p:nvSpPr>
          <p:cNvPr id="5" name="Marcador de Posição do Rodapé 4"/>
          <p:cNvSpPr>
            <a:spLocks noGrp="1"/>
          </p:cNvSpPr>
          <p:nvPr>
            <p:ph type="ftr" sz="quarter" idx="11"/>
          </p:nvPr>
        </p:nvSpPr>
        <p:spPr/>
        <p:txBody>
          <a:bodyPr/>
          <a:lstStyle/>
          <a:p>
            <a:endParaRPr lang="en-US"/>
          </a:p>
        </p:txBody>
      </p:sp>
      <p:sp>
        <p:nvSpPr>
          <p:cNvPr id="6" name="Marcador de Posição do Número do Diapositivo 5"/>
          <p:cNvSpPr>
            <a:spLocks noGrp="1"/>
          </p:cNvSpPr>
          <p:nvPr>
            <p:ph type="sldNum" sz="quarter" idx="12"/>
          </p:nvPr>
        </p:nvSpPr>
        <p:spPr/>
        <p:txBody>
          <a:bodyPr/>
          <a:lstStyle/>
          <a:p>
            <a:fld id="{8745C66F-FC7B-4C52-931F-EAABACA1CBDF}"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 do título do Modelo Global</a:t>
            </a:r>
            <a:endParaRPr lang="en-US"/>
          </a:p>
        </p:txBody>
      </p:sp>
      <p:sp>
        <p:nvSpPr>
          <p:cNvPr id="3" name="Marcador de Posição de Texto Vertical 2"/>
          <p:cNvSpPr>
            <a:spLocks noGrp="1"/>
          </p:cNvSpPr>
          <p:nvPr>
            <p:ph type="body" orient="vert" idx="1"/>
          </p:nvPr>
        </p:nvSpPr>
        <p:spPr/>
        <p:txBody>
          <a:bodyPr vert="eaVert"/>
          <a:lstStyle/>
          <a:p>
            <a:pPr lvl="0"/>
            <a:r>
              <a:rPr lang="pt-PT"/>
              <a:t>Clique para 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a Data 3"/>
          <p:cNvSpPr>
            <a:spLocks noGrp="1"/>
          </p:cNvSpPr>
          <p:nvPr>
            <p:ph type="dt" sz="half" idx="10"/>
          </p:nvPr>
        </p:nvSpPr>
        <p:spPr/>
        <p:txBody>
          <a:bodyPr/>
          <a:lstStyle/>
          <a:p>
            <a:fld id="{A4A3E61B-3AB3-490F-90D4-269C8A444AE7}" type="datetimeFigureOut">
              <a:rPr lang="en-US" smtClean="0"/>
              <a:pPr/>
              <a:t>2/10/2023</a:t>
            </a:fld>
            <a:endParaRPr lang="en-US"/>
          </a:p>
        </p:txBody>
      </p:sp>
      <p:sp>
        <p:nvSpPr>
          <p:cNvPr id="5" name="Marcador de Posição do Rodapé 4"/>
          <p:cNvSpPr>
            <a:spLocks noGrp="1"/>
          </p:cNvSpPr>
          <p:nvPr>
            <p:ph type="ftr" sz="quarter" idx="11"/>
          </p:nvPr>
        </p:nvSpPr>
        <p:spPr/>
        <p:txBody>
          <a:bodyPr/>
          <a:lstStyle/>
          <a:p>
            <a:endParaRPr lang="en-US"/>
          </a:p>
        </p:txBody>
      </p:sp>
      <p:sp>
        <p:nvSpPr>
          <p:cNvPr id="6" name="Marcador de Posição do Número do Diapositivo 5"/>
          <p:cNvSpPr>
            <a:spLocks noGrp="1"/>
          </p:cNvSpPr>
          <p:nvPr>
            <p:ph type="sldNum" sz="quarter" idx="12"/>
          </p:nvPr>
        </p:nvSpPr>
        <p:spPr/>
        <p:txBody>
          <a:bodyPr/>
          <a:lstStyle/>
          <a:p>
            <a:fld id="{8745C66F-FC7B-4C52-931F-EAABACA1CBDF}"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PT"/>
              <a:t>Clique para editar o estilo do título do Modelo Global</a:t>
            </a:r>
            <a:endParaRPr lang="en-US"/>
          </a:p>
        </p:txBody>
      </p:sp>
      <p:sp>
        <p:nvSpPr>
          <p:cNvPr id="3" name="Marcador de Posição de Texto Vertical 2"/>
          <p:cNvSpPr>
            <a:spLocks noGrp="1"/>
          </p:cNvSpPr>
          <p:nvPr>
            <p:ph type="body" orient="vert" idx="1"/>
          </p:nvPr>
        </p:nvSpPr>
        <p:spPr>
          <a:xfrm>
            <a:off x="457200" y="274638"/>
            <a:ext cx="6019800" cy="5851525"/>
          </a:xfrm>
        </p:spPr>
        <p:txBody>
          <a:bodyPr vert="eaVert"/>
          <a:lstStyle/>
          <a:p>
            <a:pPr lvl="0"/>
            <a:r>
              <a:rPr lang="pt-PT"/>
              <a:t>Clique para 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a Data 3"/>
          <p:cNvSpPr>
            <a:spLocks noGrp="1"/>
          </p:cNvSpPr>
          <p:nvPr>
            <p:ph type="dt" sz="half" idx="10"/>
          </p:nvPr>
        </p:nvSpPr>
        <p:spPr/>
        <p:txBody>
          <a:bodyPr/>
          <a:lstStyle/>
          <a:p>
            <a:fld id="{A4A3E61B-3AB3-490F-90D4-269C8A444AE7}" type="datetimeFigureOut">
              <a:rPr lang="en-US" smtClean="0"/>
              <a:pPr/>
              <a:t>2/10/2023</a:t>
            </a:fld>
            <a:endParaRPr lang="en-US"/>
          </a:p>
        </p:txBody>
      </p:sp>
      <p:sp>
        <p:nvSpPr>
          <p:cNvPr id="5" name="Marcador de Posição do Rodapé 4"/>
          <p:cNvSpPr>
            <a:spLocks noGrp="1"/>
          </p:cNvSpPr>
          <p:nvPr>
            <p:ph type="ftr" sz="quarter" idx="11"/>
          </p:nvPr>
        </p:nvSpPr>
        <p:spPr/>
        <p:txBody>
          <a:bodyPr/>
          <a:lstStyle/>
          <a:p>
            <a:endParaRPr lang="en-US"/>
          </a:p>
        </p:txBody>
      </p:sp>
      <p:sp>
        <p:nvSpPr>
          <p:cNvPr id="6" name="Marcador de Posição do Número do Diapositivo 5"/>
          <p:cNvSpPr>
            <a:spLocks noGrp="1"/>
          </p:cNvSpPr>
          <p:nvPr>
            <p:ph type="sldNum" sz="quarter" idx="12"/>
          </p:nvPr>
        </p:nvSpPr>
        <p:spPr/>
        <p:txBody>
          <a:bodyPr/>
          <a:lstStyle/>
          <a:p>
            <a:fld id="{8745C66F-FC7B-4C52-931F-EAABACA1CBDF}"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ct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 do título do Modelo Global</a:t>
            </a:r>
            <a:endParaRPr lang="en-US"/>
          </a:p>
        </p:txBody>
      </p:sp>
      <p:sp>
        <p:nvSpPr>
          <p:cNvPr id="3" name="Marcador de Posição de Conteúdo 2"/>
          <p:cNvSpPr>
            <a:spLocks noGrp="1"/>
          </p:cNvSpPr>
          <p:nvPr>
            <p:ph idx="1"/>
          </p:nvPr>
        </p:nvSpPr>
        <p:spPr/>
        <p:txBody>
          <a:bodyPr/>
          <a:lstStyle/>
          <a:p>
            <a:pPr lvl="0"/>
            <a:r>
              <a:rPr lang="pt-PT"/>
              <a:t>Clique para 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a Data 3"/>
          <p:cNvSpPr>
            <a:spLocks noGrp="1"/>
          </p:cNvSpPr>
          <p:nvPr>
            <p:ph type="dt" sz="half" idx="10"/>
          </p:nvPr>
        </p:nvSpPr>
        <p:spPr/>
        <p:txBody>
          <a:bodyPr/>
          <a:lstStyle/>
          <a:p>
            <a:fld id="{A4A3E61B-3AB3-490F-90D4-269C8A444AE7}" type="datetimeFigureOut">
              <a:rPr lang="en-US" smtClean="0"/>
              <a:pPr/>
              <a:t>2/10/2023</a:t>
            </a:fld>
            <a:endParaRPr lang="en-US"/>
          </a:p>
        </p:txBody>
      </p:sp>
      <p:sp>
        <p:nvSpPr>
          <p:cNvPr id="5" name="Marcador de Posição do Rodapé 4"/>
          <p:cNvSpPr>
            <a:spLocks noGrp="1"/>
          </p:cNvSpPr>
          <p:nvPr>
            <p:ph type="ftr" sz="quarter" idx="11"/>
          </p:nvPr>
        </p:nvSpPr>
        <p:spPr/>
        <p:txBody>
          <a:bodyPr/>
          <a:lstStyle/>
          <a:p>
            <a:endParaRPr lang="en-US"/>
          </a:p>
        </p:txBody>
      </p:sp>
      <p:sp>
        <p:nvSpPr>
          <p:cNvPr id="6" name="Marcador de Posição do Número do Diapositivo 5"/>
          <p:cNvSpPr>
            <a:spLocks noGrp="1"/>
          </p:cNvSpPr>
          <p:nvPr>
            <p:ph type="sldNum" sz="quarter" idx="12"/>
          </p:nvPr>
        </p:nvSpPr>
        <p:spPr/>
        <p:txBody>
          <a:bodyPr/>
          <a:lstStyle/>
          <a:p>
            <a:fld id="{8745C66F-FC7B-4C52-931F-EAABACA1CBDF}"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PT"/>
              <a:t>Clique para editar o estilo do título do Modelo Global</a:t>
            </a:r>
            <a:endParaRPr lang="en-US"/>
          </a:p>
        </p:txBody>
      </p:sp>
      <p:sp>
        <p:nvSpPr>
          <p:cNvPr id="3" name="Marcador de Posição do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de texto do modelo global</a:t>
            </a:r>
          </a:p>
        </p:txBody>
      </p:sp>
      <p:sp>
        <p:nvSpPr>
          <p:cNvPr id="4" name="Marcador de Posição da Data 3"/>
          <p:cNvSpPr>
            <a:spLocks noGrp="1"/>
          </p:cNvSpPr>
          <p:nvPr>
            <p:ph type="dt" sz="half" idx="10"/>
          </p:nvPr>
        </p:nvSpPr>
        <p:spPr/>
        <p:txBody>
          <a:bodyPr/>
          <a:lstStyle/>
          <a:p>
            <a:fld id="{A4A3E61B-3AB3-490F-90D4-269C8A444AE7}" type="datetimeFigureOut">
              <a:rPr lang="en-US" smtClean="0"/>
              <a:pPr/>
              <a:t>2/10/2023</a:t>
            </a:fld>
            <a:endParaRPr lang="en-US"/>
          </a:p>
        </p:txBody>
      </p:sp>
      <p:sp>
        <p:nvSpPr>
          <p:cNvPr id="5" name="Marcador de Posição do Rodapé 4"/>
          <p:cNvSpPr>
            <a:spLocks noGrp="1"/>
          </p:cNvSpPr>
          <p:nvPr>
            <p:ph type="ftr" sz="quarter" idx="11"/>
          </p:nvPr>
        </p:nvSpPr>
        <p:spPr/>
        <p:txBody>
          <a:bodyPr/>
          <a:lstStyle/>
          <a:p>
            <a:endParaRPr lang="en-US"/>
          </a:p>
        </p:txBody>
      </p:sp>
      <p:sp>
        <p:nvSpPr>
          <p:cNvPr id="6" name="Marcador de Posição do Número do Diapositivo 5"/>
          <p:cNvSpPr>
            <a:spLocks noGrp="1"/>
          </p:cNvSpPr>
          <p:nvPr>
            <p:ph type="sldNum" sz="quarter" idx="12"/>
          </p:nvPr>
        </p:nvSpPr>
        <p:spPr/>
        <p:txBody>
          <a:bodyPr/>
          <a:lstStyle/>
          <a:p>
            <a:fld id="{8745C66F-FC7B-4C52-931F-EAABACA1CBDF}"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 do título do Modelo Global</a:t>
            </a:r>
            <a:endParaRPr lang="en-US"/>
          </a:p>
        </p:txBody>
      </p:sp>
      <p:sp>
        <p:nvSpPr>
          <p:cNvPr id="3" name="Marcador de Posição de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a:t>Clique para 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e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a:t>Clique para 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5" name="Marcador de Posição da Data 4"/>
          <p:cNvSpPr>
            <a:spLocks noGrp="1"/>
          </p:cNvSpPr>
          <p:nvPr>
            <p:ph type="dt" sz="half" idx="10"/>
          </p:nvPr>
        </p:nvSpPr>
        <p:spPr/>
        <p:txBody>
          <a:bodyPr/>
          <a:lstStyle/>
          <a:p>
            <a:fld id="{A4A3E61B-3AB3-490F-90D4-269C8A444AE7}" type="datetimeFigureOut">
              <a:rPr lang="en-US" smtClean="0"/>
              <a:pPr/>
              <a:t>2/10/2023</a:t>
            </a:fld>
            <a:endParaRPr lang="en-US"/>
          </a:p>
        </p:txBody>
      </p:sp>
      <p:sp>
        <p:nvSpPr>
          <p:cNvPr id="6" name="Marcador de Posição do Rodapé 5"/>
          <p:cNvSpPr>
            <a:spLocks noGrp="1"/>
          </p:cNvSpPr>
          <p:nvPr>
            <p:ph type="ftr" sz="quarter" idx="11"/>
          </p:nvPr>
        </p:nvSpPr>
        <p:spPr/>
        <p:txBody>
          <a:bodyPr/>
          <a:lstStyle/>
          <a:p>
            <a:endParaRPr lang="en-US"/>
          </a:p>
        </p:txBody>
      </p:sp>
      <p:sp>
        <p:nvSpPr>
          <p:cNvPr id="7" name="Marcador de Posição do Número do Diapositivo 6"/>
          <p:cNvSpPr>
            <a:spLocks noGrp="1"/>
          </p:cNvSpPr>
          <p:nvPr>
            <p:ph type="sldNum" sz="quarter" idx="12"/>
          </p:nvPr>
        </p:nvSpPr>
        <p:spPr/>
        <p:txBody>
          <a:bodyPr/>
          <a:lstStyle/>
          <a:p>
            <a:fld id="{8745C66F-FC7B-4C52-931F-EAABACA1CBDF}"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PT"/>
              <a:t>Clique para editar o estilo do título do Modelo Global</a:t>
            </a:r>
            <a:endParaRPr lang="en-US"/>
          </a:p>
        </p:txBody>
      </p:sp>
      <p:sp>
        <p:nvSpPr>
          <p:cNvPr id="3" name="Marcador de Posição do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de texto do modelo global</a:t>
            </a:r>
          </a:p>
        </p:txBody>
      </p:sp>
      <p:sp>
        <p:nvSpPr>
          <p:cNvPr id="4" name="Marcador de Posição de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a:t>Clique para 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5" name="Marcador de Posição do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de texto do modelo global</a:t>
            </a:r>
          </a:p>
        </p:txBody>
      </p:sp>
      <p:sp>
        <p:nvSpPr>
          <p:cNvPr id="6" name="Marcador de Posição de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a:t>Clique para 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7" name="Marcador de Posição da Data 6"/>
          <p:cNvSpPr>
            <a:spLocks noGrp="1"/>
          </p:cNvSpPr>
          <p:nvPr>
            <p:ph type="dt" sz="half" idx="10"/>
          </p:nvPr>
        </p:nvSpPr>
        <p:spPr/>
        <p:txBody>
          <a:bodyPr/>
          <a:lstStyle/>
          <a:p>
            <a:fld id="{A4A3E61B-3AB3-490F-90D4-269C8A444AE7}" type="datetimeFigureOut">
              <a:rPr lang="en-US" smtClean="0"/>
              <a:pPr/>
              <a:t>2/10/2023</a:t>
            </a:fld>
            <a:endParaRPr lang="en-US"/>
          </a:p>
        </p:txBody>
      </p:sp>
      <p:sp>
        <p:nvSpPr>
          <p:cNvPr id="8" name="Marcador de Posição do Rodapé 7"/>
          <p:cNvSpPr>
            <a:spLocks noGrp="1"/>
          </p:cNvSpPr>
          <p:nvPr>
            <p:ph type="ftr" sz="quarter" idx="11"/>
          </p:nvPr>
        </p:nvSpPr>
        <p:spPr/>
        <p:txBody>
          <a:bodyPr/>
          <a:lstStyle/>
          <a:p>
            <a:endParaRPr lang="en-US"/>
          </a:p>
        </p:txBody>
      </p:sp>
      <p:sp>
        <p:nvSpPr>
          <p:cNvPr id="9" name="Marcador de Posição do Número do Diapositivo 8"/>
          <p:cNvSpPr>
            <a:spLocks noGrp="1"/>
          </p:cNvSpPr>
          <p:nvPr>
            <p:ph type="sldNum" sz="quarter" idx="12"/>
          </p:nvPr>
        </p:nvSpPr>
        <p:spPr/>
        <p:txBody>
          <a:bodyPr/>
          <a:lstStyle/>
          <a:p>
            <a:fld id="{8745C66F-FC7B-4C52-931F-EAABACA1CBDF}"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 do título do Modelo Global</a:t>
            </a:r>
            <a:endParaRPr lang="en-US"/>
          </a:p>
        </p:txBody>
      </p:sp>
      <p:sp>
        <p:nvSpPr>
          <p:cNvPr id="3" name="Marcador de Posição da Data 2"/>
          <p:cNvSpPr>
            <a:spLocks noGrp="1"/>
          </p:cNvSpPr>
          <p:nvPr>
            <p:ph type="dt" sz="half" idx="10"/>
          </p:nvPr>
        </p:nvSpPr>
        <p:spPr/>
        <p:txBody>
          <a:bodyPr/>
          <a:lstStyle/>
          <a:p>
            <a:fld id="{A4A3E61B-3AB3-490F-90D4-269C8A444AE7}" type="datetimeFigureOut">
              <a:rPr lang="en-US" smtClean="0"/>
              <a:pPr/>
              <a:t>2/10/2023</a:t>
            </a:fld>
            <a:endParaRPr lang="en-US"/>
          </a:p>
        </p:txBody>
      </p:sp>
      <p:sp>
        <p:nvSpPr>
          <p:cNvPr id="4" name="Marcador de Posição do Rodapé 3"/>
          <p:cNvSpPr>
            <a:spLocks noGrp="1"/>
          </p:cNvSpPr>
          <p:nvPr>
            <p:ph type="ftr" sz="quarter" idx="11"/>
          </p:nvPr>
        </p:nvSpPr>
        <p:spPr/>
        <p:txBody>
          <a:bodyPr/>
          <a:lstStyle/>
          <a:p>
            <a:endParaRPr lang="en-US"/>
          </a:p>
        </p:txBody>
      </p:sp>
      <p:sp>
        <p:nvSpPr>
          <p:cNvPr id="5" name="Marcador de Posição do Número do Diapositivo 4"/>
          <p:cNvSpPr>
            <a:spLocks noGrp="1"/>
          </p:cNvSpPr>
          <p:nvPr>
            <p:ph type="sldNum" sz="quarter" idx="12"/>
          </p:nvPr>
        </p:nvSpPr>
        <p:spPr/>
        <p:txBody>
          <a:bodyPr/>
          <a:lstStyle/>
          <a:p>
            <a:fld id="{8745C66F-FC7B-4C52-931F-EAABACA1CBDF}"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p:cNvSpPr>
            <a:spLocks noGrp="1"/>
          </p:cNvSpPr>
          <p:nvPr>
            <p:ph type="dt" sz="half" idx="10"/>
          </p:nvPr>
        </p:nvSpPr>
        <p:spPr/>
        <p:txBody>
          <a:bodyPr/>
          <a:lstStyle/>
          <a:p>
            <a:fld id="{A4A3E61B-3AB3-490F-90D4-269C8A444AE7}" type="datetimeFigureOut">
              <a:rPr lang="en-US" smtClean="0"/>
              <a:pPr/>
              <a:t>2/10/2023</a:t>
            </a:fld>
            <a:endParaRPr lang="en-US"/>
          </a:p>
        </p:txBody>
      </p:sp>
      <p:sp>
        <p:nvSpPr>
          <p:cNvPr id="3" name="Marcador de Posição do Rodapé 2"/>
          <p:cNvSpPr>
            <a:spLocks noGrp="1"/>
          </p:cNvSpPr>
          <p:nvPr>
            <p:ph type="ftr" sz="quarter" idx="11"/>
          </p:nvPr>
        </p:nvSpPr>
        <p:spPr/>
        <p:txBody>
          <a:bodyPr/>
          <a:lstStyle/>
          <a:p>
            <a:endParaRPr lang="en-US"/>
          </a:p>
        </p:txBody>
      </p:sp>
      <p:sp>
        <p:nvSpPr>
          <p:cNvPr id="4" name="Marcador de Posição do Número do Diapositivo 3"/>
          <p:cNvSpPr>
            <a:spLocks noGrp="1"/>
          </p:cNvSpPr>
          <p:nvPr>
            <p:ph type="sldNum" sz="quarter" idx="12"/>
          </p:nvPr>
        </p:nvSpPr>
        <p:spPr/>
        <p:txBody>
          <a:bodyPr/>
          <a:lstStyle/>
          <a:p>
            <a:fld id="{8745C66F-FC7B-4C52-931F-EAABACA1CBDF}"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PT"/>
              <a:t>Clique para editar o estilo do título do Modelo Global</a:t>
            </a:r>
            <a:endParaRPr lang="en-US"/>
          </a:p>
        </p:txBody>
      </p:sp>
      <p:sp>
        <p:nvSpPr>
          <p:cNvPr id="3" name="Marcador de Posição de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o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de texto do modelo global</a:t>
            </a:r>
          </a:p>
        </p:txBody>
      </p:sp>
      <p:sp>
        <p:nvSpPr>
          <p:cNvPr id="5" name="Marcador de Posição da Data 4"/>
          <p:cNvSpPr>
            <a:spLocks noGrp="1"/>
          </p:cNvSpPr>
          <p:nvPr>
            <p:ph type="dt" sz="half" idx="10"/>
          </p:nvPr>
        </p:nvSpPr>
        <p:spPr/>
        <p:txBody>
          <a:bodyPr/>
          <a:lstStyle/>
          <a:p>
            <a:fld id="{A4A3E61B-3AB3-490F-90D4-269C8A444AE7}" type="datetimeFigureOut">
              <a:rPr lang="en-US" smtClean="0"/>
              <a:pPr/>
              <a:t>2/10/2023</a:t>
            </a:fld>
            <a:endParaRPr lang="en-US"/>
          </a:p>
        </p:txBody>
      </p:sp>
      <p:sp>
        <p:nvSpPr>
          <p:cNvPr id="6" name="Marcador de Posição do Rodapé 5"/>
          <p:cNvSpPr>
            <a:spLocks noGrp="1"/>
          </p:cNvSpPr>
          <p:nvPr>
            <p:ph type="ftr" sz="quarter" idx="11"/>
          </p:nvPr>
        </p:nvSpPr>
        <p:spPr/>
        <p:txBody>
          <a:bodyPr/>
          <a:lstStyle/>
          <a:p>
            <a:endParaRPr lang="en-US"/>
          </a:p>
        </p:txBody>
      </p:sp>
      <p:sp>
        <p:nvSpPr>
          <p:cNvPr id="7" name="Marcador de Posição do Número do Diapositivo 6"/>
          <p:cNvSpPr>
            <a:spLocks noGrp="1"/>
          </p:cNvSpPr>
          <p:nvPr>
            <p:ph type="sldNum" sz="quarter" idx="12"/>
          </p:nvPr>
        </p:nvSpPr>
        <p:spPr/>
        <p:txBody>
          <a:bodyPr/>
          <a:lstStyle/>
          <a:p>
            <a:fld id="{8745C66F-FC7B-4C52-931F-EAABACA1CBDF}"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PT"/>
              <a:t>Clique para editar o estilo do título do Modelo Global</a:t>
            </a:r>
            <a:endParaRPr lang="en-US"/>
          </a:p>
        </p:txBody>
      </p:sp>
      <p:sp>
        <p:nvSpPr>
          <p:cNvPr id="3" name="Marcador de Posição d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Posição do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de texto do modelo global</a:t>
            </a:r>
          </a:p>
        </p:txBody>
      </p:sp>
      <p:sp>
        <p:nvSpPr>
          <p:cNvPr id="5" name="Marcador de Posição da Data 4"/>
          <p:cNvSpPr>
            <a:spLocks noGrp="1"/>
          </p:cNvSpPr>
          <p:nvPr>
            <p:ph type="dt" sz="half" idx="10"/>
          </p:nvPr>
        </p:nvSpPr>
        <p:spPr/>
        <p:txBody>
          <a:bodyPr/>
          <a:lstStyle/>
          <a:p>
            <a:fld id="{A4A3E61B-3AB3-490F-90D4-269C8A444AE7}" type="datetimeFigureOut">
              <a:rPr lang="en-US" smtClean="0"/>
              <a:pPr/>
              <a:t>2/10/2023</a:t>
            </a:fld>
            <a:endParaRPr lang="en-US"/>
          </a:p>
        </p:txBody>
      </p:sp>
      <p:sp>
        <p:nvSpPr>
          <p:cNvPr id="6" name="Marcador de Posição do Rodapé 5"/>
          <p:cNvSpPr>
            <a:spLocks noGrp="1"/>
          </p:cNvSpPr>
          <p:nvPr>
            <p:ph type="ftr" sz="quarter" idx="11"/>
          </p:nvPr>
        </p:nvSpPr>
        <p:spPr/>
        <p:txBody>
          <a:bodyPr/>
          <a:lstStyle/>
          <a:p>
            <a:endParaRPr lang="en-US"/>
          </a:p>
        </p:txBody>
      </p:sp>
      <p:sp>
        <p:nvSpPr>
          <p:cNvPr id="7" name="Marcador de Posição do Número do Diapositivo 6"/>
          <p:cNvSpPr>
            <a:spLocks noGrp="1"/>
          </p:cNvSpPr>
          <p:nvPr>
            <p:ph type="sldNum" sz="quarter" idx="12"/>
          </p:nvPr>
        </p:nvSpPr>
        <p:spPr/>
        <p:txBody>
          <a:bodyPr/>
          <a:lstStyle/>
          <a:p>
            <a:fld id="{8745C66F-FC7B-4C52-931F-EAABACA1CBDF}"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PT"/>
              <a:t>Clique para editar o estilo do título do Modelo Global</a:t>
            </a:r>
            <a:endParaRPr lang="en-US"/>
          </a:p>
        </p:txBody>
      </p:sp>
      <p:sp>
        <p:nvSpPr>
          <p:cNvPr id="3" name="Marcador de Posição do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PT"/>
              <a:t>Clique para 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A3E61B-3AB3-490F-90D4-269C8A444AE7}" type="datetimeFigureOut">
              <a:rPr lang="en-US" smtClean="0"/>
              <a:pPr/>
              <a:t>2/10/2023</a:t>
            </a:fld>
            <a:endParaRPr lang="en-US"/>
          </a:p>
        </p:txBody>
      </p:sp>
      <p:sp>
        <p:nvSpPr>
          <p:cNvPr id="5" name="Marcador de Posição do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Posição do Número do Diapositivo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45C66F-FC7B-4C52-931F-EAABACA1CBDF}"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hyperlink" Target="https://github.com/sousa-andre/spring-boot-rest-services-with-unit-and-integration-test-config" TargetMode="External"/><Relationship Id="rId7"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sousa-andre/spring-boot-rest-services-with-unit-and-integration-test" TargetMode="External"/><Relationship Id="rId7"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sousa-andre/spring-boot-rest-services-with-unit-and-integration-test" TargetMode="External"/><Relationship Id="rId7"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hyperlink" Target="https://github.com/sousa-andre/spring-boot-rest-services-with-unit-and-integration-test-config" TargetMode="External"/><Relationship Id="rId7"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7.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8.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9.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40.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41.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42.pn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43.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44.png"/><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45.png"/><Relationship Id="rId2" Type="http://schemas.openxmlformats.org/officeDocument/2006/relationships/notesSlide" Target="../notesSlides/notesSlide3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6.png"/></Relationships>
</file>

<file path=ppt/slides/_rels/slide38.xml.rels><?xml version="1.0" encoding="UTF-8" standalone="yes"?>
<Relationships xmlns="http://schemas.openxmlformats.org/package/2006/relationships"><Relationship Id="rId8" Type="http://schemas.openxmlformats.org/officeDocument/2006/relationships/hyperlink" Target="https://helm.sh/" TargetMode="External"/><Relationship Id="rId13" Type="http://schemas.openxmlformats.org/officeDocument/2006/relationships/hyperlink" Target="https://www.jaegertracing.io/" TargetMode="External"/><Relationship Id="rId18" Type="http://schemas.openxmlformats.org/officeDocument/2006/relationships/image" Target="../media/image6.png"/><Relationship Id="rId3" Type="http://schemas.openxmlformats.org/officeDocument/2006/relationships/hyperlink" Target="https://github.com/valentej/ipvc-code-journey" TargetMode="External"/><Relationship Id="rId7" Type="http://schemas.openxmlformats.org/officeDocument/2006/relationships/hyperlink" Target="https://www.jenkins.io/" TargetMode="External"/><Relationship Id="rId12" Type="http://schemas.openxmlformats.org/officeDocument/2006/relationships/hyperlink" Target="https://prometheus.io/" TargetMode="External"/><Relationship Id="rId17" Type="http://schemas.openxmlformats.org/officeDocument/2006/relationships/image" Target="../media/image5.png"/><Relationship Id="rId2" Type="http://schemas.openxmlformats.org/officeDocument/2006/relationships/notesSlide" Target="../notesSlides/notesSlide37.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hyperlink" Target="https://argoproj.github.io/cd/" TargetMode="External"/><Relationship Id="rId11" Type="http://schemas.openxmlformats.org/officeDocument/2006/relationships/hyperlink" Target="https://kind.sigs.k8s.io/" TargetMode="External"/><Relationship Id="rId5" Type="http://schemas.openxmlformats.org/officeDocument/2006/relationships/hyperlink" Target="https://github.com/" TargetMode="External"/><Relationship Id="rId15" Type="http://schemas.openxmlformats.org/officeDocument/2006/relationships/image" Target="../media/image3.png"/><Relationship Id="rId10" Type="http://schemas.openxmlformats.org/officeDocument/2006/relationships/hyperlink" Target="https://grafana.com/" TargetMode="External"/><Relationship Id="rId4" Type="http://schemas.openxmlformats.org/officeDocument/2006/relationships/hyperlink" Target="https://www.docker.com/" TargetMode="External"/><Relationship Id="rId9" Type="http://schemas.openxmlformats.org/officeDocument/2006/relationships/hyperlink" Target="https://kubernetes.io/" TargetMode="External"/><Relationship Id="rId14" Type="http://schemas.openxmlformats.org/officeDocument/2006/relationships/hyperlink" Target="https://grafana.com/oss/loki/"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7.png"/><Relationship Id="rId7" Type="http://schemas.openxmlformats.org/officeDocument/2006/relationships/image" Target="../media/image6.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4.xml"/><Relationship Id="rId16"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1.png"/><Relationship Id="rId5" Type="http://schemas.openxmlformats.org/officeDocument/2006/relationships/image" Target="../media/image4.png"/><Relationship Id="rId15" Type="http://schemas.openxmlformats.org/officeDocument/2006/relationships/image" Target="../media/image15.png"/><Relationship Id="rId10" Type="http://schemas.openxmlformats.org/officeDocument/2006/relationships/image" Target="../media/image10.jpeg"/><Relationship Id="rId4" Type="http://schemas.openxmlformats.org/officeDocument/2006/relationships/image" Target="../media/image3.png"/><Relationship Id="rId9" Type="http://schemas.openxmlformats.org/officeDocument/2006/relationships/image" Target="../media/image9.png"/><Relationship Id="rId1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https://github.com/sousa-andre/spring-boot-rest-services-with-unit-and-integration-test" TargetMode="External"/><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85" y="0"/>
            <a:ext cx="9982200" cy="6858000"/>
          </a:xfrm>
          <a:prstGeom prst="rect">
            <a:avLst/>
          </a:prstGeom>
        </p:spPr>
      </p:pic>
      <p:sp>
        <p:nvSpPr>
          <p:cNvPr id="2" name="Título 1"/>
          <p:cNvSpPr>
            <a:spLocks noGrp="1"/>
          </p:cNvSpPr>
          <p:nvPr>
            <p:ph type="ctrTitle"/>
          </p:nvPr>
        </p:nvSpPr>
        <p:spPr>
          <a:xfrm>
            <a:off x="2057400" y="3115184"/>
            <a:ext cx="5257800" cy="552329"/>
          </a:xfrm>
        </p:spPr>
        <p:txBody>
          <a:bodyPr>
            <a:normAutofit/>
          </a:bodyPr>
          <a:lstStyle/>
          <a:p>
            <a:r>
              <a:rPr lang="pt-PT" sz="2500" b="1" dirty="0" err="1">
                <a:solidFill>
                  <a:schemeClr val="bg1"/>
                </a:solidFill>
                <a:latin typeface="Arial" charset="0"/>
                <a:ea typeface="Arial" charset="0"/>
                <a:cs typeface="Arial" charset="0"/>
              </a:rPr>
              <a:t>Code</a:t>
            </a:r>
            <a:r>
              <a:rPr lang="pt-PT" sz="2500" b="1" dirty="0">
                <a:solidFill>
                  <a:schemeClr val="bg1"/>
                </a:solidFill>
                <a:latin typeface="Arial" charset="0"/>
                <a:ea typeface="Arial" charset="0"/>
                <a:cs typeface="Arial" charset="0"/>
              </a:rPr>
              <a:t> </a:t>
            </a:r>
            <a:r>
              <a:rPr lang="pt-PT" sz="2500" b="1" dirty="0" err="1">
                <a:solidFill>
                  <a:schemeClr val="bg1"/>
                </a:solidFill>
                <a:latin typeface="Arial" charset="0"/>
                <a:ea typeface="Arial" charset="0"/>
                <a:cs typeface="Arial" charset="0"/>
              </a:rPr>
              <a:t>Journey</a:t>
            </a:r>
            <a:endParaRPr lang="pt-PT" sz="2500" b="1" dirty="0">
              <a:solidFill>
                <a:schemeClr val="bg1"/>
              </a:solidFill>
              <a:latin typeface="Arial" charset="0"/>
              <a:ea typeface="Arial" charset="0"/>
              <a:cs typeface="Arial" charset="0"/>
            </a:endParaRPr>
          </a:p>
        </p:txBody>
      </p:sp>
      <p:sp>
        <p:nvSpPr>
          <p:cNvPr id="3" name="Subtítulo 2"/>
          <p:cNvSpPr>
            <a:spLocks noGrp="1"/>
          </p:cNvSpPr>
          <p:nvPr>
            <p:ph type="subTitle" idx="1"/>
          </p:nvPr>
        </p:nvSpPr>
        <p:spPr>
          <a:xfrm>
            <a:off x="2000250" y="3695984"/>
            <a:ext cx="5143500" cy="404742"/>
          </a:xfrm>
        </p:spPr>
        <p:txBody>
          <a:bodyPr>
            <a:normAutofit fontScale="77500" lnSpcReduction="20000"/>
          </a:bodyPr>
          <a:lstStyle/>
          <a:p>
            <a:r>
              <a:rPr lang="pt-PT" dirty="0">
                <a:solidFill>
                  <a:schemeClr val="bg1"/>
                </a:solidFill>
                <a:latin typeface="Arial" charset="0"/>
                <a:ea typeface="Arial" charset="0"/>
                <a:cs typeface="Arial" charset="0"/>
              </a:rPr>
              <a:t>Projeto 3</a:t>
            </a:r>
          </a:p>
        </p:txBody>
      </p:sp>
      <p:sp>
        <p:nvSpPr>
          <p:cNvPr id="6" name="Subtítulo 2"/>
          <p:cNvSpPr txBox="1">
            <a:spLocks/>
          </p:cNvSpPr>
          <p:nvPr/>
        </p:nvSpPr>
        <p:spPr>
          <a:xfrm>
            <a:off x="762000" y="6553200"/>
            <a:ext cx="8191499" cy="276444"/>
          </a:xfrm>
          <a:prstGeom prst="rect">
            <a:avLst/>
          </a:prstGeom>
        </p:spPr>
        <p:txBody>
          <a:bodyPr vert="horz" lIns="68580" tIns="34290" rIns="68580" bIns="3429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pt-PT" sz="1100" b="1" u="sng" dirty="0">
                <a:solidFill>
                  <a:schemeClr val="bg1"/>
                </a:solidFill>
                <a:latin typeface="Arial" charset="0"/>
                <a:ea typeface="Arial" charset="0"/>
                <a:cs typeface="Arial" charset="0"/>
              </a:rPr>
              <a:t>Licenciatura em Engenharia Informática</a:t>
            </a:r>
            <a:r>
              <a:rPr lang="pt-PT" sz="1100" dirty="0">
                <a:solidFill>
                  <a:schemeClr val="bg1"/>
                </a:solidFill>
                <a:latin typeface="Arial" charset="0"/>
                <a:ea typeface="Arial" charset="0"/>
                <a:cs typeface="Arial" charset="0"/>
              </a:rPr>
              <a:t> | Escola Superior de Tecnologia e Gestão| Unidade Curricular: Projeto III | Ano Letivo 2022/2023</a:t>
            </a:r>
          </a:p>
        </p:txBody>
      </p:sp>
      <p:pic>
        <p:nvPicPr>
          <p:cNvPr id="7" name="Imagem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4130" y="392731"/>
            <a:ext cx="3872752" cy="962356"/>
          </a:xfrm>
          <a:prstGeom prst="rect">
            <a:avLst/>
          </a:prstGeom>
        </p:spPr>
      </p:pic>
      <p:sp>
        <p:nvSpPr>
          <p:cNvPr id="8" name="Subtítulo 2">
            <a:extLst>
              <a:ext uri="{FF2B5EF4-FFF2-40B4-BE49-F238E27FC236}">
                <a16:creationId xmlns:a16="http://schemas.microsoft.com/office/drawing/2014/main" id="{6D890E14-880C-4963-9EA0-EE9200F689F8}"/>
              </a:ext>
            </a:extLst>
          </p:cNvPr>
          <p:cNvSpPr txBox="1">
            <a:spLocks/>
          </p:cNvSpPr>
          <p:nvPr/>
        </p:nvSpPr>
        <p:spPr>
          <a:xfrm>
            <a:off x="892549" y="5635668"/>
            <a:ext cx="3486150" cy="917532"/>
          </a:xfrm>
          <a:prstGeom prst="rect">
            <a:avLst/>
          </a:prstGeom>
        </p:spPr>
        <p:txBody>
          <a:bodyPr vert="horz" lIns="68580" tIns="34290" rIns="68580" bIns="3429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1200" dirty="0">
                <a:solidFill>
                  <a:schemeClr val="bg1"/>
                </a:solidFill>
                <a:latin typeface="Arial" charset="0"/>
                <a:ea typeface="Arial" charset="0"/>
                <a:cs typeface="Arial" charset="0"/>
              </a:rPr>
              <a:t>24607 – André Sousa;</a:t>
            </a:r>
          </a:p>
          <a:p>
            <a:pPr algn="l"/>
            <a:r>
              <a:rPr lang="pt-PT" sz="1200" dirty="0">
                <a:solidFill>
                  <a:schemeClr val="bg1"/>
                </a:solidFill>
                <a:latin typeface="Arial" charset="0"/>
                <a:ea typeface="Arial" charset="0"/>
                <a:cs typeface="Arial" charset="0"/>
              </a:rPr>
              <a:t>24760 – João Correia;</a:t>
            </a:r>
          </a:p>
          <a:p>
            <a:pPr algn="l"/>
            <a:r>
              <a:rPr lang="pt-PT" sz="1200" dirty="0">
                <a:solidFill>
                  <a:schemeClr val="bg1"/>
                </a:solidFill>
                <a:latin typeface="Arial" charset="0"/>
                <a:ea typeface="Arial" charset="0"/>
                <a:cs typeface="Arial" charset="0"/>
              </a:rPr>
              <a:t>25870 – Luís Carreira;</a:t>
            </a:r>
          </a:p>
          <a:p>
            <a:pPr algn="l"/>
            <a:endParaRPr lang="pt-PT" sz="1200" dirty="0">
              <a:solidFill>
                <a:schemeClr val="bg1"/>
              </a:solidFill>
              <a:latin typeface="Arial" charset="0"/>
              <a:ea typeface="Arial" charset="0"/>
              <a:cs typeface="Arial" charset="0"/>
            </a:endParaRPr>
          </a:p>
          <a:p>
            <a:pPr algn="l"/>
            <a:endParaRPr lang="pt-PT" sz="1200" dirty="0">
              <a:solidFill>
                <a:schemeClr val="bg1"/>
              </a:solidFill>
              <a:latin typeface="Arial" charset="0"/>
              <a:ea typeface="Arial" charset="0"/>
              <a:cs typeface="Arial" charset="0"/>
            </a:endParaRPr>
          </a:p>
        </p:txBody>
      </p:sp>
      <p:sp>
        <p:nvSpPr>
          <p:cNvPr id="10" name="Subtítulo 2">
            <a:extLst>
              <a:ext uri="{FF2B5EF4-FFF2-40B4-BE49-F238E27FC236}">
                <a16:creationId xmlns:a16="http://schemas.microsoft.com/office/drawing/2014/main" id="{CDB7617E-BD9F-40A8-BCFA-781CEC4CEE46}"/>
              </a:ext>
            </a:extLst>
          </p:cNvPr>
          <p:cNvSpPr txBox="1">
            <a:spLocks/>
          </p:cNvSpPr>
          <p:nvPr/>
        </p:nvSpPr>
        <p:spPr>
          <a:xfrm>
            <a:off x="4953495" y="5615783"/>
            <a:ext cx="3486150" cy="849485"/>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1050" dirty="0">
                <a:solidFill>
                  <a:schemeClr val="bg1"/>
                </a:solidFill>
                <a:latin typeface="Arial" charset="0"/>
                <a:ea typeface="Arial" charset="0"/>
                <a:cs typeface="Arial" charset="0"/>
              </a:rPr>
              <a:t>Orientador(</a:t>
            </a:r>
            <a:r>
              <a:rPr lang="pt-PT" sz="1050" dirty="0" err="1">
                <a:solidFill>
                  <a:schemeClr val="bg1"/>
                </a:solidFill>
                <a:latin typeface="Arial" charset="0"/>
                <a:ea typeface="Arial" charset="0"/>
                <a:cs typeface="Arial" charset="0"/>
              </a:rPr>
              <a:t>es</a:t>
            </a:r>
            <a:r>
              <a:rPr lang="pt-PT" sz="1050" dirty="0">
                <a:solidFill>
                  <a:schemeClr val="bg1"/>
                </a:solidFill>
                <a:latin typeface="Arial" charset="0"/>
                <a:ea typeface="Arial" charset="0"/>
                <a:cs typeface="Arial" charset="0"/>
              </a:rPr>
              <a:t>): </a:t>
            </a:r>
          </a:p>
          <a:p>
            <a:pPr marL="171450" indent="-171450" algn="l">
              <a:buFont typeface="Arial" panose="020B0604020202020204" pitchFamily="34" charset="0"/>
              <a:buChar char="•"/>
            </a:pPr>
            <a:r>
              <a:rPr lang="pt-PT" sz="1050" dirty="0">
                <a:solidFill>
                  <a:schemeClr val="bg1"/>
                </a:solidFill>
                <a:latin typeface="Arial" charset="0"/>
                <a:ea typeface="Arial" charset="0"/>
                <a:cs typeface="Arial" charset="0"/>
              </a:rPr>
              <a:t>Professor Doutor Jorge Ribeiro, Miguel Silva, João Valente</a:t>
            </a:r>
          </a:p>
          <a:p>
            <a:pPr algn="l"/>
            <a:endParaRPr lang="pt-PT" sz="1050" dirty="0">
              <a:solidFill>
                <a:schemeClr val="bg1"/>
              </a:solidFill>
              <a:latin typeface="Arial" charset="0"/>
              <a:ea typeface="Arial" charset="0"/>
              <a:cs typeface="Arial" charset="0"/>
            </a:endParaRPr>
          </a:p>
          <a:p>
            <a:pPr algn="l"/>
            <a:endParaRPr lang="pt-PT" sz="1050" dirty="0">
              <a:solidFill>
                <a:schemeClr val="bg1"/>
              </a:solidFill>
              <a:latin typeface="Arial" charset="0"/>
              <a:ea typeface="Arial" charset="0"/>
              <a:cs typeface="Arial" charset="0"/>
            </a:endParaRPr>
          </a:p>
          <a:p>
            <a:pPr algn="l"/>
            <a:endParaRPr lang="pt-PT" sz="1050" dirty="0">
              <a:solidFill>
                <a:schemeClr val="bg1"/>
              </a:solidFill>
              <a:latin typeface="Arial" charset="0"/>
              <a:ea typeface="Arial" charset="0"/>
              <a:cs typeface="Arial" charset="0"/>
            </a:endParaRPr>
          </a:p>
        </p:txBody>
      </p:sp>
      <p:sp>
        <p:nvSpPr>
          <p:cNvPr id="9" name="CaixaDeTexto 8">
            <a:extLst>
              <a:ext uri="{FF2B5EF4-FFF2-40B4-BE49-F238E27FC236}">
                <a16:creationId xmlns:a16="http://schemas.microsoft.com/office/drawing/2014/main" id="{802F2A86-A50E-0283-3B8A-EB9B059E210D}"/>
              </a:ext>
            </a:extLst>
          </p:cNvPr>
          <p:cNvSpPr txBox="1"/>
          <p:nvPr/>
        </p:nvSpPr>
        <p:spPr>
          <a:xfrm>
            <a:off x="838200" y="1273976"/>
            <a:ext cx="9266714" cy="369332"/>
          </a:xfrm>
          <a:prstGeom prst="rect">
            <a:avLst/>
          </a:prstGeom>
          <a:noFill/>
        </p:spPr>
        <p:txBody>
          <a:bodyPr wrap="square">
            <a:spAutoFit/>
          </a:bodyPr>
          <a:lstStyle/>
          <a:p>
            <a:r>
              <a:rPr lang="pt-PT" sz="1800" b="1" u="sng" dirty="0">
                <a:solidFill>
                  <a:srgbClr val="FFFF00"/>
                </a:solidFill>
                <a:latin typeface="Arial" charset="0"/>
                <a:ea typeface="Arial" charset="0"/>
                <a:cs typeface="Arial" charset="0"/>
              </a:rPr>
              <a:t>Licenciatura em ENGENHARIA INFORMÁTICA / </a:t>
            </a:r>
            <a:r>
              <a:rPr lang="pt-PT" sz="1800" b="1" u="sng" dirty="0" err="1">
                <a:solidFill>
                  <a:srgbClr val="FFFF00"/>
                </a:solidFill>
                <a:latin typeface="Arial" charset="0"/>
                <a:ea typeface="Arial" charset="0"/>
                <a:cs typeface="Arial" charset="0"/>
              </a:rPr>
              <a:t>Degree</a:t>
            </a:r>
            <a:r>
              <a:rPr lang="pt-PT" sz="1800" b="1" u="sng" dirty="0">
                <a:solidFill>
                  <a:srgbClr val="FFFF00"/>
                </a:solidFill>
                <a:latin typeface="Arial" charset="0"/>
                <a:ea typeface="Arial" charset="0"/>
                <a:cs typeface="Arial" charset="0"/>
              </a:rPr>
              <a:t> </a:t>
            </a:r>
            <a:r>
              <a:rPr lang="pt-PT" sz="1800" b="1" cap="all" dirty="0" err="1">
                <a:solidFill>
                  <a:srgbClr val="FFFF00"/>
                </a:solidFill>
              </a:rPr>
              <a:t>Informatics</a:t>
            </a:r>
            <a:r>
              <a:rPr lang="pt-PT" sz="1800" b="1" cap="all" dirty="0">
                <a:solidFill>
                  <a:srgbClr val="FFFF00"/>
                </a:solidFill>
              </a:rPr>
              <a:t> </a:t>
            </a:r>
            <a:r>
              <a:rPr lang="pt-PT" sz="1800" b="1" cap="all" dirty="0" err="1">
                <a:solidFill>
                  <a:srgbClr val="FFFF00"/>
                </a:solidFill>
              </a:rPr>
              <a:t>engineering</a:t>
            </a:r>
            <a:endParaRPr lang="pt-PT" dirty="0">
              <a:solidFill>
                <a:srgbClr val="FFFF00"/>
              </a:solidFill>
            </a:endParaRPr>
          </a:p>
        </p:txBody>
      </p:sp>
    </p:spTree>
    <p:extLst>
      <p:ext uri="{BB962C8B-B14F-4D97-AF65-F5344CB8AC3E}">
        <p14:creationId xmlns:p14="http://schemas.microsoft.com/office/powerpoint/2010/main" val="962301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2.3.3 </a:t>
            </a:r>
            <a:r>
              <a:rPr lang="pt-PT" sz="2000" b="1" dirty="0" err="1">
                <a:effectLst>
                  <a:outerShdw blurRad="38100" dist="38100" dir="2700000" algn="tl">
                    <a:srgbClr val="C0C0C0"/>
                  </a:outerShdw>
                </a:effectLst>
                <a:latin typeface="Arial"/>
                <a:cs typeface="Arial"/>
              </a:rPr>
              <a:t>Kind</a:t>
            </a:r>
            <a:endParaRPr lang="pt-PT" sz="2000" b="1" dirty="0">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sp>
        <p:nvSpPr>
          <p:cNvPr id="3" name="CaixaDeTexto 2">
            <a:extLst>
              <a:ext uri="{FF2B5EF4-FFF2-40B4-BE49-F238E27FC236}">
                <a16:creationId xmlns:a16="http://schemas.microsoft.com/office/drawing/2014/main" id="{A3BE218B-749A-4273-BE63-4B04D0615966}"/>
              </a:ext>
            </a:extLst>
          </p:cNvPr>
          <p:cNvSpPr txBox="1"/>
          <p:nvPr/>
        </p:nvSpPr>
        <p:spPr>
          <a:xfrm>
            <a:off x="419100" y="1087714"/>
            <a:ext cx="8305800" cy="1008225"/>
          </a:xfrm>
          <a:prstGeom prst="rect">
            <a:avLst/>
          </a:prstGeom>
          <a:noFill/>
          <a:ln>
            <a:noFill/>
          </a:ln>
        </p:spPr>
        <p:txBody>
          <a:bodyPr wrap="square" rtlCol="0">
            <a:spAutoFit/>
          </a:bodyPr>
          <a:lstStyle/>
          <a:p>
            <a:pPr algn="just">
              <a:lnSpc>
                <a:spcPct val="200000"/>
              </a:lnSpc>
            </a:pPr>
            <a:r>
              <a:rPr lang="en-US" sz="1600" i="1" dirty="0">
                <a:solidFill>
                  <a:srgbClr val="FFC000"/>
                </a:solidFill>
                <a:cs typeface="Arial"/>
              </a:rPr>
              <a:t>■</a:t>
            </a:r>
            <a:r>
              <a:rPr lang="en-US" sz="1600" dirty="0">
                <a:cs typeface="Arial"/>
              </a:rPr>
              <a:t> </a:t>
            </a:r>
            <a:r>
              <a:rPr lang="pt-PT" sz="1600" dirty="0" err="1">
                <a:cs typeface="Arial"/>
              </a:rPr>
              <a:t>Kind</a:t>
            </a:r>
            <a:r>
              <a:rPr lang="pt-PT" sz="1600" dirty="0">
                <a:cs typeface="Arial"/>
              </a:rPr>
              <a:t> (</a:t>
            </a:r>
            <a:r>
              <a:rPr lang="pt-PT" sz="1600" dirty="0" err="1">
                <a:cs typeface="Arial"/>
              </a:rPr>
              <a:t>Kubernetes</a:t>
            </a:r>
            <a:r>
              <a:rPr lang="pt-PT" sz="1600" dirty="0">
                <a:cs typeface="Arial"/>
              </a:rPr>
              <a:t> In Docker) </a:t>
            </a:r>
            <a:r>
              <a:rPr lang="pt-PT" sz="1600" dirty="0" err="1">
                <a:cs typeface="Arial"/>
              </a:rPr>
              <a:t>is</a:t>
            </a:r>
            <a:r>
              <a:rPr lang="pt-PT" sz="1600" dirty="0">
                <a:cs typeface="Arial"/>
              </a:rPr>
              <a:t> a software </a:t>
            </a:r>
            <a:r>
              <a:rPr lang="pt-PT" sz="1600" dirty="0" err="1">
                <a:cs typeface="Arial"/>
              </a:rPr>
              <a:t>that</a:t>
            </a:r>
            <a:r>
              <a:rPr lang="pt-PT" sz="1600" dirty="0">
                <a:cs typeface="Arial"/>
              </a:rPr>
              <a:t> </a:t>
            </a:r>
            <a:r>
              <a:rPr lang="pt-PT" sz="1600" dirty="0" err="1">
                <a:cs typeface="Arial"/>
              </a:rPr>
              <a:t>creates</a:t>
            </a:r>
            <a:r>
              <a:rPr lang="pt-PT" sz="1600" dirty="0">
                <a:cs typeface="Arial"/>
              </a:rPr>
              <a:t> a </a:t>
            </a:r>
            <a:r>
              <a:rPr lang="pt-PT" sz="1600" dirty="0" err="1">
                <a:cs typeface="Arial"/>
              </a:rPr>
              <a:t>kubernetes</a:t>
            </a:r>
            <a:r>
              <a:rPr lang="pt-PT" sz="1600" dirty="0">
                <a:cs typeface="Arial"/>
              </a:rPr>
              <a:t> cluster </a:t>
            </a:r>
            <a:r>
              <a:rPr lang="pt-PT" sz="1600" dirty="0" err="1">
                <a:cs typeface="Arial"/>
              </a:rPr>
              <a:t>locally</a:t>
            </a:r>
            <a:r>
              <a:rPr lang="pt-PT" sz="1600" dirty="0">
                <a:cs typeface="Arial"/>
              </a:rPr>
              <a:t> </a:t>
            </a:r>
            <a:r>
              <a:rPr lang="pt-PT" sz="1600" dirty="0" err="1">
                <a:cs typeface="Arial"/>
              </a:rPr>
              <a:t>inside</a:t>
            </a:r>
            <a:r>
              <a:rPr lang="pt-PT" sz="1600" dirty="0">
                <a:cs typeface="Arial"/>
              </a:rPr>
              <a:t> a container </a:t>
            </a:r>
            <a:r>
              <a:rPr lang="pt-PT" sz="1600" dirty="0" err="1">
                <a:cs typeface="Arial"/>
              </a:rPr>
              <a:t>that</a:t>
            </a:r>
            <a:r>
              <a:rPr lang="pt-PT" sz="1600" dirty="0">
                <a:cs typeface="Arial"/>
              </a:rPr>
              <a:t> </a:t>
            </a:r>
            <a:r>
              <a:rPr lang="pt-PT" sz="1600" dirty="0" err="1">
                <a:cs typeface="Arial"/>
              </a:rPr>
              <a:t>lets</a:t>
            </a:r>
            <a:r>
              <a:rPr lang="pt-PT" sz="1600" dirty="0">
                <a:cs typeface="Arial"/>
              </a:rPr>
              <a:t> </a:t>
            </a:r>
            <a:r>
              <a:rPr lang="pt-PT" sz="1600" dirty="0" err="1">
                <a:cs typeface="Arial"/>
              </a:rPr>
              <a:t>us</a:t>
            </a:r>
            <a:r>
              <a:rPr lang="pt-PT" sz="1600" dirty="0">
                <a:cs typeface="Arial"/>
              </a:rPr>
              <a:t> </a:t>
            </a:r>
            <a:r>
              <a:rPr lang="pt-PT" sz="1600" dirty="0" err="1">
                <a:cs typeface="Arial"/>
              </a:rPr>
              <a:t>test</a:t>
            </a:r>
            <a:r>
              <a:rPr lang="pt-PT" sz="1600" dirty="0">
                <a:cs typeface="Arial"/>
              </a:rPr>
              <a:t> </a:t>
            </a:r>
            <a:r>
              <a:rPr lang="pt-PT" sz="1600" dirty="0" err="1">
                <a:cs typeface="Arial"/>
              </a:rPr>
              <a:t>our</a:t>
            </a:r>
            <a:r>
              <a:rPr lang="pt-PT" sz="1600" dirty="0">
                <a:cs typeface="Arial"/>
              </a:rPr>
              <a:t> </a:t>
            </a:r>
            <a:r>
              <a:rPr lang="pt-PT" sz="1600" dirty="0" err="1">
                <a:cs typeface="Arial"/>
              </a:rPr>
              <a:t>configurations</a:t>
            </a:r>
            <a:r>
              <a:rPr lang="pt-PT" sz="1600" dirty="0">
                <a:cs typeface="Arial"/>
              </a:rPr>
              <a:t>. </a:t>
            </a:r>
            <a:endParaRPr lang="pt-PT" sz="1600" dirty="0"/>
          </a:p>
        </p:txBody>
      </p:sp>
      <p:pic>
        <p:nvPicPr>
          <p:cNvPr id="17" name="Imagem 16">
            <a:extLst>
              <a:ext uri="{FF2B5EF4-FFF2-40B4-BE49-F238E27FC236}">
                <a16:creationId xmlns:a16="http://schemas.microsoft.com/office/drawing/2014/main" id="{F535E2C2-4A3E-4F57-8579-4CEE0050D20B}"/>
              </a:ext>
            </a:extLst>
          </p:cNvPr>
          <p:cNvPicPr>
            <a:picLocks noChangeAspect="1"/>
          </p:cNvPicPr>
          <p:nvPr/>
        </p:nvPicPr>
        <p:blipFill>
          <a:blip r:embed="rId3"/>
          <a:stretch>
            <a:fillRect/>
          </a:stretch>
        </p:blipFill>
        <p:spPr>
          <a:xfrm>
            <a:off x="101225" y="904241"/>
            <a:ext cx="9014192" cy="266482"/>
          </a:xfrm>
          <a:prstGeom prst="rect">
            <a:avLst/>
          </a:prstGeom>
        </p:spPr>
      </p:pic>
      <p:sp>
        <p:nvSpPr>
          <p:cNvPr id="20" name="Text Box 10">
            <a:extLst>
              <a:ext uri="{FF2B5EF4-FFF2-40B4-BE49-F238E27FC236}">
                <a16:creationId xmlns:a16="http://schemas.microsoft.com/office/drawing/2014/main" id="{F891BBBB-A380-4E2F-80EC-649041E7C55F}"/>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21" name="Rectangle 11">
            <a:extLst>
              <a:ext uri="{FF2B5EF4-FFF2-40B4-BE49-F238E27FC236}">
                <a16:creationId xmlns:a16="http://schemas.microsoft.com/office/drawing/2014/main" id="{075C4712-C803-4AC1-BFA5-9D62601FFF72}"/>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10</a:t>
            </a:fld>
            <a:r>
              <a:rPr lang="pt-PT" sz="1000" dirty="0"/>
              <a:t> -</a:t>
            </a:r>
          </a:p>
        </p:txBody>
      </p:sp>
      <p:pic>
        <p:nvPicPr>
          <p:cNvPr id="22" name="Imagem 21">
            <a:extLst>
              <a:ext uri="{FF2B5EF4-FFF2-40B4-BE49-F238E27FC236}">
                <a16:creationId xmlns:a16="http://schemas.microsoft.com/office/drawing/2014/main" id="{AA1F7DB9-D03E-4C4F-BBDE-6E685A371355}"/>
              </a:ext>
            </a:extLst>
          </p:cNvPr>
          <p:cNvPicPr>
            <a:picLocks noChangeAspect="1"/>
          </p:cNvPicPr>
          <p:nvPr/>
        </p:nvPicPr>
        <p:blipFill>
          <a:blip r:embed="rId4"/>
          <a:stretch>
            <a:fillRect/>
          </a:stretch>
        </p:blipFill>
        <p:spPr>
          <a:xfrm>
            <a:off x="0" y="6320212"/>
            <a:ext cx="9144000" cy="253252"/>
          </a:xfrm>
          <a:prstGeom prst="rect">
            <a:avLst/>
          </a:prstGeom>
        </p:spPr>
      </p:pic>
      <p:sp>
        <p:nvSpPr>
          <p:cNvPr id="23" name="Subtítulo 2">
            <a:extLst>
              <a:ext uri="{FF2B5EF4-FFF2-40B4-BE49-F238E27FC236}">
                <a16:creationId xmlns:a16="http://schemas.microsoft.com/office/drawing/2014/main" id="{D7E71E75-F157-4CE3-B2CB-B22669AA711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@André Sousa, João Correia, Luís Carreira | </a:t>
            </a:r>
            <a:r>
              <a:rPr lang="pt-PT" sz="900" b="1" dirty="0">
                <a:solidFill>
                  <a:srgbClr val="C00000"/>
                </a:solidFill>
                <a:latin typeface="Arial" charset="0"/>
                <a:ea typeface="Arial" charset="0"/>
                <a:cs typeface="Arial" charset="0"/>
              </a:rPr>
              <a:t>Unidade Curricular: Projeto III </a:t>
            </a:r>
            <a:r>
              <a:rPr lang="pt-PT" sz="900" dirty="0">
                <a:latin typeface="Arial" charset="0"/>
                <a:ea typeface="Arial" charset="0"/>
                <a:cs typeface="Arial" charset="0"/>
              </a:rPr>
              <a:t>– Ano Letivo 2022/2023 – </a:t>
            </a:r>
            <a:r>
              <a:rPr lang="pt-PT" sz="900" b="1" dirty="0" err="1">
                <a:latin typeface="Arial" charset="0"/>
                <a:ea typeface="Arial" charset="0"/>
                <a:cs typeface="Arial" charset="0"/>
              </a:rPr>
              <a:t>Code</a:t>
            </a:r>
            <a:r>
              <a:rPr lang="pt-PT" sz="900" b="1" dirty="0">
                <a:latin typeface="Arial" charset="0"/>
                <a:ea typeface="Arial" charset="0"/>
                <a:cs typeface="Arial" charset="0"/>
              </a:rPr>
              <a:t> </a:t>
            </a:r>
            <a:r>
              <a:rPr lang="pt-PT" sz="900" b="1" dirty="0" err="1">
                <a:latin typeface="Arial" charset="0"/>
                <a:ea typeface="Arial" charset="0"/>
                <a:cs typeface="Arial" charset="0"/>
              </a:rPr>
              <a:t>Journey</a:t>
            </a:r>
            <a:endParaRPr lang="pt-PT" sz="900" b="1" dirty="0">
              <a:latin typeface="Arial" charset="0"/>
              <a:ea typeface="Arial" charset="0"/>
              <a:cs typeface="Arial" charset="0"/>
            </a:endParaRPr>
          </a:p>
        </p:txBody>
      </p:sp>
      <p:pic>
        <p:nvPicPr>
          <p:cNvPr id="25" name="Imagem 24">
            <a:extLst>
              <a:ext uri="{FF2B5EF4-FFF2-40B4-BE49-F238E27FC236}">
                <a16:creationId xmlns:a16="http://schemas.microsoft.com/office/drawing/2014/main" id="{CD9987DD-8D81-49B0-8643-29AC6BC0353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7" name="Rectângulo 19">
            <a:extLst>
              <a:ext uri="{FF2B5EF4-FFF2-40B4-BE49-F238E27FC236}">
                <a16:creationId xmlns:a16="http://schemas.microsoft.com/office/drawing/2014/main" id="{22658C6A-D305-43E2-B156-8C9ED3D4DC38}"/>
              </a:ext>
            </a:extLst>
          </p:cNvPr>
          <p:cNvSpPr/>
          <p:nvPr/>
        </p:nvSpPr>
        <p:spPr>
          <a:xfrm>
            <a:off x="5535613" y="553019"/>
            <a:ext cx="3505200" cy="261610"/>
          </a:xfrm>
          <a:prstGeom prst="rect">
            <a:avLst/>
          </a:prstGeom>
        </p:spPr>
        <p:txBody>
          <a:bodyPr wrap="square">
            <a:spAutoFit/>
          </a:bodyPr>
          <a:lstStyle/>
          <a:p>
            <a:pPr algn="r"/>
            <a:r>
              <a:rPr lang="pt-PT" sz="1100" b="1" cap="all" dirty="0" err="1">
                <a:highlight>
                  <a:srgbClr val="FFFF00"/>
                </a:highlight>
              </a:rPr>
              <a:t>Degree</a:t>
            </a:r>
            <a:r>
              <a:rPr lang="pt-PT" sz="1100" b="1" cap="all" dirty="0">
                <a:highlight>
                  <a:srgbClr val="FFFF00"/>
                </a:highlight>
              </a:rPr>
              <a:t> IN </a:t>
            </a:r>
            <a:r>
              <a:rPr lang="pt-PT" sz="1100" b="1" cap="all" dirty="0" err="1">
                <a:highlight>
                  <a:srgbClr val="FFFF00"/>
                </a:highlight>
              </a:rPr>
              <a:t>Informatics</a:t>
            </a:r>
            <a:r>
              <a:rPr lang="pt-PT" sz="1100" b="1" cap="all" dirty="0">
                <a:highlight>
                  <a:srgbClr val="FFFF00"/>
                </a:highlight>
              </a:rPr>
              <a:t> </a:t>
            </a:r>
            <a:r>
              <a:rPr lang="pt-PT" sz="1100" b="1" cap="all" dirty="0" err="1">
                <a:highlight>
                  <a:srgbClr val="FFFF00"/>
                </a:highlight>
              </a:rPr>
              <a:t>engineering</a:t>
            </a:r>
            <a:endParaRPr lang="pt-PT" sz="1100" dirty="0">
              <a:highlight>
                <a:srgbClr val="FFFF00"/>
              </a:highlight>
            </a:endParaRPr>
          </a:p>
        </p:txBody>
      </p:sp>
      <p:pic>
        <p:nvPicPr>
          <p:cNvPr id="29" name="Imagem 28">
            <a:extLst>
              <a:ext uri="{FF2B5EF4-FFF2-40B4-BE49-F238E27FC236}">
                <a16:creationId xmlns:a16="http://schemas.microsoft.com/office/drawing/2014/main" id="{B35D451F-9FFD-4463-AA97-E8651B7DE90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75316" y="9186"/>
            <a:ext cx="2575034" cy="639880"/>
          </a:xfrm>
          <a:prstGeom prst="rect">
            <a:avLst/>
          </a:prstGeom>
        </p:spPr>
      </p:pic>
      <p:pic>
        <p:nvPicPr>
          <p:cNvPr id="1028" name="Picture 4" descr="Create an easy kubernetes cluster using kind and docker on your workstation">
            <a:extLst>
              <a:ext uri="{FF2B5EF4-FFF2-40B4-BE49-F238E27FC236}">
                <a16:creationId xmlns:a16="http://schemas.microsoft.com/office/drawing/2014/main" id="{F680EA80-6458-8976-7983-25A7C6578BD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48263" y="3173307"/>
            <a:ext cx="3847474" cy="2158073"/>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13">
            <a:extLst>
              <a:ext uri="{FF2B5EF4-FFF2-40B4-BE49-F238E27FC236}">
                <a16:creationId xmlns:a16="http://schemas.microsoft.com/office/drawing/2014/main" id="{DB18954A-6463-EAD6-45D9-FFD5C1A56FF7}"/>
              </a:ext>
            </a:extLst>
          </p:cNvPr>
          <p:cNvSpPr txBox="1">
            <a:spLocks noChangeArrowheads="1"/>
          </p:cNvSpPr>
          <p:nvPr/>
        </p:nvSpPr>
        <p:spPr bwMode="auto">
          <a:xfrm>
            <a:off x="306387" y="140480"/>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2.3 Technologies</a:t>
            </a:r>
            <a:endParaRPr lang="pt-PT" sz="2000" b="1" dirty="0">
              <a:effectLst>
                <a:outerShdw blurRad="38100" dist="38100" dir="2700000" algn="tl">
                  <a:srgbClr val="C0C0C0"/>
                </a:outerShdw>
              </a:effectLst>
              <a:latin typeface="Arial" charset="0"/>
            </a:endParaRPr>
          </a:p>
        </p:txBody>
      </p:sp>
    </p:spTree>
    <p:extLst>
      <p:ext uri="{BB962C8B-B14F-4D97-AF65-F5344CB8AC3E}">
        <p14:creationId xmlns:p14="http://schemas.microsoft.com/office/powerpoint/2010/main" val="2879723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2.3.4 Docker</a:t>
            </a:r>
            <a:endParaRPr lang="pt-PT" sz="2000" b="1" dirty="0">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sp>
        <p:nvSpPr>
          <p:cNvPr id="3" name="CaixaDeTexto 2">
            <a:extLst>
              <a:ext uri="{FF2B5EF4-FFF2-40B4-BE49-F238E27FC236}">
                <a16:creationId xmlns:a16="http://schemas.microsoft.com/office/drawing/2014/main" id="{A3BE218B-749A-4273-BE63-4B04D0615966}"/>
              </a:ext>
            </a:extLst>
          </p:cNvPr>
          <p:cNvSpPr txBox="1"/>
          <p:nvPr/>
        </p:nvSpPr>
        <p:spPr>
          <a:xfrm>
            <a:off x="419100" y="1397757"/>
            <a:ext cx="8305800" cy="1006622"/>
          </a:xfrm>
          <a:prstGeom prst="rect">
            <a:avLst/>
          </a:prstGeom>
          <a:noFill/>
          <a:ln>
            <a:noFill/>
          </a:ln>
        </p:spPr>
        <p:txBody>
          <a:bodyPr wrap="square" rtlCol="0">
            <a:spAutoFit/>
          </a:bodyPr>
          <a:lstStyle/>
          <a:p>
            <a:pPr algn="just">
              <a:lnSpc>
                <a:spcPct val="200000"/>
              </a:lnSpc>
            </a:pPr>
            <a:r>
              <a:rPr lang="en-US" sz="1600" i="1" dirty="0">
                <a:solidFill>
                  <a:srgbClr val="FFC000"/>
                </a:solidFill>
                <a:cs typeface="Arial"/>
              </a:rPr>
              <a:t>■</a:t>
            </a:r>
            <a:r>
              <a:rPr lang="en-US" sz="1600" dirty="0">
                <a:cs typeface="Arial"/>
              </a:rPr>
              <a:t> Docker was used to save files/applications on a container. With this we have flexibility and portability on the files/applications that we use on the project.  </a:t>
            </a:r>
            <a:endParaRPr lang="pt-PT" sz="1600" dirty="0"/>
          </a:p>
        </p:txBody>
      </p:sp>
      <p:pic>
        <p:nvPicPr>
          <p:cNvPr id="17" name="Imagem 16">
            <a:extLst>
              <a:ext uri="{FF2B5EF4-FFF2-40B4-BE49-F238E27FC236}">
                <a16:creationId xmlns:a16="http://schemas.microsoft.com/office/drawing/2014/main" id="{F535E2C2-4A3E-4F57-8579-4CEE0050D20B}"/>
              </a:ext>
            </a:extLst>
          </p:cNvPr>
          <p:cNvPicPr>
            <a:picLocks noChangeAspect="1"/>
          </p:cNvPicPr>
          <p:nvPr/>
        </p:nvPicPr>
        <p:blipFill>
          <a:blip r:embed="rId3"/>
          <a:stretch>
            <a:fillRect/>
          </a:stretch>
        </p:blipFill>
        <p:spPr>
          <a:xfrm>
            <a:off x="101225" y="904241"/>
            <a:ext cx="9014192" cy="266482"/>
          </a:xfrm>
          <a:prstGeom prst="rect">
            <a:avLst/>
          </a:prstGeom>
        </p:spPr>
      </p:pic>
      <p:sp>
        <p:nvSpPr>
          <p:cNvPr id="20" name="Text Box 10">
            <a:extLst>
              <a:ext uri="{FF2B5EF4-FFF2-40B4-BE49-F238E27FC236}">
                <a16:creationId xmlns:a16="http://schemas.microsoft.com/office/drawing/2014/main" id="{F891BBBB-A380-4E2F-80EC-649041E7C55F}"/>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21" name="Rectangle 11">
            <a:extLst>
              <a:ext uri="{FF2B5EF4-FFF2-40B4-BE49-F238E27FC236}">
                <a16:creationId xmlns:a16="http://schemas.microsoft.com/office/drawing/2014/main" id="{075C4712-C803-4AC1-BFA5-9D62601FFF72}"/>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11</a:t>
            </a:fld>
            <a:r>
              <a:rPr lang="pt-PT" sz="1000" dirty="0"/>
              <a:t> -</a:t>
            </a:r>
          </a:p>
        </p:txBody>
      </p:sp>
      <p:pic>
        <p:nvPicPr>
          <p:cNvPr id="22" name="Imagem 21">
            <a:extLst>
              <a:ext uri="{FF2B5EF4-FFF2-40B4-BE49-F238E27FC236}">
                <a16:creationId xmlns:a16="http://schemas.microsoft.com/office/drawing/2014/main" id="{AA1F7DB9-D03E-4C4F-BBDE-6E685A371355}"/>
              </a:ext>
            </a:extLst>
          </p:cNvPr>
          <p:cNvPicPr>
            <a:picLocks noChangeAspect="1"/>
          </p:cNvPicPr>
          <p:nvPr/>
        </p:nvPicPr>
        <p:blipFill>
          <a:blip r:embed="rId4"/>
          <a:stretch>
            <a:fillRect/>
          </a:stretch>
        </p:blipFill>
        <p:spPr>
          <a:xfrm>
            <a:off x="0" y="6320212"/>
            <a:ext cx="9144000" cy="253252"/>
          </a:xfrm>
          <a:prstGeom prst="rect">
            <a:avLst/>
          </a:prstGeom>
        </p:spPr>
      </p:pic>
      <p:sp>
        <p:nvSpPr>
          <p:cNvPr id="23" name="Subtítulo 2">
            <a:extLst>
              <a:ext uri="{FF2B5EF4-FFF2-40B4-BE49-F238E27FC236}">
                <a16:creationId xmlns:a16="http://schemas.microsoft.com/office/drawing/2014/main" id="{D7E71E75-F157-4CE3-B2CB-B22669AA711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@André Sousa, João Correia, Luís Carreira | </a:t>
            </a:r>
            <a:r>
              <a:rPr lang="pt-PT" sz="900" b="1" dirty="0">
                <a:solidFill>
                  <a:srgbClr val="C00000"/>
                </a:solidFill>
                <a:latin typeface="Arial" charset="0"/>
                <a:ea typeface="Arial" charset="0"/>
                <a:cs typeface="Arial" charset="0"/>
              </a:rPr>
              <a:t>Unidade Curricular: Projeto III </a:t>
            </a:r>
            <a:r>
              <a:rPr lang="pt-PT" sz="900" dirty="0">
                <a:latin typeface="Arial" charset="0"/>
                <a:ea typeface="Arial" charset="0"/>
                <a:cs typeface="Arial" charset="0"/>
              </a:rPr>
              <a:t>– Ano Letivo 2022/2023 – </a:t>
            </a:r>
            <a:r>
              <a:rPr lang="pt-PT" sz="900" b="1" dirty="0" err="1">
                <a:latin typeface="Arial" charset="0"/>
                <a:ea typeface="Arial" charset="0"/>
                <a:cs typeface="Arial" charset="0"/>
              </a:rPr>
              <a:t>Code</a:t>
            </a:r>
            <a:r>
              <a:rPr lang="pt-PT" sz="900" b="1" dirty="0">
                <a:latin typeface="Arial" charset="0"/>
                <a:ea typeface="Arial" charset="0"/>
                <a:cs typeface="Arial" charset="0"/>
              </a:rPr>
              <a:t> </a:t>
            </a:r>
            <a:r>
              <a:rPr lang="pt-PT" sz="900" b="1" dirty="0" err="1">
                <a:latin typeface="Arial" charset="0"/>
                <a:ea typeface="Arial" charset="0"/>
                <a:cs typeface="Arial" charset="0"/>
              </a:rPr>
              <a:t>Journey</a:t>
            </a:r>
            <a:endParaRPr lang="pt-PT" sz="900" b="1" dirty="0">
              <a:latin typeface="Arial" charset="0"/>
              <a:ea typeface="Arial" charset="0"/>
              <a:cs typeface="Arial" charset="0"/>
            </a:endParaRPr>
          </a:p>
        </p:txBody>
      </p:sp>
      <p:pic>
        <p:nvPicPr>
          <p:cNvPr id="25" name="Imagem 24">
            <a:extLst>
              <a:ext uri="{FF2B5EF4-FFF2-40B4-BE49-F238E27FC236}">
                <a16:creationId xmlns:a16="http://schemas.microsoft.com/office/drawing/2014/main" id="{CD9987DD-8D81-49B0-8643-29AC6BC0353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7" name="Rectângulo 19">
            <a:extLst>
              <a:ext uri="{FF2B5EF4-FFF2-40B4-BE49-F238E27FC236}">
                <a16:creationId xmlns:a16="http://schemas.microsoft.com/office/drawing/2014/main" id="{22658C6A-D305-43E2-B156-8C9ED3D4DC38}"/>
              </a:ext>
            </a:extLst>
          </p:cNvPr>
          <p:cNvSpPr/>
          <p:nvPr/>
        </p:nvSpPr>
        <p:spPr>
          <a:xfrm>
            <a:off x="5535613" y="553019"/>
            <a:ext cx="3505200" cy="261610"/>
          </a:xfrm>
          <a:prstGeom prst="rect">
            <a:avLst/>
          </a:prstGeom>
        </p:spPr>
        <p:txBody>
          <a:bodyPr wrap="square">
            <a:spAutoFit/>
          </a:bodyPr>
          <a:lstStyle/>
          <a:p>
            <a:pPr algn="r"/>
            <a:r>
              <a:rPr lang="pt-PT" sz="1100" b="1" cap="all" dirty="0" err="1">
                <a:highlight>
                  <a:srgbClr val="FFFF00"/>
                </a:highlight>
              </a:rPr>
              <a:t>Degree</a:t>
            </a:r>
            <a:r>
              <a:rPr lang="pt-PT" sz="1100" b="1" cap="all" dirty="0">
                <a:highlight>
                  <a:srgbClr val="FFFF00"/>
                </a:highlight>
              </a:rPr>
              <a:t> IN </a:t>
            </a:r>
            <a:r>
              <a:rPr lang="pt-PT" sz="1100" b="1" cap="all" dirty="0" err="1">
                <a:highlight>
                  <a:srgbClr val="FFFF00"/>
                </a:highlight>
              </a:rPr>
              <a:t>Informatics</a:t>
            </a:r>
            <a:r>
              <a:rPr lang="pt-PT" sz="1100" b="1" cap="all" dirty="0">
                <a:highlight>
                  <a:srgbClr val="FFFF00"/>
                </a:highlight>
              </a:rPr>
              <a:t> </a:t>
            </a:r>
            <a:r>
              <a:rPr lang="pt-PT" sz="1100" b="1" cap="all" dirty="0" err="1">
                <a:highlight>
                  <a:srgbClr val="FFFF00"/>
                </a:highlight>
              </a:rPr>
              <a:t>engineering</a:t>
            </a:r>
            <a:endParaRPr lang="pt-PT" sz="1100" dirty="0">
              <a:highlight>
                <a:srgbClr val="FFFF00"/>
              </a:highlight>
            </a:endParaRPr>
          </a:p>
        </p:txBody>
      </p:sp>
      <p:pic>
        <p:nvPicPr>
          <p:cNvPr id="29" name="Imagem 28">
            <a:extLst>
              <a:ext uri="{FF2B5EF4-FFF2-40B4-BE49-F238E27FC236}">
                <a16:creationId xmlns:a16="http://schemas.microsoft.com/office/drawing/2014/main" id="{B35D451F-9FFD-4463-AA97-E8651B7DE90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75316" y="9186"/>
            <a:ext cx="2575034" cy="639880"/>
          </a:xfrm>
          <a:prstGeom prst="rect">
            <a:avLst/>
          </a:prstGeom>
        </p:spPr>
      </p:pic>
      <p:pic>
        <p:nvPicPr>
          <p:cNvPr id="1026" name="Picture 2">
            <a:extLst>
              <a:ext uri="{FF2B5EF4-FFF2-40B4-BE49-F238E27FC236}">
                <a16:creationId xmlns:a16="http://schemas.microsoft.com/office/drawing/2014/main" id="{2CD165F1-68C8-76EA-0764-BB9D765F63D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36731" y="3726657"/>
            <a:ext cx="5470538" cy="1291047"/>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13">
            <a:extLst>
              <a:ext uri="{FF2B5EF4-FFF2-40B4-BE49-F238E27FC236}">
                <a16:creationId xmlns:a16="http://schemas.microsoft.com/office/drawing/2014/main" id="{5C522399-4B0D-4150-FCD8-93C3DFCFB697}"/>
              </a:ext>
            </a:extLst>
          </p:cNvPr>
          <p:cNvSpPr txBox="1">
            <a:spLocks noChangeArrowheads="1"/>
          </p:cNvSpPr>
          <p:nvPr/>
        </p:nvSpPr>
        <p:spPr bwMode="auto">
          <a:xfrm>
            <a:off x="306387" y="140480"/>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2.3 Technologies</a:t>
            </a:r>
            <a:endParaRPr lang="pt-PT" sz="2000" b="1" dirty="0">
              <a:effectLst>
                <a:outerShdw blurRad="38100" dist="38100" dir="2700000" algn="tl">
                  <a:srgbClr val="C0C0C0"/>
                </a:outerShdw>
              </a:effectLst>
              <a:latin typeface="Arial" charset="0"/>
            </a:endParaRPr>
          </a:p>
        </p:txBody>
      </p:sp>
    </p:spTree>
    <p:extLst>
      <p:ext uri="{BB962C8B-B14F-4D97-AF65-F5344CB8AC3E}">
        <p14:creationId xmlns:p14="http://schemas.microsoft.com/office/powerpoint/2010/main" val="381748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2.3.4 Docker</a:t>
            </a:r>
            <a:endParaRPr lang="pt-PT" sz="2000" b="1" dirty="0">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sp>
        <p:nvSpPr>
          <p:cNvPr id="3" name="CaixaDeTexto 2">
            <a:extLst>
              <a:ext uri="{FF2B5EF4-FFF2-40B4-BE49-F238E27FC236}">
                <a16:creationId xmlns:a16="http://schemas.microsoft.com/office/drawing/2014/main" id="{A3BE218B-749A-4273-BE63-4B04D0615966}"/>
              </a:ext>
            </a:extLst>
          </p:cNvPr>
          <p:cNvSpPr txBox="1"/>
          <p:nvPr/>
        </p:nvSpPr>
        <p:spPr>
          <a:xfrm>
            <a:off x="318964" y="1185967"/>
            <a:ext cx="8305800" cy="514180"/>
          </a:xfrm>
          <a:prstGeom prst="rect">
            <a:avLst/>
          </a:prstGeom>
          <a:noFill/>
          <a:ln>
            <a:noFill/>
          </a:ln>
        </p:spPr>
        <p:txBody>
          <a:bodyPr wrap="square" rtlCol="0">
            <a:spAutoFit/>
          </a:bodyPr>
          <a:lstStyle/>
          <a:p>
            <a:pPr algn="just">
              <a:lnSpc>
                <a:spcPct val="200000"/>
              </a:lnSpc>
            </a:pPr>
            <a:r>
              <a:rPr lang="en-US" sz="1600" i="1" dirty="0">
                <a:solidFill>
                  <a:srgbClr val="FFC000"/>
                </a:solidFill>
                <a:cs typeface="Arial"/>
              </a:rPr>
              <a:t>■</a:t>
            </a:r>
            <a:r>
              <a:rPr lang="en-US" sz="1600" dirty="0">
                <a:cs typeface="Arial"/>
              </a:rPr>
              <a:t> API Docker container</a:t>
            </a:r>
            <a:endParaRPr lang="pt-PT" sz="1600" dirty="0"/>
          </a:p>
        </p:txBody>
      </p:sp>
      <p:pic>
        <p:nvPicPr>
          <p:cNvPr id="17" name="Imagem 16">
            <a:extLst>
              <a:ext uri="{FF2B5EF4-FFF2-40B4-BE49-F238E27FC236}">
                <a16:creationId xmlns:a16="http://schemas.microsoft.com/office/drawing/2014/main" id="{F535E2C2-4A3E-4F57-8579-4CEE0050D20B}"/>
              </a:ext>
            </a:extLst>
          </p:cNvPr>
          <p:cNvPicPr>
            <a:picLocks noChangeAspect="1"/>
          </p:cNvPicPr>
          <p:nvPr/>
        </p:nvPicPr>
        <p:blipFill>
          <a:blip r:embed="rId3"/>
          <a:stretch>
            <a:fillRect/>
          </a:stretch>
        </p:blipFill>
        <p:spPr>
          <a:xfrm>
            <a:off x="101225" y="904241"/>
            <a:ext cx="9014192" cy="266482"/>
          </a:xfrm>
          <a:prstGeom prst="rect">
            <a:avLst/>
          </a:prstGeom>
        </p:spPr>
      </p:pic>
      <p:sp>
        <p:nvSpPr>
          <p:cNvPr id="20" name="Text Box 10">
            <a:extLst>
              <a:ext uri="{FF2B5EF4-FFF2-40B4-BE49-F238E27FC236}">
                <a16:creationId xmlns:a16="http://schemas.microsoft.com/office/drawing/2014/main" id="{F891BBBB-A380-4E2F-80EC-649041E7C55F}"/>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21" name="Rectangle 11">
            <a:extLst>
              <a:ext uri="{FF2B5EF4-FFF2-40B4-BE49-F238E27FC236}">
                <a16:creationId xmlns:a16="http://schemas.microsoft.com/office/drawing/2014/main" id="{075C4712-C803-4AC1-BFA5-9D62601FFF72}"/>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12</a:t>
            </a:fld>
            <a:r>
              <a:rPr lang="pt-PT" sz="1000" dirty="0"/>
              <a:t> -</a:t>
            </a:r>
          </a:p>
        </p:txBody>
      </p:sp>
      <p:pic>
        <p:nvPicPr>
          <p:cNvPr id="22" name="Imagem 21">
            <a:extLst>
              <a:ext uri="{FF2B5EF4-FFF2-40B4-BE49-F238E27FC236}">
                <a16:creationId xmlns:a16="http://schemas.microsoft.com/office/drawing/2014/main" id="{AA1F7DB9-D03E-4C4F-BBDE-6E685A371355}"/>
              </a:ext>
            </a:extLst>
          </p:cNvPr>
          <p:cNvPicPr>
            <a:picLocks noChangeAspect="1"/>
          </p:cNvPicPr>
          <p:nvPr/>
        </p:nvPicPr>
        <p:blipFill>
          <a:blip r:embed="rId4"/>
          <a:stretch>
            <a:fillRect/>
          </a:stretch>
        </p:blipFill>
        <p:spPr>
          <a:xfrm>
            <a:off x="0" y="6320212"/>
            <a:ext cx="9144000" cy="253252"/>
          </a:xfrm>
          <a:prstGeom prst="rect">
            <a:avLst/>
          </a:prstGeom>
        </p:spPr>
      </p:pic>
      <p:sp>
        <p:nvSpPr>
          <p:cNvPr id="23" name="Subtítulo 2">
            <a:extLst>
              <a:ext uri="{FF2B5EF4-FFF2-40B4-BE49-F238E27FC236}">
                <a16:creationId xmlns:a16="http://schemas.microsoft.com/office/drawing/2014/main" id="{D7E71E75-F157-4CE3-B2CB-B22669AA711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@André Sousa, João Correia, Luís Carreira | </a:t>
            </a:r>
            <a:r>
              <a:rPr lang="pt-PT" sz="900" b="1" dirty="0">
                <a:solidFill>
                  <a:srgbClr val="C00000"/>
                </a:solidFill>
                <a:latin typeface="Arial" charset="0"/>
                <a:ea typeface="Arial" charset="0"/>
                <a:cs typeface="Arial" charset="0"/>
              </a:rPr>
              <a:t>Unidade Curricular: Projeto III </a:t>
            </a:r>
            <a:r>
              <a:rPr lang="pt-PT" sz="900" dirty="0">
                <a:latin typeface="Arial" charset="0"/>
                <a:ea typeface="Arial" charset="0"/>
                <a:cs typeface="Arial" charset="0"/>
              </a:rPr>
              <a:t>– Ano Letivo 2022/2023 – </a:t>
            </a:r>
            <a:r>
              <a:rPr lang="pt-PT" sz="900" b="1" dirty="0" err="1">
                <a:latin typeface="Arial" charset="0"/>
                <a:ea typeface="Arial" charset="0"/>
                <a:cs typeface="Arial" charset="0"/>
              </a:rPr>
              <a:t>Code</a:t>
            </a:r>
            <a:r>
              <a:rPr lang="pt-PT" sz="900" b="1" dirty="0">
                <a:latin typeface="Arial" charset="0"/>
                <a:ea typeface="Arial" charset="0"/>
                <a:cs typeface="Arial" charset="0"/>
              </a:rPr>
              <a:t> </a:t>
            </a:r>
            <a:r>
              <a:rPr lang="pt-PT" sz="900" b="1" dirty="0" err="1">
                <a:latin typeface="Arial" charset="0"/>
                <a:ea typeface="Arial" charset="0"/>
                <a:cs typeface="Arial" charset="0"/>
              </a:rPr>
              <a:t>Journey</a:t>
            </a:r>
            <a:endParaRPr lang="pt-PT" sz="900" b="1" dirty="0">
              <a:latin typeface="Arial" charset="0"/>
              <a:ea typeface="Arial" charset="0"/>
              <a:cs typeface="Arial" charset="0"/>
            </a:endParaRPr>
          </a:p>
        </p:txBody>
      </p:sp>
      <p:pic>
        <p:nvPicPr>
          <p:cNvPr id="25" name="Imagem 24">
            <a:extLst>
              <a:ext uri="{FF2B5EF4-FFF2-40B4-BE49-F238E27FC236}">
                <a16:creationId xmlns:a16="http://schemas.microsoft.com/office/drawing/2014/main" id="{CD9987DD-8D81-49B0-8643-29AC6BC0353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7" name="Rectângulo 19">
            <a:extLst>
              <a:ext uri="{FF2B5EF4-FFF2-40B4-BE49-F238E27FC236}">
                <a16:creationId xmlns:a16="http://schemas.microsoft.com/office/drawing/2014/main" id="{22658C6A-D305-43E2-B156-8C9ED3D4DC38}"/>
              </a:ext>
            </a:extLst>
          </p:cNvPr>
          <p:cNvSpPr/>
          <p:nvPr/>
        </p:nvSpPr>
        <p:spPr>
          <a:xfrm>
            <a:off x="5535613" y="553019"/>
            <a:ext cx="3505200" cy="261610"/>
          </a:xfrm>
          <a:prstGeom prst="rect">
            <a:avLst/>
          </a:prstGeom>
        </p:spPr>
        <p:txBody>
          <a:bodyPr wrap="square">
            <a:spAutoFit/>
          </a:bodyPr>
          <a:lstStyle/>
          <a:p>
            <a:pPr algn="r"/>
            <a:r>
              <a:rPr lang="pt-PT" sz="1100" b="1" cap="all" dirty="0" err="1">
                <a:highlight>
                  <a:srgbClr val="FFFF00"/>
                </a:highlight>
              </a:rPr>
              <a:t>Degree</a:t>
            </a:r>
            <a:r>
              <a:rPr lang="pt-PT" sz="1100" b="1" cap="all" dirty="0">
                <a:highlight>
                  <a:srgbClr val="FFFF00"/>
                </a:highlight>
              </a:rPr>
              <a:t> IN </a:t>
            </a:r>
            <a:r>
              <a:rPr lang="pt-PT" sz="1100" b="1" cap="all" dirty="0" err="1">
                <a:highlight>
                  <a:srgbClr val="FFFF00"/>
                </a:highlight>
              </a:rPr>
              <a:t>Informatics</a:t>
            </a:r>
            <a:r>
              <a:rPr lang="pt-PT" sz="1100" b="1" cap="all" dirty="0">
                <a:highlight>
                  <a:srgbClr val="FFFF00"/>
                </a:highlight>
              </a:rPr>
              <a:t> </a:t>
            </a:r>
            <a:r>
              <a:rPr lang="pt-PT" sz="1100" b="1" cap="all" dirty="0" err="1">
                <a:highlight>
                  <a:srgbClr val="FFFF00"/>
                </a:highlight>
              </a:rPr>
              <a:t>engineering</a:t>
            </a:r>
            <a:endParaRPr lang="pt-PT" sz="1100" dirty="0">
              <a:highlight>
                <a:srgbClr val="FFFF00"/>
              </a:highlight>
            </a:endParaRPr>
          </a:p>
        </p:txBody>
      </p:sp>
      <p:pic>
        <p:nvPicPr>
          <p:cNvPr id="29" name="Imagem 28">
            <a:extLst>
              <a:ext uri="{FF2B5EF4-FFF2-40B4-BE49-F238E27FC236}">
                <a16:creationId xmlns:a16="http://schemas.microsoft.com/office/drawing/2014/main" id="{B35D451F-9FFD-4463-AA97-E8651B7DE90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75316" y="9186"/>
            <a:ext cx="2575034" cy="639880"/>
          </a:xfrm>
          <a:prstGeom prst="rect">
            <a:avLst/>
          </a:prstGeom>
        </p:spPr>
      </p:pic>
      <p:sp>
        <p:nvSpPr>
          <p:cNvPr id="2" name="Text Box 13">
            <a:extLst>
              <a:ext uri="{FF2B5EF4-FFF2-40B4-BE49-F238E27FC236}">
                <a16:creationId xmlns:a16="http://schemas.microsoft.com/office/drawing/2014/main" id="{5C522399-4B0D-4150-FCD8-93C3DFCFB697}"/>
              </a:ext>
            </a:extLst>
          </p:cNvPr>
          <p:cNvSpPr txBox="1">
            <a:spLocks noChangeArrowheads="1"/>
          </p:cNvSpPr>
          <p:nvPr/>
        </p:nvSpPr>
        <p:spPr bwMode="auto">
          <a:xfrm>
            <a:off x="306387" y="140480"/>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2.3 Technologies</a:t>
            </a:r>
            <a:endParaRPr lang="pt-PT" sz="2000" b="1" dirty="0">
              <a:effectLst>
                <a:outerShdw blurRad="38100" dist="38100" dir="2700000" algn="tl">
                  <a:srgbClr val="C0C0C0"/>
                </a:outerShdw>
              </a:effectLst>
              <a:latin typeface="Arial" charset="0"/>
            </a:endParaRPr>
          </a:p>
        </p:txBody>
      </p:sp>
      <p:pic>
        <p:nvPicPr>
          <p:cNvPr id="5" name="Imagem 4">
            <a:extLst>
              <a:ext uri="{FF2B5EF4-FFF2-40B4-BE49-F238E27FC236}">
                <a16:creationId xmlns:a16="http://schemas.microsoft.com/office/drawing/2014/main" id="{DCA1E98B-7657-57F3-6354-F6685BC137A1}"/>
              </a:ext>
            </a:extLst>
          </p:cNvPr>
          <p:cNvPicPr>
            <a:picLocks noChangeAspect="1"/>
          </p:cNvPicPr>
          <p:nvPr/>
        </p:nvPicPr>
        <p:blipFill>
          <a:blip r:embed="rId7"/>
          <a:stretch>
            <a:fillRect/>
          </a:stretch>
        </p:blipFill>
        <p:spPr>
          <a:xfrm>
            <a:off x="723900" y="1876425"/>
            <a:ext cx="7696200" cy="4329113"/>
          </a:xfrm>
          <a:prstGeom prst="rect">
            <a:avLst/>
          </a:prstGeom>
        </p:spPr>
      </p:pic>
    </p:spTree>
    <p:extLst>
      <p:ext uri="{BB962C8B-B14F-4D97-AF65-F5344CB8AC3E}">
        <p14:creationId xmlns:p14="http://schemas.microsoft.com/office/powerpoint/2010/main" val="2219249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2.3.5 GitHub</a:t>
            </a:r>
            <a:endParaRPr lang="pt-PT" sz="2000" b="1" dirty="0">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sp>
        <p:nvSpPr>
          <p:cNvPr id="3" name="CaixaDeTexto 2">
            <a:extLst>
              <a:ext uri="{FF2B5EF4-FFF2-40B4-BE49-F238E27FC236}">
                <a16:creationId xmlns:a16="http://schemas.microsoft.com/office/drawing/2014/main" id="{A3BE218B-749A-4273-BE63-4B04D0615966}"/>
              </a:ext>
            </a:extLst>
          </p:cNvPr>
          <p:cNvSpPr txBox="1"/>
          <p:nvPr/>
        </p:nvSpPr>
        <p:spPr>
          <a:xfrm>
            <a:off x="419100" y="1087714"/>
            <a:ext cx="8305800" cy="1499065"/>
          </a:xfrm>
          <a:prstGeom prst="rect">
            <a:avLst/>
          </a:prstGeom>
          <a:noFill/>
          <a:ln>
            <a:noFill/>
          </a:ln>
        </p:spPr>
        <p:txBody>
          <a:bodyPr wrap="square" rtlCol="0">
            <a:spAutoFit/>
          </a:bodyPr>
          <a:lstStyle/>
          <a:p>
            <a:pPr algn="just">
              <a:lnSpc>
                <a:spcPct val="200000"/>
              </a:lnSpc>
            </a:pPr>
            <a:r>
              <a:rPr lang="en-US" sz="1600" i="1" dirty="0">
                <a:solidFill>
                  <a:srgbClr val="FFC000"/>
                </a:solidFill>
                <a:cs typeface="Arial"/>
              </a:rPr>
              <a:t>■</a:t>
            </a:r>
            <a:r>
              <a:rPr lang="pt-PT" sz="1600" dirty="0">
                <a:cs typeface="Arial"/>
              </a:rPr>
              <a:t> </a:t>
            </a:r>
            <a:r>
              <a:rPr lang="en-GB" sz="1600" dirty="0" err="1">
                <a:cs typeface="Arial"/>
              </a:rPr>
              <a:t>Github</a:t>
            </a:r>
            <a:r>
              <a:rPr lang="en-GB" sz="1600" dirty="0">
                <a:cs typeface="Arial"/>
              </a:rPr>
              <a:t> is a platform where  it’s possible to host the code and files. On our project we used GitHub because with this our advisor can send different types off files, like code or documentation.</a:t>
            </a:r>
            <a:endParaRPr lang="en-GB" sz="1600" dirty="0"/>
          </a:p>
        </p:txBody>
      </p:sp>
      <p:pic>
        <p:nvPicPr>
          <p:cNvPr id="17" name="Imagem 16">
            <a:extLst>
              <a:ext uri="{FF2B5EF4-FFF2-40B4-BE49-F238E27FC236}">
                <a16:creationId xmlns:a16="http://schemas.microsoft.com/office/drawing/2014/main" id="{F535E2C2-4A3E-4F57-8579-4CEE0050D20B}"/>
              </a:ext>
            </a:extLst>
          </p:cNvPr>
          <p:cNvPicPr>
            <a:picLocks noChangeAspect="1"/>
          </p:cNvPicPr>
          <p:nvPr/>
        </p:nvPicPr>
        <p:blipFill>
          <a:blip r:embed="rId3"/>
          <a:stretch>
            <a:fillRect/>
          </a:stretch>
        </p:blipFill>
        <p:spPr>
          <a:xfrm>
            <a:off x="101225" y="904241"/>
            <a:ext cx="9014192" cy="266482"/>
          </a:xfrm>
          <a:prstGeom prst="rect">
            <a:avLst/>
          </a:prstGeom>
        </p:spPr>
      </p:pic>
      <p:sp>
        <p:nvSpPr>
          <p:cNvPr id="20" name="Text Box 10">
            <a:extLst>
              <a:ext uri="{FF2B5EF4-FFF2-40B4-BE49-F238E27FC236}">
                <a16:creationId xmlns:a16="http://schemas.microsoft.com/office/drawing/2014/main" id="{F891BBBB-A380-4E2F-80EC-649041E7C55F}"/>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21" name="Rectangle 11">
            <a:extLst>
              <a:ext uri="{FF2B5EF4-FFF2-40B4-BE49-F238E27FC236}">
                <a16:creationId xmlns:a16="http://schemas.microsoft.com/office/drawing/2014/main" id="{075C4712-C803-4AC1-BFA5-9D62601FFF72}"/>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13</a:t>
            </a:fld>
            <a:r>
              <a:rPr lang="pt-PT" sz="1000" dirty="0"/>
              <a:t> -</a:t>
            </a:r>
          </a:p>
        </p:txBody>
      </p:sp>
      <p:pic>
        <p:nvPicPr>
          <p:cNvPr id="22" name="Imagem 21">
            <a:extLst>
              <a:ext uri="{FF2B5EF4-FFF2-40B4-BE49-F238E27FC236}">
                <a16:creationId xmlns:a16="http://schemas.microsoft.com/office/drawing/2014/main" id="{AA1F7DB9-D03E-4C4F-BBDE-6E685A371355}"/>
              </a:ext>
            </a:extLst>
          </p:cNvPr>
          <p:cNvPicPr>
            <a:picLocks noChangeAspect="1"/>
          </p:cNvPicPr>
          <p:nvPr/>
        </p:nvPicPr>
        <p:blipFill>
          <a:blip r:embed="rId4"/>
          <a:stretch>
            <a:fillRect/>
          </a:stretch>
        </p:blipFill>
        <p:spPr>
          <a:xfrm>
            <a:off x="0" y="6320212"/>
            <a:ext cx="9144000" cy="253252"/>
          </a:xfrm>
          <a:prstGeom prst="rect">
            <a:avLst/>
          </a:prstGeom>
        </p:spPr>
      </p:pic>
      <p:sp>
        <p:nvSpPr>
          <p:cNvPr id="23" name="Subtítulo 2">
            <a:extLst>
              <a:ext uri="{FF2B5EF4-FFF2-40B4-BE49-F238E27FC236}">
                <a16:creationId xmlns:a16="http://schemas.microsoft.com/office/drawing/2014/main" id="{D7E71E75-F157-4CE3-B2CB-B22669AA711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@André Sousa, João Correia, Luís Carreira | </a:t>
            </a:r>
            <a:r>
              <a:rPr lang="pt-PT" sz="900" b="1" dirty="0">
                <a:solidFill>
                  <a:srgbClr val="C00000"/>
                </a:solidFill>
                <a:latin typeface="Arial" charset="0"/>
                <a:ea typeface="Arial" charset="0"/>
                <a:cs typeface="Arial" charset="0"/>
              </a:rPr>
              <a:t>Unidade Curricular: Projeto III </a:t>
            </a:r>
            <a:r>
              <a:rPr lang="pt-PT" sz="900" dirty="0">
                <a:latin typeface="Arial" charset="0"/>
                <a:ea typeface="Arial" charset="0"/>
                <a:cs typeface="Arial" charset="0"/>
              </a:rPr>
              <a:t>– Ano Letivo 2022/2023 – </a:t>
            </a:r>
            <a:r>
              <a:rPr lang="pt-PT" sz="900" b="1" dirty="0" err="1">
                <a:latin typeface="Arial" charset="0"/>
                <a:ea typeface="Arial" charset="0"/>
                <a:cs typeface="Arial" charset="0"/>
              </a:rPr>
              <a:t>Code</a:t>
            </a:r>
            <a:r>
              <a:rPr lang="pt-PT" sz="900" b="1" dirty="0">
                <a:latin typeface="Arial" charset="0"/>
                <a:ea typeface="Arial" charset="0"/>
                <a:cs typeface="Arial" charset="0"/>
              </a:rPr>
              <a:t> </a:t>
            </a:r>
            <a:r>
              <a:rPr lang="pt-PT" sz="900" b="1" dirty="0" err="1">
                <a:latin typeface="Arial" charset="0"/>
                <a:ea typeface="Arial" charset="0"/>
                <a:cs typeface="Arial" charset="0"/>
              </a:rPr>
              <a:t>Journey</a:t>
            </a:r>
            <a:endParaRPr lang="pt-PT" sz="900" b="1" dirty="0">
              <a:latin typeface="Arial" charset="0"/>
              <a:ea typeface="Arial" charset="0"/>
              <a:cs typeface="Arial" charset="0"/>
            </a:endParaRPr>
          </a:p>
        </p:txBody>
      </p:sp>
      <p:pic>
        <p:nvPicPr>
          <p:cNvPr id="25" name="Imagem 24">
            <a:extLst>
              <a:ext uri="{FF2B5EF4-FFF2-40B4-BE49-F238E27FC236}">
                <a16:creationId xmlns:a16="http://schemas.microsoft.com/office/drawing/2014/main" id="{CD9987DD-8D81-49B0-8643-29AC6BC0353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7" name="Rectângulo 19">
            <a:extLst>
              <a:ext uri="{FF2B5EF4-FFF2-40B4-BE49-F238E27FC236}">
                <a16:creationId xmlns:a16="http://schemas.microsoft.com/office/drawing/2014/main" id="{22658C6A-D305-43E2-B156-8C9ED3D4DC38}"/>
              </a:ext>
            </a:extLst>
          </p:cNvPr>
          <p:cNvSpPr/>
          <p:nvPr/>
        </p:nvSpPr>
        <p:spPr>
          <a:xfrm>
            <a:off x="5535613" y="553019"/>
            <a:ext cx="3505200" cy="261610"/>
          </a:xfrm>
          <a:prstGeom prst="rect">
            <a:avLst/>
          </a:prstGeom>
        </p:spPr>
        <p:txBody>
          <a:bodyPr wrap="square">
            <a:spAutoFit/>
          </a:bodyPr>
          <a:lstStyle/>
          <a:p>
            <a:pPr algn="r"/>
            <a:r>
              <a:rPr lang="pt-PT" sz="1100" b="1" cap="all" dirty="0" err="1">
                <a:highlight>
                  <a:srgbClr val="FFFF00"/>
                </a:highlight>
              </a:rPr>
              <a:t>Degree</a:t>
            </a:r>
            <a:r>
              <a:rPr lang="pt-PT" sz="1100" b="1" cap="all" dirty="0">
                <a:highlight>
                  <a:srgbClr val="FFFF00"/>
                </a:highlight>
              </a:rPr>
              <a:t> IN </a:t>
            </a:r>
            <a:r>
              <a:rPr lang="pt-PT" sz="1100" b="1" cap="all" dirty="0" err="1">
                <a:highlight>
                  <a:srgbClr val="FFFF00"/>
                </a:highlight>
              </a:rPr>
              <a:t>Informatics</a:t>
            </a:r>
            <a:r>
              <a:rPr lang="pt-PT" sz="1100" b="1" cap="all" dirty="0">
                <a:highlight>
                  <a:srgbClr val="FFFF00"/>
                </a:highlight>
              </a:rPr>
              <a:t> </a:t>
            </a:r>
            <a:r>
              <a:rPr lang="pt-PT" sz="1100" b="1" cap="all" dirty="0" err="1">
                <a:highlight>
                  <a:srgbClr val="FFFF00"/>
                </a:highlight>
              </a:rPr>
              <a:t>engineering</a:t>
            </a:r>
            <a:endParaRPr lang="pt-PT" sz="1100" dirty="0">
              <a:highlight>
                <a:srgbClr val="FFFF00"/>
              </a:highlight>
            </a:endParaRPr>
          </a:p>
        </p:txBody>
      </p:sp>
      <p:pic>
        <p:nvPicPr>
          <p:cNvPr id="29" name="Imagem 28">
            <a:extLst>
              <a:ext uri="{FF2B5EF4-FFF2-40B4-BE49-F238E27FC236}">
                <a16:creationId xmlns:a16="http://schemas.microsoft.com/office/drawing/2014/main" id="{B35D451F-9FFD-4463-AA97-E8651B7DE90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75316" y="9186"/>
            <a:ext cx="2575034" cy="639880"/>
          </a:xfrm>
          <a:prstGeom prst="rect">
            <a:avLst/>
          </a:prstGeom>
        </p:spPr>
      </p:pic>
      <p:pic>
        <p:nvPicPr>
          <p:cNvPr id="2050" name="Picture 2">
            <a:extLst>
              <a:ext uri="{FF2B5EF4-FFF2-40B4-BE49-F238E27FC236}">
                <a16:creationId xmlns:a16="http://schemas.microsoft.com/office/drawing/2014/main" id="{D9E1E20E-DE67-6EDC-FF8E-466A749F2FD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13974" y="3954366"/>
            <a:ext cx="5542468" cy="1574061"/>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13">
            <a:extLst>
              <a:ext uri="{FF2B5EF4-FFF2-40B4-BE49-F238E27FC236}">
                <a16:creationId xmlns:a16="http://schemas.microsoft.com/office/drawing/2014/main" id="{86170AD7-8CB4-04E6-28E4-EFEBF6365FFC}"/>
              </a:ext>
            </a:extLst>
          </p:cNvPr>
          <p:cNvSpPr txBox="1">
            <a:spLocks noChangeArrowheads="1"/>
          </p:cNvSpPr>
          <p:nvPr/>
        </p:nvSpPr>
        <p:spPr bwMode="auto">
          <a:xfrm>
            <a:off x="306387" y="140480"/>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2.3 Technologies</a:t>
            </a:r>
            <a:endParaRPr lang="pt-PT" sz="2000" b="1" dirty="0">
              <a:effectLst>
                <a:outerShdw blurRad="38100" dist="38100" dir="2700000" algn="tl">
                  <a:srgbClr val="C0C0C0"/>
                </a:outerShdw>
              </a:effectLst>
              <a:latin typeface="Arial" charset="0"/>
            </a:endParaRPr>
          </a:p>
        </p:txBody>
      </p:sp>
    </p:spTree>
    <p:extLst>
      <p:ext uri="{BB962C8B-B14F-4D97-AF65-F5344CB8AC3E}">
        <p14:creationId xmlns:p14="http://schemas.microsoft.com/office/powerpoint/2010/main" val="2339513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2.3.5 GitHub</a:t>
            </a:r>
            <a:endParaRPr lang="pt-PT" sz="2000" b="1" dirty="0">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sp>
        <p:nvSpPr>
          <p:cNvPr id="3" name="CaixaDeTexto 2">
            <a:extLst>
              <a:ext uri="{FF2B5EF4-FFF2-40B4-BE49-F238E27FC236}">
                <a16:creationId xmlns:a16="http://schemas.microsoft.com/office/drawing/2014/main" id="{A3BE218B-749A-4273-BE63-4B04D0615966}"/>
              </a:ext>
            </a:extLst>
          </p:cNvPr>
          <p:cNvSpPr txBox="1"/>
          <p:nvPr/>
        </p:nvSpPr>
        <p:spPr>
          <a:xfrm>
            <a:off x="419100" y="1087714"/>
            <a:ext cx="8724900" cy="1006622"/>
          </a:xfrm>
          <a:prstGeom prst="rect">
            <a:avLst/>
          </a:prstGeom>
          <a:noFill/>
          <a:ln>
            <a:noFill/>
          </a:ln>
        </p:spPr>
        <p:txBody>
          <a:bodyPr wrap="square" rtlCol="0">
            <a:spAutoFit/>
          </a:bodyPr>
          <a:lstStyle/>
          <a:p>
            <a:pPr algn="just">
              <a:lnSpc>
                <a:spcPct val="200000"/>
              </a:lnSpc>
            </a:pPr>
            <a:r>
              <a:rPr lang="en-US" sz="1600" i="1" dirty="0">
                <a:solidFill>
                  <a:srgbClr val="FFC000"/>
                </a:solidFill>
                <a:cs typeface="Arial"/>
              </a:rPr>
              <a:t>■</a:t>
            </a:r>
            <a:r>
              <a:rPr lang="pt-PT" sz="1600" dirty="0">
                <a:cs typeface="Arial"/>
              </a:rPr>
              <a:t> </a:t>
            </a:r>
            <a:r>
              <a:rPr lang="en-GB" sz="1600" dirty="0">
                <a:cs typeface="Arial"/>
              </a:rPr>
              <a:t>GitHub repository for our project files: </a:t>
            </a:r>
          </a:p>
          <a:p>
            <a:pPr algn="just">
              <a:lnSpc>
                <a:spcPct val="200000"/>
              </a:lnSpc>
            </a:pPr>
            <a:r>
              <a:rPr lang="en-GB" sz="1600" dirty="0">
                <a:cs typeface="Arial"/>
                <a:hlinkClick r:id="rId3"/>
              </a:rPr>
              <a:t>https://github.com/sousa-andre/spring-boot-rest-services-with-unit-and-integration-test-config</a:t>
            </a:r>
            <a:r>
              <a:rPr lang="en-GB" sz="1600" dirty="0">
                <a:cs typeface="Arial"/>
              </a:rPr>
              <a:t>  </a:t>
            </a:r>
            <a:endParaRPr lang="en-GB" sz="1600" dirty="0"/>
          </a:p>
        </p:txBody>
      </p:sp>
      <p:pic>
        <p:nvPicPr>
          <p:cNvPr id="17" name="Imagem 16">
            <a:extLst>
              <a:ext uri="{FF2B5EF4-FFF2-40B4-BE49-F238E27FC236}">
                <a16:creationId xmlns:a16="http://schemas.microsoft.com/office/drawing/2014/main" id="{F535E2C2-4A3E-4F57-8579-4CEE0050D20B}"/>
              </a:ext>
            </a:extLst>
          </p:cNvPr>
          <p:cNvPicPr>
            <a:picLocks noChangeAspect="1"/>
          </p:cNvPicPr>
          <p:nvPr/>
        </p:nvPicPr>
        <p:blipFill>
          <a:blip r:embed="rId4"/>
          <a:stretch>
            <a:fillRect/>
          </a:stretch>
        </p:blipFill>
        <p:spPr>
          <a:xfrm>
            <a:off x="101225" y="904241"/>
            <a:ext cx="9014192" cy="266482"/>
          </a:xfrm>
          <a:prstGeom prst="rect">
            <a:avLst/>
          </a:prstGeom>
        </p:spPr>
      </p:pic>
      <p:sp>
        <p:nvSpPr>
          <p:cNvPr id="20" name="Text Box 10">
            <a:extLst>
              <a:ext uri="{FF2B5EF4-FFF2-40B4-BE49-F238E27FC236}">
                <a16:creationId xmlns:a16="http://schemas.microsoft.com/office/drawing/2014/main" id="{F891BBBB-A380-4E2F-80EC-649041E7C55F}"/>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21" name="Rectangle 11">
            <a:extLst>
              <a:ext uri="{FF2B5EF4-FFF2-40B4-BE49-F238E27FC236}">
                <a16:creationId xmlns:a16="http://schemas.microsoft.com/office/drawing/2014/main" id="{075C4712-C803-4AC1-BFA5-9D62601FFF72}"/>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14</a:t>
            </a:fld>
            <a:r>
              <a:rPr lang="pt-PT" sz="1000" dirty="0"/>
              <a:t> -</a:t>
            </a:r>
          </a:p>
        </p:txBody>
      </p:sp>
      <p:pic>
        <p:nvPicPr>
          <p:cNvPr id="22" name="Imagem 21">
            <a:extLst>
              <a:ext uri="{FF2B5EF4-FFF2-40B4-BE49-F238E27FC236}">
                <a16:creationId xmlns:a16="http://schemas.microsoft.com/office/drawing/2014/main" id="{AA1F7DB9-D03E-4C4F-BBDE-6E685A371355}"/>
              </a:ext>
            </a:extLst>
          </p:cNvPr>
          <p:cNvPicPr>
            <a:picLocks noChangeAspect="1"/>
          </p:cNvPicPr>
          <p:nvPr/>
        </p:nvPicPr>
        <p:blipFill>
          <a:blip r:embed="rId5"/>
          <a:stretch>
            <a:fillRect/>
          </a:stretch>
        </p:blipFill>
        <p:spPr>
          <a:xfrm>
            <a:off x="0" y="6320212"/>
            <a:ext cx="9144000" cy="253252"/>
          </a:xfrm>
          <a:prstGeom prst="rect">
            <a:avLst/>
          </a:prstGeom>
        </p:spPr>
      </p:pic>
      <p:sp>
        <p:nvSpPr>
          <p:cNvPr id="23" name="Subtítulo 2">
            <a:extLst>
              <a:ext uri="{FF2B5EF4-FFF2-40B4-BE49-F238E27FC236}">
                <a16:creationId xmlns:a16="http://schemas.microsoft.com/office/drawing/2014/main" id="{D7E71E75-F157-4CE3-B2CB-B22669AA711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@André Sousa, João Correia, Luís Carreira | </a:t>
            </a:r>
            <a:r>
              <a:rPr lang="pt-PT" sz="900" b="1" dirty="0">
                <a:solidFill>
                  <a:srgbClr val="C00000"/>
                </a:solidFill>
                <a:latin typeface="Arial" charset="0"/>
                <a:ea typeface="Arial" charset="0"/>
                <a:cs typeface="Arial" charset="0"/>
              </a:rPr>
              <a:t>Unidade Curricular: Projeto III </a:t>
            </a:r>
            <a:r>
              <a:rPr lang="pt-PT" sz="900" dirty="0">
                <a:latin typeface="Arial" charset="0"/>
                <a:ea typeface="Arial" charset="0"/>
                <a:cs typeface="Arial" charset="0"/>
              </a:rPr>
              <a:t>– Ano Letivo 2022/2023 – </a:t>
            </a:r>
            <a:r>
              <a:rPr lang="pt-PT" sz="900" b="1" dirty="0" err="1">
                <a:latin typeface="Arial" charset="0"/>
                <a:ea typeface="Arial" charset="0"/>
                <a:cs typeface="Arial" charset="0"/>
              </a:rPr>
              <a:t>Code</a:t>
            </a:r>
            <a:r>
              <a:rPr lang="pt-PT" sz="900" b="1" dirty="0">
                <a:latin typeface="Arial" charset="0"/>
                <a:ea typeface="Arial" charset="0"/>
                <a:cs typeface="Arial" charset="0"/>
              </a:rPr>
              <a:t> </a:t>
            </a:r>
            <a:r>
              <a:rPr lang="pt-PT" sz="900" b="1" dirty="0" err="1">
                <a:latin typeface="Arial" charset="0"/>
                <a:ea typeface="Arial" charset="0"/>
                <a:cs typeface="Arial" charset="0"/>
              </a:rPr>
              <a:t>Journey</a:t>
            </a:r>
            <a:endParaRPr lang="pt-PT" sz="900" b="1" dirty="0">
              <a:latin typeface="Arial" charset="0"/>
              <a:ea typeface="Arial" charset="0"/>
              <a:cs typeface="Arial" charset="0"/>
            </a:endParaRPr>
          </a:p>
        </p:txBody>
      </p:sp>
      <p:pic>
        <p:nvPicPr>
          <p:cNvPr id="25" name="Imagem 24">
            <a:extLst>
              <a:ext uri="{FF2B5EF4-FFF2-40B4-BE49-F238E27FC236}">
                <a16:creationId xmlns:a16="http://schemas.microsoft.com/office/drawing/2014/main" id="{CD9987DD-8D81-49B0-8643-29AC6BC0353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7" name="Rectângulo 19">
            <a:extLst>
              <a:ext uri="{FF2B5EF4-FFF2-40B4-BE49-F238E27FC236}">
                <a16:creationId xmlns:a16="http://schemas.microsoft.com/office/drawing/2014/main" id="{22658C6A-D305-43E2-B156-8C9ED3D4DC38}"/>
              </a:ext>
            </a:extLst>
          </p:cNvPr>
          <p:cNvSpPr/>
          <p:nvPr/>
        </p:nvSpPr>
        <p:spPr>
          <a:xfrm>
            <a:off x="5535613" y="553019"/>
            <a:ext cx="3505200" cy="261610"/>
          </a:xfrm>
          <a:prstGeom prst="rect">
            <a:avLst/>
          </a:prstGeom>
        </p:spPr>
        <p:txBody>
          <a:bodyPr wrap="square">
            <a:spAutoFit/>
          </a:bodyPr>
          <a:lstStyle/>
          <a:p>
            <a:pPr algn="r"/>
            <a:r>
              <a:rPr lang="pt-PT" sz="1100" b="1" cap="all" dirty="0" err="1">
                <a:highlight>
                  <a:srgbClr val="FFFF00"/>
                </a:highlight>
              </a:rPr>
              <a:t>Degree</a:t>
            </a:r>
            <a:r>
              <a:rPr lang="pt-PT" sz="1100" b="1" cap="all" dirty="0">
                <a:highlight>
                  <a:srgbClr val="FFFF00"/>
                </a:highlight>
              </a:rPr>
              <a:t> IN </a:t>
            </a:r>
            <a:r>
              <a:rPr lang="pt-PT" sz="1100" b="1" cap="all" dirty="0" err="1">
                <a:highlight>
                  <a:srgbClr val="FFFF00"/>
                </a:highlight>
              </a:rPr>
              <a:t>Informatics</a:t>
            </a:r>
            <a:r>
              <a:rPr lang="pt-PT" sz="1100" b="1" cap="all" dirty="0">
                <a:highlight>
                  <a:srgbClr val="FFFF00"/>
                </a:highlight>
              </a:rPr>
              <a:t> </a:t>
            </a:r>
            <a:r>
              <a:rPr lang="pt-PT" sz="1100" b="1" cap="all" dirty="0" err="1">
                <a:highlight>
                  <a:srgbClr val="FFFF00"/>
                </a:highlight>
              </a:rPr>
              <a:t>engineering</a:t>
            </a:r>
            <a:endParaRPr lang="pt-PT" sz="1100" dirty="0">
              <a:highlight>
                <a:srgbClr val="FFFF00"/>
              </a:highlight>
            </a:endParaRPr>
          </a:p>
        </p:txBody>
      </p:sp>
      <p:pic>
        <p:nvPicPr>
          <p:cNvPr id="29" name="Imagem 28">
            <a:extLst>
              <a:ext uri="{FF2B5EF4-FFF2-40B4-BE49-F238E27FC236}">
                <a16:creationId xmlns:a16="http://schemas.microsoft.com/office/drawing/2014/main" id="{B35D451F-9FFD-4463-AA97-E8651B7DE90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575316" y="9186"/>
            <a:ext cx="2575034" cy="639880"/>
          </a:xfrm>
          <a:prstGeom prst="rect">
            <a:avLst/>
          </a:prstGeom>
        </p:spPr>
      </p:pic>
      <p:sp>
        <p:nvSpPr>
          <p:cNvPr id="2" name="Text Box 13">
            <a:extLst>
              <a:ext uri="{FF2B5EF4-FFF2-40B4-BE49-F238E27FC236}">
                <a16:creationId xmlns:a16="http://schemas.microsoft.com/office/drawing/2014/main" id="{86170AD7-8CB4-04E6-28E4-EFEBF6365FFC}"/>
              </a:ext>
            </a:extLst>
          </p:cNvPr>
          <p:cNvSpPr txBox="1">
            <a:spLocks noChangeArrowheads="1"/>
          </p:cNvSpPr>
          <p:nvPr/>
        </p:nvSpPr>
        <p:spPr bwMode="auto">
          <a:xfrm>
            <a:off x="306387" y="140480"/>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2.3 Technologies</a:t>
            </a:r>
            <a:endParaRPr lang="pt-PT" sz="2000" b="1" dirty="0">
              <a:effectLst>
                <a:outerShdw blurRad="38100" dist="38100" dir="2700000" algn="tl">
                  <a:srgbClr val="C0C0C0"/>
                </a:outerShdw>
              </a:effectLst>
              <a:latin typeface="Arial" charset="0"/>
            </a:endParaRPr>
          </a:p>
        </p:txBody>
      </p:sp>
      <p:pic>
        <p:nvPicPr>
          <p:cNvPr id="5" name="Imagem 4">
            <a:extLst>
              <a:ext uri="{FF2B5EF4-FFF2-40B4-BE49-F238E27FC236}">
                <a16:creationId xmlns:a16="http://schemas.microsoft.com/office/drawing/2014/main" id="{57DFAF38-C569-D719-59F9-10C35D7B2EEE}"/>
              </a:ext>
            </a:extLst>
          </p:cNvPr>
          <p:cNvPicPr>
            <a:picLocks noChangeAspect="1"/>
          </p:cNvPicPr>
          <p:nvPr/>
        </p:nvPicPr>
        <p:blipFill>
          <a:blip r:embed="rId8"/>
          <a:stretch>
            <a:fillRect/>
          </a:stretch>
        </p:blipFill>
        <p:spPr>
          <a:xfrm>
            <a:off x="629540" y="2303209"/>
            <a:ext cx="7884921" cy="4008168"/>
          </a:xfrm>
          <a:prstGeom prst="rect">
            <a:avLst/>
          </a:prstGeom>
        </p:spPr>
      </p:pic>
    </p:spTree>
    <p:extLst>
      <p:ext uri="{BB962C8B-B14F-4D97-AF65-F5344CB8AC3E}">
        <p14:creationId xmlns:p14="http://schemas.microsoft.com/office/powerpoint/2010/main" val="3249876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2.3.6 </a:t>
            </a:r>
            <a:r>
              <a:rPr lang="pt-PT" sz="2000" b="1" dirty="0" err="1">
                <a:effectLst>
                  <a:outerShdw blurRad="38100" dist="38100" dir="2700000" algn="tl">
                    <a:srgbClr val="C0C0C0"/>
                  </a:outerShdw>
                </a:effectLst>
                <a:latin typeface="Arial"/>
                <a:cs typeface="Arial"/>
              </a:rPr>
              <a:t>Jenkins</a:t>
            </a:r>
            <a:endParaRPr lang="pt-PT" sz="2000" b="1" dirty="0">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sp>
        <p:nvSpPr>
          <p:cNvPr id="3" name="CaixaDeTexto 2">
            <a:extLst>
              <a:ext uri="{FF2B5EF4-FFF2-40B4-BE49-F238E27FC236}">
                <a16:creationId xmlns:a16="http://schemas.microsoft.com/office/drawing/2014/main" id="{A3BE218B-749A-4273-BE63-4B04D0615966}"/>
              </a:ext>
            </a:extLst>
          </p:cNvPr>
          <p:cNvSpPr txBox="1"/>
          <p:nvPr/>
        </p:nvSpPr>
        <p:spPr>
          <a:xfrm>
            <a:off x="419100" y="1087714"/>
            <a:ext cx="8305800" cy="1006622"/>
          </a:xfrm>
          <a:prstGeom prst="rect">
            <a:avLst/>
          </a:prstGeom>
          <a:noFill/>
          <a:ln>
            <a:noFill/>
          </a:ln>
        </p:spPr>
        <p:txBody>
          <a:bodyPr wrap="square" rtlCol="0">
            <a:spAutoFit/>
          </a:bodyPr>
          <a:lstStyle/>
          <a:p>
            <a:pPr algn="just">
              <a:lnSpc>
                <a:spcPct val="200000"/>
              </a:lnSpc>
            </a:pPr>
            <a:r>
              <a:rPr lang="en-US" sz="1600" i="1" dirty="0">
                <a:solidFill>
                  <a:srgbClr val="FFC000"/>
                </a:solidFill>
                <a:cs typeface="Arial"/>
              </a:rPr>
              <a:t>■</a:t>
            </a:r>
            <a:r>
              <a:rPr lang="en-US" sz="1600" dirty="0">
                <a:cs typeface="Arial"/>
              </a:rPr>
              <a:t> </a:t>
            </a:r>
            <a:r>
              <a:rPr lang="en-GB" sz="1600" dirty="0">
                <a:cs typeface="Arial"/>
              </a:rPr>
              <a:t>Jenkins is used to </a:t>
            </a:r>
            <a:r>
              <a:rPr lang="pt-PT" sz="1600" b="0" i="0" dirty="0" err="1">
                <a:solidFill>
                  <a:srgbClr val="242424"/>
                </a:solidFill>
                <a:effectLst/>
                <a:latin typeface="Calibri" panose="020F0502020204030204" pitchFamily="34" charset="0"/>
              </a:rPr>
              <a:t>automate</a:t>
            </a:r>
            <a:r>
              <a:rPr lang="en-GB" sz="1600" dirty="0">
                <a:cs typeface="Arial"/>
              </a:rPr>
              <a:t> an application being it building, testing or deploying, with this the integration is facilitated.</a:t>
            </a:r>
            <a:endParaRPr lang="pt-PT" sz="1600" dirty="0"/>
          </a:p>
        </p:txBody>
      </p:sp>
      <p:pic>
        <p:nvPicPr>
          <p:cNvPr id="17" name="Imagem 16">
            <a:extLst>
              <a:ext uri="{FF2B5EF4-FFF2-40B4-BE49-F238E27FC236}">
                <a16:creationId xmlns:a16="http://schemas.microsoft.com/office/drawing/2014/main" id="{F535E2C2-4A3E-4F57-8579-4CEE0050D20B}"/>
              </a:ext>
            </a:extLst>
          </p:cNvPr>
          <p:cNvPicPr>
            <a:picLocks noChangeAspect="1"/>
          </p:cNvPicPr>
          <p:nvPr/>
        </p:nvPicPr>
        <p:blipFill>
          <a:blip r:embed="rId3"/>
          <a:stretch>
            <a:fillRect/>
          </a:stretch>
        </p:blipFill>
        <p:spPr>
          <a:xfrm>
            <a:off x="101225" y="904241"/>
            <a:ext cx="9014192" cy="266482"/>
          </a:xfrm>
          <a:prstGeom prst="rect">
            <a:avLst/>
          </a:prstGeom>
        </p:spPr>
      </p:pic>
      <p:sp>
        <p:nvSpPr>
          <p:cNvPr id="20" name="Text Box 10">
            <a:extLst>
              <a:ext uri="{FF2B5EF4-FFF2-40B4-BE49-F238E27FC236}">
                <a16:creationId xmlns:a16="http://schemas.microsoft.com/office/drawing/2014/main" id="{F891BBBB-A380-4E2F-80EC-649041E7C55F}"/>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21" name="Rectangle 11">
            <a:extLst>
              <a:ext uri="{FF2B5EF4-FFF2-40B4-BE49-F238E27FC236}">
                <a16:creationId xmlns:a16="http://schemas.microsoft.com/office/drawing/2014/main" id="{075C4712-C803-4AC1-BFA5-9D62601FFF72}"/>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15</a:t>
            </a:fld>
            <a:r>
              <a:rPr lang="pt-PT" sz="1000" dirty="0"/>
              <a:t> -</a:t>
            </a:r>
          </a:p>
        </p:txBody>
      </p:sp>
      <p:pic>
        <p:nvPicPr>
          <p:cNvPr id="22" name="Imagem 21">
            <a:extLst>
              <a:ext uri="{FF2B5EF4-FFF2-40B4-BE49-F238E27FC236}">
                <a16:creationId xmlns:a16="http://schemas.microsoft.com/office/drawing/2014/main" id="{AA1F7DB9-D03E-4C4F-BBDE-6E685A371355}"/>
              </a:ext>
            </a:extLst>
          </p:cNvPr>
          <p:cNvPicPr>
            <a:picLocks noChangeAspect="1"/>
          </p:cNvPicPr>
          <p:nvPr/>
        </p:nvPicPr>
        <p:blipFill>
          <a:blip r:embed="rId4"/>
          <a:stretch>
            <a:fillRect/>
          </a:stretch>
        </p:blipFill>
        <p:spPr>
          <a:xfrm>
            <a:off x="0" y="6320212"/>
            <a:ext cx="9144000" cy="253252"/>
          </a:xfrm>
          <a:prstGeom prst="rect">
            <a:avLst/>
          </a:prstGeom>
        </p:spPr>
      </p:pic>
      <p:sp>
        <p:nvSpPr>
          <p:cNvPr id="23" name="Subtítulo 2">
            <a:extLst>
              <a:ext uri="{FF2B5EF4-FFF2-40B4-BE49-F238E27FC236}">
                <a16:creationId xmlns:a16="http://schemas.microsoft.com/office/drawing/2014/main" id="{D7E71E75-F157-4CE3-B2CB-B22669AA711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@André Sousa, João Correia, Luís Carreira | </a:t>
            </a:r>
            <a:r>
              <a:rPr lang="pt-PT" sz="900" b="1" dirty="0">
                <a:solidFill>
                  <a:srgbClr val="C00000"/>
                </a:solidFill>
                <a:latin typeface="Arial" charset="0"/>
                <a:ea typeface="Arial" charset="0"/>
                <a:cs typeface="Arial" charset="0"/>
              </a:rPr>
              <a:t>Unidade Curricular: Projeto III </a:t>
            </a:r>
            <a:r>
              <a:rPr lang="pt-PT" sz="900" dirty="0">
                <a:latin typeface="Arial" charset="0"/>
                <a:ea typeface="Arial" charset="0"/>
                <a:cs typeface="Arial" charset="0"/>
              </a:rPr>
              <a:t>– Ano Letivo 2022/2023 – </a:t>
            </a:r>
            <a:r>
              <a:rPr lang="pt-PT" sz="900" b="1" dirty="0" err="1">
                <a:latin typeface="Arial" charset="0"/>
                <a:ea typeface="Arial" charset="0"/>
                <a:cs typeface="Arial" charset="0"/>
              </a:rPr>
              <a:t>Code</a:t>
            </a:r>
            <a:r>
              <a:rPr lang="pt-PT" sz="900" b="1" dirty="0">
                <a:latin typeface="Arial" charset="0"/>
                <a:ea typeface="Arial" charset="0"/>
                <a:cs typeface="Arial" charset="0"/>
              </a:rPr>
              <a:t> </a:t>
            </a:r>
            <a:r>
              <a:rPr lang="pt-PT" sz="900" b="1" dirty="0" err="1">
                <a:latin typeface="Arial" charset="0"/>
                <a:ea typeface="Arial" charset="0"/>
                <a:cs typeface="Arial" charset="0"/>
              </a:rPr>
              <a:t>Journey</a:t>
            </a:r>
            <a:endParaRPr lang="pt-PT" sz="900" b="1" dirty="0">
              <a:latin typeface="Arial" charset="0"/>
              <a:ea typeface="Arial" charset="0"/>
              <a:cs typeface="Arial" charset="0"/>
            </a:endParaRPr>
          </a:p>
        </p:txBody>
      </p:sp>
      <p:pic>
        <p:nvPicPr>
          <p:cNvPr id="25" name="Imagem 24">
            <a:extLst>
              <a:ext uri="{FF2B5EF4-FFF2-40B4-BE49-F238E27FC236}">
                <a16:creationId xmlns:a16="http://schemas.microsoft.com/office/drawing/2014/main" id="{CD9987DD-8D81-49B0-8643-29AC6BC0353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7" name="Rectângulo 19">
            <a:extLst>
              <a:ext uri="{FF2B5EF4-FFF2-40B4-BE49-F238E27FC236}">
                <a16:creationId xmlns:a16="http://schemas.microsoft.com/office/drawing/2014/main" id="{22658C6A-D305-43E2-B156-8C9ED3D4DC38}"/>
              </a:ext>
            </a:extLst>
          </p:cNvPr>
          <p:cNvSpPr/>
          <p:nvPr/>
        </p:nvSpPr>
        <p:spPr>
          <a:xfrm>
            <a:off x="5535613" y="553019"/>
            <a:ext cx="3505200" cy="261610"/>
          </a:xfrm>
          <a:prstGeom prst="rect">
            <a:avLst/>
          </a:prstGeom>
        </p:spPr>
        <p:txBody>
          <a:bodyPr wrap="square">
            <a:spAutoFit/>
          </a:bodyPr>
          <a:lstStyle/>
          <a:p>
            <a:pPr algn="r"/>
            <a:r>
              <a:rPr lang="pt-PT" sz="1100" b="1" cap="all" dirty="0" err="1">
                <a:highlight>
                  <a:srgbClr val="FFFF00"/>
                </a:highlight>
              </a:rPr>
              <a:t>Degree</a:t>
            </a:r>
            <a:r>
              <a:rPr lang="pt-PT" sz="1100" b="1" cap="all" dirty="0">
                <a:highlight>
                  <a:srgbClr val="FFFF00"/>
                </a:highlight>
              </a:rPr>
              <a:t> IN </a:t>
            </a:r>
            <a:r>
              <a:rPr lang="pt-PT" sz="1100" b="1" cap="all" dirty="0" err="1">
                <a:highlight>
                  <a:srgbClr val="FFFF00"/>
                </a:highlight>
              </a:rPr>
              <a:t>Informatics</a:t>
            </a:r>
            <a:r>
              <a:rPr lang="pt-PT" sz="1100" b="1" cap="all" dirty="0">
                <a:highlight>
                  <a:srgbClr val="FFFF00"/>
                </a:highlight>
              </a:rPr>
              <a:t> </a:t>
            </a:r>
            <a:r>
              <a:rPr lang="pt-PT" sz="1100" b="1" cap="all" dirty="0" err="1">
                <a:highlight>
                  <a:srgbClr val="FFFF00"/>
                </a:highlight>
              </a:rPr>
              <a:t>engineering</a:t>
            </a:r>
            <a:endParaRPr lang="pt-PT" sz="1100" dirty="0">
              <a:highlight>
                <a:srgbClr val="FFFF00"/>
              </a:highlight>
            </a:endParaRPr>
          </a:p>
        </p:txBody>
      </p:sp>
      <p:pic>
        <p:nvPicPr>
          <p:cNvPr id="29" name="Imagem 28">
            <a:extLst>
              <a:ext uri="{FF2B5EF4-FFF2-40B4-BE49-F238E27FC236}">
                <a16:creationId xmlns:a16="http://schemas.microsoft.com/office/drawing/2014/main" id="{B35D451F-9FFD-4463-AA97-E8651B7DE90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75316" y="9186"/>
            <a:ext cx="2575034" cy="639880"/>
          </a:xfrm>
          <a:prstGeom prst="rect">
            <a:avLst/>
          </a:prstGeom>
        </p:spPr>
      </p:pic>
      <p:pic>
        <p:nvPicPr>
          <p:cNvPr id="4098" name="Picture 2">
            <a:extLst>
              <a:ext uri="{FF2B5EF4-FFF2-40B4-BE49-F238E27FC236}">
                <a16:creationId xmlns:a16="http://schemas.microsoft.com/office/drawing/2014/main" id="{B88F8F9E-AE83-88C6-39CA-485C51C1EEF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50179" y="3137362"/>
            <a:ext cx="5243641" cy="167796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13">
            <a:extLst>
              <a:ext uri="{FF2B5EF4-FFF2-40B4-BE49-F238E27FC236}">
                <a16:creationId xmlns:a16="http://schemas.microsoft.com/office/drawing/2014/main" id="{356E3407-C845-2F68-3B76-8ECCD6261C82}"/>
              </a:ext>
            </a:extLst>
          </p:cNvPr>
          <p:cNvSpPr txBox="1">
            <a:spLocks noChangeArrowheads="1"/>
          </p:cNvSpPr>
          <p:nvPr/>
        </p:nvSpPr>
        <p:spPr bwMode="auto">
          <a:xfrm>
            <a:off x="306387" y="140480"/>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2.3 Technologies</a:t>
            </a:r>
            <a:endParaRPr lang="pt-PT" sz="2000" b="1" dirty="0">
              <a:effectLst>
                <a:outerShdw blurRad="38100" dist="38100" dir="2700000" algn="tl">
                  <a:srgbClr val="C0C0C0"/>
                </a:outerShdw>
              </a:effectLst>
              <a:latin typeface="Arial" charset="0"/>
            </a:endParaRPr>
          </a:p>
        </p:txBody>
      </p:sp>
    </p:spTree>
    <p:extLst>
      <p:ext uri="{BB962C8B-B14F-4D97-AF65-F5344CB8AC3E}">
        <p14:creationId xmlns:p14="http://schemas.microsoft.com/office/powerpoint/2010/main" val="1043524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2.3.6 </a:t>
            </a:r>
            <a:r>
              <a:rPr lang="pt-PT" sz="2000" b="1" dirty="0" err="1">
                <a:effectLst>
                  <a:outerShdw blurRad="38100" dist="38100" dir="2700000" algn="tl">
                    <a:srgbClr val="C0C0C0"/>
                  </a:outerShdw>
                </a:effectLst>
                <a:latin typeface="Arial"/>
                <a:cs typeface="Arial"/>
              </a:rPr>
              <a:t>Jenkins</a:t>
            </a:r>
            <a:endParaRPr lang="pt-PT" sz="2000" b="1" dirty="0">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sp>
        <p:nvSpPr>
          <p:cNvPr id="3" name="CaixaDeTexto 2">
            <a:extLst>
              <a:ext uri="{FF2B5EF4-FFF2-40B4-BE49-F238E27FC236}">
                <a16:creationId xmlns:a16="http://schemas.microsoft.com/office/drawing/2014/main" id="{A3BE218B-749A-4273-BE63-4B04D0615966}"/>
              </a:ext>
            </a:extLst>
          </p:cNvPr>
          <p:cNvSpPr txBox="1"/>
          <p:nvPr/>
        </p:nvSpPr>
        <p:spPr>
          <a:xfrm>
            <a:off x="419100" y="1087714"/>
            <a:ext cx="8305800" cy="3254994"/>
          </a:xfrm>
          <a:prstGeom prst="rect">
            <a:avLst/>
          </a:prstGeom>
          <a:noFill/>
          <a:ln>
            <a:noFill/>
          </a:ln>
        </p:spPr>
        <p:txBody>
          <a:bodyPr wrap="square" rtlCol="0">
            <a:spAutoFit/>
          </a:bodyPr>
          <a:lstStyle/>
          <a:p>
            <a:pPr algn="just">
              <a:lnSpc>
                <a:spcPct val="200000"/>
              </a:lnSpc>
            </a:pPr>
            <a:r>
              <a:rPr lang="en-US" sz="1600" i="1" dirty="0">
                <a:solidFill>
                  <a:srgbClr val="FFC000"/>
                </a:solidFill>
                <a:cs typeface="Arial" panose="020B0604020202020204" pitchFamily="34" charset="0"/>
              </a:rPr>
              <a:t>■</a:t>
            </a:r>
            <a:r>
              <a:rPr lang="en-US" sz="1600" dirty="0">
                <a:cs typeface="Arial" panose="020B0604020202020204" pitchFamily="34" charset="0"/>
              </a:rPr>
              <a:t> Before proceeding, let's present a brief explanation of the pipeline:</a:t>
            </a:r>
          </a:p>
          <a:p>
            <a:pPr algn="just">
              <a:lnSpc>
                <a:spcPct val="200000"/>
              </a:lnSpc>
            </a:pPr>
            <a:endParaRPr lang="en-US" sz="1600" dirty="0">
              <a:cs typeface="Arial" panose="020B0604020202020204" pitchFamily="34" charset="0"/>
            </a:endParaRPr>
          </a:p>
          <a:p>
            <a:pPr marL="285750" indent="-285750" algn="just">
              <a:lnSpc>
                <a:spcPct val="150000"/>
              </a:lnSpc>
              <a:buFont typeface="Arial" panose="020B0604020202020204" pitchFamily="34" charset="0"/>
              <a:buChar char="•"/>
            </a:pPr>
            <a:r>
              <a:rPr lang="en-US" sz="1600" dirty="0">
                <a:cs typeface="Arial" panose="020B0604020202020204" pitchFamily="34" charset="0"/>
              </a:rPr>
              <a:t>Our pipeline consists of a Kubernetes cluster and a Jenkins container. In the Kubernetes cluster, we have 4 "applications" (charts) running: Grafana, Loki server (for logs), Prometheus (for metrics), and Jaeger (for tracing). In addition to these services, our Java Spring application (</a:t>
            </a:r>
            <a:r>
              <a:rPr lang="en-US" sz="1600" dirty="0">
                <a:cs typeface="Arial" panose="020B0604020202020204" pitchFamily="34" charset="0"/>
                <a:hlinkClick r:id="rId3"/>
              </a:rPr>
              <a:t>https://github.com/sousa-andre/spring-boot-rest-services-with-unit-and-integration-test</a:t>
            </a:r>
            <a:r>
              <a:rPr lang="en-US" sz="1600" dirty="0">
                <a:cs typeface="Arial" panose="020B0604020202020204" pitchFamily="34" charset="0"/>
              </a:rPr>
              <a:t>) is running within the cluster with the necessary configurations and containers to export logs, metrics, and traces to the respective services.</a:t>
            </a:r>
          </a:p>
        </p:txBody>
      </p:sp>
      <p:pic>
        <p:nvPicPr>
          <p:cNvPr id="17" name="Imagem 16">
            <a:extLst>
              <a:ext uri="{FF2B5EF4-FFF2-40B4-BE49-F238E27FC236}">
                <a16:creationId xmlns:a16="http://schemas.microsoft.com/office/drawing/2014/main" id="{F535E2C2-4A3E-4F57-8579-4CEE0050D20B}"/>
              </a:ext>
            </a:extLst>
          </p:cNvPr>
          <p:cNvPicPr>
            <a:picLocks noChangeAspect="1"/>
          </p:cNvPicPr>
          <p:nvPr/>
        </p:nvPicPr>
        <p:blipFill>
          <a:blip r:embed="rId4"/>
          <a:stretch>
            <a:fillRect/>
          </a:stretch>
        </p:blipFill>
        <p:spPr>
          <a:xfrm>
            <a:off x="101225" y="904241"/>
            <a:ext cx="9014192" cy="266482"/>
          </a:xfrm>
          <a:prstGeom prst="rect">
            <a:avLst/>
          </a:prstGeom>
        </p:spPr>
      </p:pic>
      <p:sp>
        <p:nvSpPr>
          <p:cNvPr id="20" name="Text Box 10">
            <a:extLst>
              <a:ext uri="{FF2B5EF4-FFF2-40B4-BE49-F238E27FC236}">
                <a16:creationId xmlns:a16="http://schemas.microsoft.com/office/drawing/2014/main" id="{F891BBBB-A380-4E2F-80EC-649041E7C55F}"/>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21" name="Rectangle 11">
            <a:extLst>
              <a:ext uri="{FF2B5EF4-FFF2-40B4-BE49-F238E27FC236}">
                <a16:creationId xmlns:a16="http://schemas.microsoft.com/office/drawing/2014/main" id="{075C4712-C803-4AC1-BFA5-9D62601FFF72}"/>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16</a:t>
            </a:fld>
            <a:r>
              <a:rPr lang="pt-PT" sz="1000" dirty="0"/>
              <a:t> -</a:t>
            </a:r>
          </a:p>
        </p:txBody>
      </p:sp>
      <p:pic>
        <p:nvPicPr>
          <p:cNvPr id="22" name="Imagem 21">
            <a:extLst>
              <a:ext uri="{FF2B5EF4-FFF2-40B4-BE49-F238E27FC236}">
                <a16:creationId xmlns:a16="http://schemas.microsoft.com/office/drawing/2014/main" id="{AA1F7DB9-D03E-4C4F-BBDE-6E685A371355}"/>
              </a:ext>
            </a:extLst>
          </p:cNvPr>
          <p:cNvPicPr>
            <a:picLocks noChangeAspect="1"/>
          </p:cNvPicPr>
          <p:nvPr/>
        </p:nvPicPr>
        <p:blipFill>
          <a:blip r:embed="rId5"/>
          <a:stretch>
            <a:fillRect/>
          </a:stretch>
        </p:blipFill>
        <p:spPr>
          <a:xfrm>
            <a:off x="0" y="6320212"/>
            <a:ext cx="9144000" cy="253252"/>
          </a:xfrm>
          <a:prstGeom prst="rect">
            <a:avLst/>
          </a:prstGeom>
        </p:spPr>
      </p:pic>
      <p:sp>
        <p:nvSpPr>
          <p:cNvPr id="23" name="Subtítulo 2">
            <a:extLst>
              <a:ext uri="{FF2B5EF4-FFF2-40B4-BE49-F238E27FC236}">
                <a16:creationId xmlns:a16="http://schemas.microsoft.com/office/drawing/2014/main" id="{D7E71E75-F157-4CE3-B2CB-B22669AA711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@André Sousa, João Correia, Luís Carreira | </a:t>
            </a:r>
            <a:r>
              <a:rPr lang="pt-PT" sz="900" b="1" dirty="0">
                <a:solidFill>
                  <a:srgbClr val="C00000"/>
                </a:solidFill>
                <a:latin typeface="Arial" charset="0"/>
                <a:ea typeface="Arial" charset="0"/>
                <a:cs typeface="Arial" charset="0"/>
              </a:rPr>
              <a:t>Unidade Curricular: Projeto III </a:t>
            </a:r>
            <a:r>
              <a:rPr lang="pt-PT" sz="900" dirty="0">
                <a:latin typeface="Arial" charset="0"/>
                <a:ea typeface="Arial" charset="0"/>
                <a:cs typeface="Arial" charset="0"/>
              </a:rPr>
              <a:t>– Ano Letivo 2022/2023 – </a:t>
            </a:r>
            <a:r>
              <a:rPr lang="pt-PT" sz="900" b="1" dirty="0" err="1">
                <a:latin typeface="Arial" charset="0"/>
                <a:ea typeface="Arial" charset="0"/>
                <a:cs typeface="Arial" charset="0"/>
              </a:rPr>
              <a:t>Code</a:t>
            </a:r>
            <a:r>
              <a:rPr lang="pt-PT" sz="900" b="1" dirty="0">
                <a:latin typeface="Arial" charset="0"/>
                <a:ea typeface="Arial" charset="0"/>
                <a:cs typeface="Arial" charset="0"/>
              </a:rPr>
              <a:t> </a:t>
            </a:r>
            <a:r>
              <a:rPr lang="pt-PT" sz="900" b="1" dirty="0" err="1">
                <a:latin typeface="Arial" charset="0"/>
                <a:ea typeface="Arial" charset="0"/>
                <a:cs typeface="Arial" charset="0"/>
              </a:rPr>
              <a:t>Journey</a:t>
            </a:r>
            <a:endParaRPr lang="pt-PT" sz="900" b="1" dirty="0">
              <a:latin typeface="Arial" charset="0"/>
              <a:ea typeface="Arial" charset="0"/>
              <a:cs typeface="Arial" charset="0"/>
            </a:endParaRPr>
          </a:p>
        </p:txBody>
      </p:sp>
      <p:pic>
        <p:nvPicPr>
          <p:cNvPr id="25" name="Imagem 24">
            <a:extLst>
              <a:ext uri="{FF2B5EF4-FFF2-40B4-BE49-F238E27FC236}">
                <a16:creationId xmlns:a16="http://schemas.microsoft.com/office/drawing/2014/main" id="{CD9987DD-8D81-49B0-8643-29AC6BC0353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7" name="Rectângulo 19">
            <a:extLst>
              <a:ext uri="{FF2B5EF4-FFF2-40B4-BE49-F238E27FC236}">
                <a16:creationId xmlns:a16="http://schemas.microsoft.com/office/drawing/2014/main" id="{22658C6A-D305-43E2-B156-8C9ED3D4DC38}"/>
              </a:ext>
            </a:extLst>
          </p:cNvPr>
          <p:cNvSpPr/>
          <p:nvPr/>
        </p:nvSpPr>
        <p:spPr>
          <a:xfrm>
            <a:off x="5535613" y="553019"/>
            <a:ext cx="3505200" cy="261610"/>
          </a:xfrm>
          <a:prstGeom prst="rect">
            <a:avLst/>
          </a:prstGeom>
        </p:spPr>
        <p:txBody>
          <a:bodyPr wrap="square">
            <a:spAutoFit/>
          </a:bodyPr>
          <a:lstStyle/>
          <a:p>
            <a:pPr algn="r"/>
            <a:r>
              <a:rPr lang="pt-PT" sz="1100" b="1" cap="all" dirty="0" err="1">
                <a:highlight>
                  <a:srgbClr val="FFFF00"/>
                </a:highlight>
              </a:rPr>
              <a:t>Degree</a:t>
            </a:r>
            <a:r>
              <a:rPr lang="pt-PT" sz="1100" b="1" cap="all" dirty="0">
                <a:highlight>
                  <a:srgbClr val="FFFF00"/>
                </a:highlight>
              </a:rPr>
              <a:t> IN </a:t>
            </a:r>
            <a:r>
              <a:rPr lang="pt-PT" sz="1100" b="1" cap="all" dirty="0" err="1">
                <a:highlight>
                  <a:srgbClr val="FFFF00"/>
                </a:highlight>
              </a:rPr>
              <a:t>Informatics</a:t>
            </a:r>
            <a:r>
              <a:rPr lang="pt-PT" sz="1100" b="1" cap="all" dirty="0">
                <a:highlight>
                  <a:srgbClr val="FFFF00"/>
                </a:highlight>
              </a:rPr>
              <a:t> </a:t>
            </a:r>
            <a:r>
              <a:rPr lang="pt-PT" sz="1100" b="1" cap="all" dirty="0" err="1">
                <a:highlight>
                  <a:srgbClr val="FFFF00"/>
                </a:highlight>
              </a:rPr>
              <a:t>engineering</a:t>
            </a:r>
            <a:endParaRPr lang="pt-PT" sz="1100" dirty="0">
              <a:highlight>
                <a:srgbClr val="FFFF00"/>
              </a:highlight>
            </a:endParaRPr>
          </a:p>
        </p:txBody>
      </p:sp>
      <p:pic>
        <p:nvPicPr>
          <p:cNvPr id="29" name="Imagem 28">
            <a:extLst>
              <a:ext uri="{FF2B5EF4-FFF2-40B4-BE49-F238E27FC236}">
                <a16:creationId xmlns:a16="http://schemas.microsoft.com/office/drawing/2014/main" id="{B35D451F-9FFD-4463-AA97-E8651B7DE90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575316" y="9186"/>
            <a:ext cx="2575034" cy="639880"/>
          </a:xfrm>
          <a:prstGeom prst="rect">
            <a:avLst/>
          </a:prstGeom>
        </p:spPr>
      </p:pic>
      <p:sp>
        <p:nvSpPr>
          <p:cNvPr id="2" name="Text Box 13">
            <a:extLst>
              <a:ext uri="{FF2B5EF4-FFF2-40B4-BE49-F238E27FC236}">
                <a16:creationId xmlns:a16="http://schemas.microsoft.com/office/drawing/2014/main" id="{356E3407-C845-2F68-3B76-8ECCD6261C82}"/>
              </a:ext>
            </a:extLst>
          </p:cNvPr>
          <p:cNvSpPr txBox="1">
            <a:spLocks noChangeArrowheads="1"/>
          </p:cNvSpPr>
          <p:nvPr/>
        </p:nvSpPr>
        <p:spPr bwMode="auto">
          <a:xfrm>
            <a:off x="306387" y="140480"/>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2.3 Technologies</a:t>
            </a:r>
            <a:endParaRPr lang="pt-PT" sz="2000" b="1" dirty="0">
              <a:effectLst>
                <a:outerShdw blurRad="38100" dist="38100" dir="2700000" algn="tl">
                  <a:srgbClr val="C0C0C0"/>
                </a:outerShdw>
              </a:effectLst>
              <a:latin typeface="Arial" charset="0"/>
            </a:endParaRPr>
          </a:p>
        </p:txBody>
      </p:sp>
    </p:spTree>
    <p:extLst>
      <p:ext uri="{BB962C8B-B14F-4D97-AF65-F5344CB8AC3E}">
        <p14:creationId xmlns:p14="http://schemas.microsoft.com/office/powerpoint/2010/main" val="3786204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2.3.6 </a:t>
            </a:r>
            <a:r>
              <a:rPr lang="pt-PT" sz="2000" b="1" dirty="0" err="1">
                <a:effectLst>
                  <a:outerShdw blurRad="38100" dist="38100" dir="2700000" algn="tl">
                    <a:srgbClr val="C0C0C0"/>
                  </a:outerShdw>
                </a:effectLst>
                <a:latin typeface="Arial"/>
                <a:cs typeface="Arial"/>
              </a:rPr>
              <a:t>Jenkins</a:t>
            </a:r>
            <a:endParaRPr lang="pt-PT" sz="2000" b="1" dirty="0">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sp>
        <p:nvSpPr>
          <p:cNvPr id="3" name="CaixaDeTexto 2">
            <a:extLst>
              <a:ext uri="{FF2B5EF4-FFF2-40B4-BE49-F238E27FC236}">
                <a16:creationId xmlns:a16="http://schemas.microsoft.com/office/drawing/2014/main" id="{A3BE218B-749A-4273-BE63-4B04D0615966}"/>
              </a:ext>
            </a:extLst>
          </p:cNvPr>
          <p:cNvSpPr txBox="1"/>
          <p:nvPr/>
        </p:nvSpPr>
        <p:spPr>
          <a:xfrm>
            <a:off x="419100" y="1087714"/>
            <a:ext cx="8305800" cy="4116768"/>
          </a:xfrm>
          <a:prstGeom prst="rect">
            <a:avLst/>
          </a:prstGeom>
          <a:noFill/>
          <a:ln>
            <a:noFill/>
          </a:ln>
        </p:spPr>
        <p:txBody>
          <a:bodyPr wrap="square" rtlCol="0">
            <a:spAutoFit/>
          </a:bodyPr>
          <a:lstStyle/>
          <a:p>
            <a:pPr marL="285750" indent="-285750" algn="just">
              <a:lnSpc>
                <a:spcPct val="150000"/>
              </a:lnSpc>
              <a:buFont typeface="Arial" panose="020B0604020202020204" pitchFamily="34" charset="0"/>
              <a:buChar char="•"/>
            </a:pPr>
            <a:r>
              <a:rPr lang="en-US" sz="1600" dirty="0">
                <a:cs typeface="Arial" panose="020B0604020202020204" pitchFamily="34" charset="0"/>
              </a:rPr>
              <a:t>How it works:</a:t>
            </a:r>
          </a:p>
          <a:p>
            <a:pPr lvl="1" algn="just">
              <a:lnSpc>
                <a:spcPct val="150000"/>
              </a:lnSpc>
            </a:pPr>
            <a:r>
              <a:rPr lang="en-US" sz="1600" dirty="0">
                <a:cs typeface="Arial" panose="020B0604020202020204" pitchFamily="34" charset="0"/>
              </a:rPr>
              <a:t>When we push a certain commit to the main of our web application repository (</a:t>
            </a:r>
            <a:r>
              <a:rPr lang="en-US" sz="1600" dirty="0">
                <a:cs typeface="Arial" panose="020B0604020202020204" pitchFamily="34" charset="0"/>
                <a:hlinkClick r:id="rId3"/>
              </a:rPr>
              <a:t>https://github.com/sousa-andre/spring-boot-rest-services-with-unit-and-integration-test</a:t>
            </a:r>
            <a:r>
              <a:rPr lang="en-US" sz="1600" dirty="0">
                <a:cs typeface="Arial" panose="020B0604020202020204" pitchFamily="34" charset="0"/>
              </a:rPr>
              <a:t>), Jenkins will execute the pipeline defined in the </a:t>
            </a:r>
            <a:r>
              <a:rPr lang="en-US" sz="1600" dirty="0" err="1">
                <a:cs typeface="Arial" panose="020B0604020202020204" pitchFamily="34" charset="0"/>
              </a:rPr>
              <a:t>Jenkinsfile</a:t>
            </a:r>
            <a:r>
              <a:rPr lang="en-US" sz="1600" dirty="0">
                <a:cs typeface="Arial" panose="020B0604020202020204" pitchFamily="34" charset="0"/>
              </a:rPr>
              <a:t> file by periodically checking (polling) our repository for new commits. This will run the tests, build the Docker image, and push it to hub.docker.com (Docker repository) and finally change the image version in the configuration repository of our application in </a:t>
            </a:r>
            <a:r>
              <a:rPr lang="en-US" sz="1600" dirty="0" err="1">
                <a:cs typeface="Arial" panose="020B0604020202020204" pitchFamily="34" charset="0"/>
              </a:rPr>
              <a:t>ArgoCD</a:t>
            </a:r>
            <a:r>
              <a:rPr lang="en-US" sz="1600" dirty="0">
                <a:cs typeface="Arial" panose="020B0604020202020204" pitchFamily="34" charset="0"/>
              </a:rPr>
              <a:t> (https://github.com/sousa-andre/spring-boot-rest-services-with-unit-and-integration-test-config). When there are changes in the previously mentioned repository, </a:t>
            </a:r>
            <a:r>
              <a:rPr lang="en-US" sz="1600" dirty="0" err="1">
                <a:cs typeface="Arial" panose="020B0604020202020204" pitchFamily="34" charset="0"/>
              </a:rPr>
              <a:t>ArgoCD</a:t>
            </a:r>
            <a:r>
              <a:rPr lang="en-US" sz="1600" dirty="0">
                <a:cs typeface="Arial" panose="020B0604020202020204" pitchFamily="34" charset="0"/>
              </a:rPr>
              <a:t> will synchronize our cluster according to that same repository.</a:t>
            </a:r>
          </a:p>
          <a:p>
            <a:pPr>
              <a:lnSpc>
                <a:spcPct val="150000"/>
              </a:lnSpc>
            </a:pPr>
            <a:endParaRPr lang="pt-PT" sz="1600" dirty="0"/>
          </a:p>
        </p:txBody>
      </p:sp>
      <p:pic>
        <p:nvPicPr>
          <p:cNvPr id="17" name="Imagem 16">
            <a:extLst>
              <a:ext uri="{FF2B5EF4-FFF2-40B4-BE49-F238E27FC236}">
                <a16:creationId xmlns:a16="http://schemas.microsoft.com/office/drawing/2014/main" id="{F535E2C2-4A3E-4F57-8579-4CEE0050D20B}"/>
              </a:ext>
            </a:extLst>
          </p:cNvPr>
          <p:cNvPicPr>
            <a:picLocks noChangeAspect="1"/>
          </p:cNvPicPr>
          <p:nvPr/>
        </p:nvPicPr>
        <p:blipFill>
          <a:blip r:embed="rId4"/>
          <a:stretch>
            <a:fillRect/>
          </a:stretch>
        </p:blipFill>
        <p:spPr>
          <a:xfrm>
            <a:off x="101225" y="904241"/>
            <a:ext cx="9014192" cy="266482"/>
          </a:xfrm>
          <a:prstGeom prst="rect">
            <a:avLst/>
          </a:prstGeom>
        </p:spPr>
      </p:pic>
      <p:sp>
        <p:nvSpPr>
          <p:cNvPr id="20" name="Text Box 10">
            <a:extLst>
              <a:ext uri="{FF2B5EF4-FFF2-40B4-BE49-F238E27FC236}">
                <a16:creationId xmlns:a16="http://schemas.microsoft.com/office/drawing/2014/main" id="{F891BBBB-A380-4E2F-80EC-649041E7C55F}"/>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21" name="Rectangle 11">
            <a:extLst>
              <a:ext uri="{FF2B5EF4-FFF2-40B4-BE49-F238E27FC236}">
                <a16:creationId xmlns:a16="http://schemas.microsoft.com/office/drawing/2014/main" id="{075C4712-C803-4AC1-BFA5-9D62601FFF72}"/>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17</a:t>
            </a:fld>
            <a:r>
              <a:rPr lang="pt-PT" sz="1000" dirty="0"/>
              <a:t> -</a:t>
            </a:r>
          </a:p>
        </p:txBody>
      </p:sp>
      <p:pic>
        <p:nvPicPr>
          <p:cNvPr id="22" name="Imagem 21">
            <a:extLst>
              <a:ext uri="{FF2B5EF4-FFF2-40B4-BE49-F238E27FC236}">
                <a16:creationId xmlns:a16="http://schemas.microsoft.com/office/drawing/2014/main" id="{AA1F7DB9-D03E-4C4F-BBDE-6E685A371355}"/>
              </a:ext>
            </a:extLst>
          </p:cNvPr>
          <p:cNvPicPr>
            <a:picLocks noChangeAspect="1"/>
          </p:cNvPicPr>
          <p:nvPr/>
        </p:nvPicPr>
        <p:blipFill>
          <a:blip r:embed="rId5"/>
          <a:stretch>
            <a:fillRect/>
          </a:stretch>
        </p:blipFill>
        <p:spPr>
          <a:xfrm>
            <a:off x="0" y="6320212"/>
            <a:ext cx="9144000" cy="253252"/>
          </a:xfrm>
          <a:prstGeom prst="rect">
            <a:avLst/>
          </a:prstGeom>
        </p:spPr>
      </p:pic>
      <p:sp>
        <p:nvSpPr>
          <p:cNvPr id="23" name="Subtítulo 2">
            <a:extLst>
              <a:ext uri="{FF2B5EF4-FFF2-40B4-BE49-F238E27FC236}">
                <a16:creationId xmlns:a16="http://schemas.microsoft.com/office/drawing/2014/main" id="{D7E71E75-F157-4CE3-B2CB-B22669AA711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@André Sousa, João Correia, Luís Carreira | </a:t>
            </a:r>
            <a:r>
              <a:rPr lang="pt-PT" sz="900" b="1" dirty="0">
                <a:solidFill>
                  <a:srgbClr val="C00000"/>
                </a:solidFill>
                <a:latin typeface="Arial" charset="0"/>
                <a:ea typeface="Arial" charset="0"/>
                <a:cs typeface="Arial" charset="0"/>
              </a:rPr>
              <a:t>Unidade Curricular: Projeto III </a:t>
            </a:r>
            <a:r>
              <a:rPr lang="pt-PT" sz="900" dirty="0">
                <a:latin typeface="Arial" charset="0"/>
                <a:ea typeface="Arial" charset="0"/>
                <a:cs typeface="Arial" charset="0"/>
              </a:rPr>
              <a:t>– Ano Letivo 2022/2023 – </a:t>
            </a:r>
            <a:r>
              <a:rPr lang="pt-PT" sz="900" b="1" dirty="0" err="1">
                <a:latin typeface="Arial" charset="0"/>
                <a:ea typeface="Arial" charset="0"/>
                <a:cs typeface="Arial" charset="0"/>
              </a:rPr>
              <a:t>Code</a:t>
            </a:r>
            <a:r>
              <a:rPr lang="pt-PT" sz="900" b="1" dirty="0">
                <a:latin typeface="Arial" charset="0"/>
                <a:ea typeface="Arial" charset="0"/>
                <a:cs typeface="Arial" charset="0"/>
              </a:rPr>
              <a:t> </a:t>
            </a:r>
            <a:r>
              <a:rPr lang="pt-PT" sz="900" b="1" dirty="0" err="1">
                <a:latin typeface="Arial" charset="0"/>
                <a:ea typeface="Arial" charset="0"/>
                <a:cs typeface="Arial" charset="0"/>
              </a:rPr>
              <a:t>Journey</a:t>
            </a:r>
            <a:endParaRPr lang="pt-PT" sz="900" b="1" dirty="0">
              <a:latin typeface="Arial" charset="0"/>
              <a:ea typeface="Arial" charset="0"/>
              <a:cs typeface="Arial" charset="0"/>
            </a:endParaRPr>
          </a:p>
        </p:txBody>
      </p:sp>
      <p:pic>
        <p:nvPicPr>
          <p:cNvPr id="25" name="Imagem 24">
            <a:extLst>
              <a:ext uri="{FF2B5EF4-FFF2-40B4-BE49-F238E27FC236}">
                <a16:creationId xmlns:a16="http://schemas.microsoft.com/office/drawing/2014/main" id="{CD9987DD-8D81-49B0-8643-29AC6BC0353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7" name="Rectângulo 19">
            <a:extLst>
              <a:ext uri="{FF2B5EF4-FFF2-40B4-BE49-F238E27FC236}">
                <a16:creationId xmlns:a16="http://schemas.microsoft.com/office/drawing/2014/main" id="{22658C6A-D305-43E2-B156-8C9ED3D4DC38}"/>
              </a:ext>
            </a:extLst>
          </p:cNvPr>
          <p:cNvSpPr/>
          <p:nvPr/>
        </p:nvSpPr>
        <p:spPr>
          <a:xfrm>
            <a:off x="5535613" y="553019"/>
            <a:ext cx="3505200" cy="261610"/>
          </a:xfrm>
          <a:prstGeom prst="rect">
            <a:avLst/>
          </a:prstGeom>
        </p:spPr>
        <p:txBody>
          <a:bodyPr wrap="square">
            <a:spAutoFit/>
          </a:bodyPr>
          <a:lstStyle/>
          <a:p>
            <a:pPr algn="r"/>
            <a:r>
              <a:rPr lang="pt-PT" sz="1100" b="1" cap="all" dirty="0" err="1">
                <a:highlight>
                  <a:srgbClr val="FFFF00"/>
                </a:highlight>
              </a:rPr>
              <a:t>Degree</a:t>
            </a:r>
            <a:r>
              <a:rPr lang="pt-PT" sz="1100" b="1" cap="all" dirty="0">
                <a:highlight>
                  <a:srgbClr val="FFFF00"/>
                </a:highlight>
              </a:rPr>
              <a:t> IN </a:t>
            </a:r>
            <a:r>
              <a:rPr lang="pt-PT" sz="1100" b="1" cap="all" dirty="0" err="1">
                <a:highlight>
                  <a:srgbClr val="FFFF00"/>
                </a:highlight>
              </a:rPr>
              <a:t>Informatics</a:t>
            </a:r>
            <a:r>
              <a:rPr lang="pt-PT" sz="1100" b="1" cap="all" dirty="0">
                <a:highlight>
                  <a:srgbClr val="FFFF00"/>
                </a:highlight>
              </a:rPr>
              <a:t> </a:t>
            </a:r>
            <a:r>
              <a:rPr lang="pt-PT" sz="1100" b="1" cap="all" dirty="0" err="1">
                <a:highlight>
                  <a:srgbClr val="FFFF00"/>
                </a:highlight>
              </a:rPr>
              <a:t>engineering</a:t>
            </a:r>
            <a:endParaRPr lang="pt-PT" sz="1100" dirty="0">
              <a:highlight>
                <a:srgbClr val="FFFF00"/>
              </a:highlight>
            </a:endParaRPr>
          </a:p>
        </p:txBody>
      </p:sp>
      <p:pic>
        <p:nvPicPr>
          <p:cNvPr id="29" name="Imagem 28">
            <a:extLst>
              <a:ext uri="{FF2B5EF4-FFF2-40B4-BE49-F238E27FC236}">
                <a16:creationId xmlns:a16="http://schemas.microsoft.com/office/drawing/2014/main" id="{B35D451F-9FFD-4463-AA97-E8651B7DE90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575316" y="9186"/>
            <a:ext cx="2575034" cy="639880"/>
          </a:xfrm>
          <a:prstGeom prst="rect">
            <a:avLst/>
          </a:prstGeom>
        </p:spPr>
      </p:pic>
      <p:sp>
        <p:nvSpPr>
          <p:cNvPr id="2" name="Text Box 13">
            <a:extLst>
              <a:ext uri="{FF2B5EF4-FFF2-40B4-BE49-F238E27FC236}">
                <a16:creationId xmlns:a16="http://schemas.microsoft.com/office/drawing/2014/main" id="{356E3407-C845-2F68-3B76-8ECCD6261C82}"/>
              </a:ext>
            </a:extLst>
          </p:cNvPr>
          <p:cNvSpPr txBox="1">
            <a:spLocks noChangeArrowheads="1"/>
          </p:cNvSpPr>
          <p:nvPr/>
        </p:nvSpPr>
        <p:spPr bwMode="auto">
          <a:xfrm>
            <a:off x="306387" y="140480"/>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2.3 Technologies</a:t>
            </a:r>
            <a:endParaRPr lang="pt-PT" sz="2000" b="1" dirty="0">
              <a:effectLst>
                <a:outerShdw blurRad="38100" dist="38100" dir="2700000" algn="tl">
                  <a:srgbClr val="C0C0C0"/>
                </a:outerShdw>
              </a:effectLst>
              <a:latin typeface="Arial" charset="0"/>
            </a:endParaRPr>
          </a:p>
        </p:txBody>
      </p:sp>
    </p:spTree>
    <p:extLst>
      <p:ext uri="{BB962C8B-B14F-4D97-AF65-F5344CB8AC3E}">
        <p14:creationId xmlns:p14="http://schemas.microsoft.com/office/powerpoint/2010/main" val="669611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2.3.6 </a:t>
            </a:r>
            <a:r>
              <a:rPr lang="pt-PT" sz="2000" b="1" dirty="0" err="1">
                <a:effectLst>
                  <a:outerShdw blurRad="38100" dist="38100" dir="2700000" algn="tl">
                    <a:srgbClr val="C0C0C0"/>
                  </a:outerShdw>
                </a:effectLst>
                <a:latin typeface="Arial"/>
                <a:cs typeface="Arial"/>
              </a:rPr>
              <a:t>Jenkins</a:t>
            </a:r>
            <a:endParaRPr lang="pt-PT" sz="2000" b="1" dirty="0">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sp>
        <p:nvSpPr>
          <p:cNvPr id="3" name="CaixaDeTexto 2">
            <a:extLst>
              <a:ext uri="{FF2B5EF4-FFF2-40B4-BE49-F238E27FC236}">
                <a16:creationId xmlns:a16="http://schemas.microsoft.com/office/drawing/2014/main" id="{A3BE218B-749A-4273-BE63-4B04D0615966}"/>
              </a:ext>
            </a:extLst>
          </p:cNvPr>
          <p:cNvSpPr txBox="1"/>
          <p:nvPr/>
        </p:nvSpPr>
        <p:spPr>
          <a:xfrm>
            <a:off x="419100" y="1326783"/>
            <a:ext cx="8305800" cy="4478662"/>
          </a:xfrm>
          <a:prstGeom prst="rect">
            <a:avLst/>
          </a:prstGeom>
          <a:noFill/>
          <a:ln>
            <a:noFill/>
          </a:ln>
        </p:spPr>
        <p:txBody>
          <a:bodyPr wrap="square" rtlCol="0">
            <a:spAutoFit/>
          </a:bodyPr>
          <a:lstStyle/>
          <a:p>
            <a:pPr marL="285750" indent="-285750" algn="just">
              <a:lnSpc>
                <a:spcPct val="150000"/>
              </a:lnSpc>
              <a:buFont typeface="Arial" panose="020B0604020202020204" pitchFamily="34" charset="0"/>
              <a:buChar char="•"/>
            </a:pPr>
            <a:r>
              <a:rPr lang="en-US" sz="1600" dirty="0">
                <a:cs typeface="Arial" panose="020B0604020202020204" pitchFamily="34" charset="0"/>
              </a:rPr>
              <a:t>How we send data to Prometheus (exporters used to export data to Prometheus):</a:t>
            </a:r>
          </a:p>
          <a:p>
            <a:pPr algn="just">
              <a:lnSpc>
                <a:spcPct val="150000"/>
              </a:lnSpc>
            </a:pPr>
            <a:r>
              <a:rPr lang="en-US" sz="1600" dirty="0">
                <a:cs typeface="Arial" panose="020B0604020202020204" pitchFamily="34" charset="0"/>
              </a:rPr>
              <a:t>       We use the node-exporter (configured through the </a:t>
            </a:r>
            <a:r>
              <a:rPr lang="en-US" sz="1600" dirty="0" err="1">
                <a:cs typeface="Arial" panose="020B0604020202020204" pitchFamily="34" charset="0"/>
              </a:rPr>
              <a:t>ServiceMonitor</a:t>
            </a:r>
            <a:r>
              <a:rPr lang="en-US" sz="1600" dirty="0">
                <a:cs typeface="Arial" panose="020B0604020202020204" pitchFamily="34" charset="0"/>
              </a:rPr>
              <a:t> CRD)</a:t>
            </a:r>
          </a:p>
          <a:p>
            <a:pPr algn="just">
              <a:lnSpc>
                <a:spcPct val="150000"/>
              </a:lnSpc>
            </a:pPr>
            <a:endParaRPr lang="en-US" sz="1600" dirty="0">
              <a:cs typeface="Arial" panose="020B0604020202020204" pitchFamily="34" charset="0"/>
            </a:endParaRPr>
          </a:p>
          <a:p>
            <a:pPr marL="285750" indent="-285750" algn="just">
              <a:lnSpc>
                <a:spcPct val="150000"/>
              </a:lnSpc>
              <a:buFont typeface="Arial" panose="020B0604020202020204" pitchFamily="34" charset="0"/>
              <a:buChar char="•"/>
            </a:pPr>
            <a:r>
              <a:rPr lang="en-US" sz="1600" dirty="0">
                <a:cs typeface="Arial" panose="020B0604020202020204" pitchFamily="34" charset="0"/>
              </a:rPr>
              <a:t>How we send data to Loki:</a:t>
            </a:r>
          </a:p>
          <a:p>
            <a:pPr algn="just">
              <a:lnSpc>
                <a:spcPct val="150000"/>
              </a:lnSpc>
            </a:pPr>
            <a:r>
              <a:rPr lang="en-US" sz="1600" dirty="0">
                <a:cs typeface="Arial" panose="020B0604020202020204" pitchFamily="34" charset="0"/>
              </a:rPr>
              <a:t>       We use a library (</a:t>
            </a:r>
            <a:r>
              <a:rPr lang="en-US" sz="1600" dirty="0" err="1">
                <a:cs typeface="Arial" panose="020B0604020202020204" pitchFamily="34" charset="0"/>
              </a:rPr>
              <a:t>tinyloki</a:t>
            </a:r>
            <a:r>
              <a:rPr lang="en-US" sz="1600" dirty="0">
                <a:cs typeface="Arial" panose="020B0604020202020204" pitchFamily="34" charset="0"/>
              </a:rPr>
              <a:t>) to directly send the logs to the Loki server</a:t>
            </a:r>
          </a:p>
          <a:p>
            <a:pPr algn="just">
              <a:lnSpc>
                <a:spcPct val="150000"/>
              </a:lnSpc>
            </a:pPr>
            <a:endParaRPr lang="en-US" sz="1600" dirty="0">
              <a:cs typeface="Arial" panose="020B0604020202020204" pitchFamily="34" charset="0"/>
            </a:endParaRPr>
          </a:p>
          <a:p>
            <a:pPr marL="285750" indent="-285750" algn="just">
              <a:lnSpc>
                <a:spcPct val="150000"/>
              </a:lnSpc>
              <a:buFont typeface="Arial" panose="020B0604020202020204" pitchFamily="34" charset="0"/>
              <a:buChar char="•"/>
            </a:pPr>
            <a:r>
              <a:rPr lang="en-US" sz="1600" dirty="0">
                <a:cs typeface="Arial" panose="020B0604020202020204" pitchFamily="34" charset="0"/>
              </a:rPr>
              <a:t>How we send data to Jaeger:</a:t>
            </a:r>
          </a:p>
          <a:p>
            <a:pPr algn="just">
              <a:lnSpc>
                <a:spcPct val="150000"/>
              </a:lnSpc>
            </a:pPr>
            <a:r>
              <a:rPr lang="en-US" sz="1600" dirty="0">
                <a:cs typeface="Arial" panose="020B0604020202020204" pitchFamily="34" charset="0"/>
              </a:rPr>
              <a:t>       We run the web application jar with an </a:t>
            </a:r>
            <a:r>
              <a:rPr lang="en-US" sz="1600" dirty="0" err="1">
                <a:cs typeface="Arial" panose="020B0604020202020204" pitchFamily="34" charset="0"/>
              </a:rPr>
              <a:t>OpenTelemetry</a:t>
            </a:r>
            <a:r>
              <a:rPr lang="en-US" sz="1600" dirty="0">
                <a:cs typeface="Arial" panose="020B0604020202020204" pitchFamily="34" charset="0"/>
              </a:rPr>
              <a:t> self-instrumentation agent   (defined in the </a:t>
            </a:r>
            <a:r>
              <a:rPr lang="en-US" sz="1600" dirty="0" err="1">
                <a:cs typeface="Arial" panose="020B0604020202020204" pitchFamily="34" charset="0"/>
              </a:rPr>
              <a:t>Dockerfile</a:t>
            </a:r>
            <a:r>
              <a:rPr lang="en-US" sz="1600" dirty="0">
                <a:cs typeface="Arial" panose="020B0604020202020204" pitchFamily="34" charset="0"/>
              </a:rPr>
              <a:t>).</a:t>
            </a:r>
          </a:p>
          <a:p>
            <a:pPr algn="just">
              <a:lnSpc>
                <a:spcPct val="150000"/>
              </a:lnSpc>
            </a:pPr>
            <a:endParaRPr lang="en-US" sz="1600" dirty="0">
              <a:cs typeface="Arial" panose="020B0604020202020204" pitchFamily="34" charset="0"/>
            </a:endParaRPr>
          </a:p>
          <a:p>
            <a:pPr marL="285750" indent="-285750" algn="just">
              <a:lnSpc>
                <a:spcPct val="150000"/>
              </a:lnSpc>
              <a:buFont typeface="Arial" panose="020B0604020202020204" pitchFamily="34" charset="0"/>
              <a:buChar char="•"/>
            </a:pPr>
            <a:r>
              <a:rPr lang="en-US" sz="1600" dirty="0">
                <a:cs typeface="Arial" panose="020B0604020202020204" pitchFamily="34" charset="0"/>
              </a:rPr>
              <a:t>How we visualize the data:</a:t>
            </a:r>
          </a:p>
          <a:p>
            <a:pPr algn="just">
              <a:lnSpc>
                <a:spcPct val="150000"/>
              </a:lnSpc>
            </a:pPr>
            <a:r>
              <a:rPr lang="en-US" sz="1600" dirty="0">
                <a:cs typeface="Arial" panose="020B0604020202020204" pitchFamily="34" charset="0"/>
              </a:rPr>
              <a:t>       Grafana</a:t>
            </a:r>
            <a:endParaRPr lang="pt-PT" sz="1600" dirty="0">
              <a:cs typeface="Arial" panose="020B0604020202020204" pitchFamily="34" charset="0"/>
            </a:endParaRPr>
          </a:p>
        </p:txBody>
      </p:sp>
      <p:pic>
        <p:nvPicPr>
          <p:cNvPr id="17" name="Imagem 16">
            <a:extLst>
              <a:ext uri="{FF2B5EF4-FFF2-40B4-BE49-F238E27FC236}">
                <a16:creationId xmlns:a16="http://schemas.microsoft.com/office/drawing/2014/main" id="{F535E2C2-4A3E-4F57-8579-4CEE0050D20B}"/>
              </a:ext>
            </a:extLst>
          </p:cNvPr>
          <p:cNvPicPr>
            <a:picLocks noChangeAspect="1"/>
          </p:cNvPicPr>
          <p:nvPr/>
        </p:nvPicPr>
        <p:blipFill>
          <a:blip r:embed="rId3"/>
          <a:stretch>
            <a:fillRect/>
          </a:stretch>
        </p:blipFill>
        <p:spPr>
          <a:xfrm>
            <a:off x="101225" y="904241"/>
            <a:ext cx="9014192" cy="266482"/>
          </a:xfrm>
          <a:prstGeom prst="rect">
            <a:avLst/>
          </a:prstGeom>
        </p:spPr>
      </p:pic>
      <p:sp>
        <p:nvSpPr>
          <p:cNvPr id="20" name="Text Box 10">
            <a:extLst>
              <a:ext uri="{FF2B5EF4-FFF2-40B4-BE49-F238E27FC236}">
                <a16:creationId xmlns:a16="http://schemas.microsoft.com/office/drawing/2014/main" id="{F891BBBB-A380-4E2F-80EC-649041E7C55F}"/>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21" name="Rectangle 11">
            <a:extLst>
              <a:ext uri="{FF2B5EF4-FFF2-40B4-BE49-F238E27FC236}">
                <a16:creationId xmlns:a16="http://schemas.microsoft.com/office/drawing/2014/main" id="{075C4712-C803-4AC1-BFA5-9D62601FFF72}"/>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18</a:t>
            </a:fld>
            <a:r>
              <a:rPr lang="pt-PT" sz="1000" dirty="0"/>
              <a:t> -</a:t>
            </a:r>
          </a:p>
        </p:txBody>
      </p:sp>
      <p:pic>
        <p:nvPicPr>
          <p:cNvPr id="22" name="Imagem 21">
            <a:extLst>
              <a:ext uri="{FF2B5EF4-FFF2-40B4-BE49-F238E27FC236}">
                <a16:creationId xmlns:a16="http://schemas.microsoft.com/office/drawing/2014/main" id="{AA1F7DB9-D03E-4C4F-BBDE-6E685A371355}"/>
              </a:ext>
            </a:extLst>
          </p:cNvPr>
          <p:cNvPicPr>
            <a:picLocks noChangeAspect="1"/>
          </p:cNvPicPr>
          <p:nvPr/>
        </p:nvPicPr>
        <p:blipFill>
          <a:blip r:embed="rId4"/>
          <a:stretch>
            <a:fillRect/>
          </a:stretch>
        </p:blipFill>
        <p:spPr>
          <a:xfrm>
            <a:off x="0" y="6320212"/>
            <a:ext cx="9144000" cy="253252"/>
          </a:xfrm>
          <a:prstGeom prst="rect">
            <a:avLst/>
          </a:prstGeom>
        </p:spPr>
      </p:pic>
      <p:sp>
        <p:nvSpPr>
          <p:cNvPr id="23" name="Subtítulo 2">
            <a:extLst>
              <a:ext uri="{FF2B5EF4-FFF2-40B4-BE49-F238E27FC236}">
                <a16:creationId xmlns:a16="http://schemas.microsoft.com/office/drawing/2014/main" id="{D7E71E75-F157-4CE3-B2CB-B22669AA711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@André Sousa, João Correia, Luís Carreira | </a:t>
            </a:r>
            <a:r>
              <a:rPr lang="pt-PT" sz="900" b="1" dirty="0">
                <a:solidFill>
                  <a:srgbClr val="C00000"/>
                </a:solidFill>
                <a:latin typeface="Arial" charset="0"/>
                <a:ea typeface="Arial" charset="0"/>
                <a:cs typeface="Arial" charset="0"/>
              </a:rPr>
              <a:t>Unidade Curricular: Projeto III </a:t>
            </a:r>
            <a:r>
              <a:rPr lang="pt-PT" sz="900" dirty="0">
                <a:latin typeface="Arial" charset="0"/>
                <a:ea typeface="Arial" charset="0"/>
                <a:cs typeface="Arial" charset="0"/>
              </a:rPr>
              <a:t>– Ano Letivo 2022/2023 – </a:t>
            </a:r>
            <a:r>
              <a:rPr lang="pt-PT" sz="900" b="1" dirty="0" err="1">
                <a:latin typeface="Arial" charset="0"/>
                <a:ea typeface="Arial" charset="0"/>
                <a:cs typeface="Arial" charset="0"/>
              </a:rPr>
              <a:t>Code</a:t>
            </a:r>
            <a:r>
              <a:rPr lang="pt-PT" sz="900" b="1" dirty="0">
                <a:latin typeface="Arial" charset="0"/>
                <a:ea typeface="Arial" charset="0"/>
                <a:cs typeface="Arial" charset="0"/>
              </a:rPr>
              <a:t> </a:t>
            </a:r>
            <a:r>
              <a:rPr lang="pt-PT" sz="900" b="1" dirty="0" err="1">
                <a:latin typeface="Arial" charset="0"/>
                <a:ea typeface="Arial" charset="0"/>
                <a:cs typeface="Arial" charset="0"/>
              </a:rPr>
              <a:t>Journey</a:t>
            </a:r>
            <a:endParaRPr lang="pt-PT" sz="900" b="1" dirty="0">
              <a:latin typeface="Arial" charset="0"/>
              <a:ea typeface="Arial" charset="0"/>
              <a:cs typeface="Arial" charset="0"/>
            </a:endParaRPr>
          </a:p>
        </p:txBody>
      </p:sp>
      <p:pic>
        <p:nvPicPr>
          <p:cNvPr id="25" name="Imagem 24">
            <a:extLst>
              <a:ext uri="{FF2B5EF4-FFF2-40B4-BE49-F238E27FC236}">
                <a16:creationId xmlns:a16="http://schemas.microsoft.com/office/drawing/2014/main" id="{CD9987DD-8D81-49B0-8643-29AC6BC0353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7" name="Rectângulo 19">
            <a:extLst>
              <a:ext uri="{FF2B5EF4-FFF2-40B4-BE49-F238E27FC236}">
                <a16:creationId xmlns:a16="http://schemas.microsoft.com/office/drawing/2014/main" id="{22658C6A-D305-43E2-B156-8C9ED3D4DC38}"/>
              </a:ext>
            </a:extLst>
          </p:cNvPr>
          <p:cNvSpPr/>
          <p:nvPr/>
        </p:nvSpPr>
        <p:spPr>
          <a:xfrm>
            <a:off x="5535613" y="553019"/>
            <a:ext cx="3505200" cy="261610"/>
          </a:xfrm>
          <a:prstGeom prst="rect">
            <a:avLst/>
          </a:prstGeom>
        </p:spPr>
        <p:txBody>
          <a:bodyPr wrap="square">
            <a:spAutoFit/>
          </a:bodyPr>
          <a:lstStyle/>
          <a:p>
            <a:pPr algn="r"/>
            <a:r>
              <a:rPr lang="pt-PT" sz="1100" b="1" cap="all" dirty="0" err="1">
                <a:highlight>
                  <a:srgbClr val="FFFF00"/>
                </a:highlight>
              </a:rPr>
              <a:t>Degree</a:t>
            </a:r>
            <a:r>
              <a:rPr lang="pt-PT" sz="1100" b="1" cap="all" dirty="0">
                <a:highlight>
                  <a:srgbClr val="FFFF00"/>
                </a:highlight>
              </a:rPr>
              <a:t> IN </a:t>
            </a:r>
            <a:r>
              <a:rPr lang="pt-PT" sz="1100" b="1" cap="all" dirty="0" err="1">
                <a:highlight>
                  <a:srgbClr val="FFFF00"/>
                </a:highlight>
              </a:rPr>
              <a:t>Informatics</a:t>
            </a:r>
            <a:r>
              <a:rPr lang="pt-PT" sz="1100" b="1" cap="all" dirty="0">
                <a:highlight>
                  <a:srgbClr val="FFFF00"/>
                </a:highlight>
              </a:rPr>
              <a:t> </a:t>
            </a:r>
            <a:r>
              <a:rPr lang="pt-PT" sz="1100" b="1" cap="all" dirty="0" err="1">
                <a:highlight>
                  <a:srgbClr val="FFFF00"/>
                </a:highlight>
              </a:rPr>
              <a:t>engineering</a:t>
            </a:r>
            <a:endParaRPr lang="pt-PT" sz="1100" dirty="0">
              <a:highlight>
                <a:srgbClr val="FFFF00"/>
              </a:highlight>
            </a:endParaRPr>
          </a:p>
        </p:txBody>
      </p:sp>
      <p:pic>
        <p:nvPicPr>
          <p:cNvPr id="29" name="Imagem 28">
            <a:extLst>
              <a:ext uri="{FF2B5EF4-FFF2-40B4-BE49-F238E27FC236}">
                <a16:creationId xmlns:a16="http://schemas.microsoft.com/office/drawing/2014/main" id="{B35D451F-9FFD-4463-AA97-E8651B7DE90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75316" y="9186"/>
            <a:ext cx="2575034" cy="639880"/>
          </a:xfrm>
          <a:prstGeom prst="rect">
            <a:avLst/>
          </a:prstGeom>
        </p:spPr>
      </p:pic>
      <p:sp>
        <p:nvSpPr>
          <p:cNvPr id="2" name="Text Box 13">
            <a:extLst>
              <a:ext uri="{FF2B5EF4-FFF2-40B4-BE49-F238E27FC236}">
                <a16:creationId xmlns:a16="http://schemas.microsoft.com/office/drawing/2014/main" id="{356E3407-C845-2F68-3B76-8ECCD6261C82}"/>
              </a:ext>
            </a:extLst>
          </p:cNvPr>
          <p:cNvSpPr txBox="1">
            <a:spLocks noChangeArrowheads="1"/>
          </p:cNvSpPr>
          <p:nvPr/>
        </p:nvSpPr>
        <p:spPr bwMode="auto">
          <a:xfrm>
            <a:off x="306387" y="140480"/>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2.3 Technologies</a:t>
            </a:r>
            <a:endParaRPr lang="pt-PT" sz="2000" b="1" dirty="0">
              <a:effectLst>
                <a:outerShdw blurRad="38100" dist="38100" dir="2700000" algn="tl">
                  <a:srgbClr val="C0C0C0"/>
                </a:outerShdw>
              </a:effectLst>
              <a:latin typeface="Arial" charset="0"/>
            </a:endParaRPr>
          </a:p>
        </p:txBody>
      </p:sp>
    </p:spTree>
    <p:extLst>
      <p:ext uri="{BB962C8B-B14F-4D97-AF65-F5344CB8AC3E}">
        <p14:creationId xmlns:p14="http://schemas.microsoft.com/office/powerpoint/2010/main" val="11223314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2.3.6 </a:t>
            </a:r>
            <a:r>
              <a:rPr lang="pt-PT" sz="2000" b="1" dirty="0" err="1">
                <a:effectLst>
                  <a:outerShdw blurRad="38100" dist="38100" dir="2700000" algn="tl">
                    <a:srgbClr val="C0C0C0"/>
                  </a:outerShdw>
                </a:effectLst>
                <a:latin typeface="Arial"/>
                <a:cs typeface="Arial"/>
              </a:rPr>
              <a:t>Jenkins</a:t>
            </a:r>
            <a:endParaRPr lang="pt-PT" sz="2000" b="1" dirty="0">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17" name="Imagem 16">
            <a:extLst>
              <a:ext uri="{FF2B5EF4-FFF2-40B4-BE49-F238E27FC236}">
                <a16:creationId xmlns:a16="http://schemas.microsoft.com/office/drawing/2014/main" id="{F535E2C2-4A3E-4F57-8579-4CEE0050D20B}"/>
              </a:ext>
            </a:extLst>
          </p:cNvPr>
          <p:cNvPicPr>
            <a:picLocks noChangeAspect="1"/>
          </p:cNvPicPr>
          <p:nvPr/>
        </p:nvPicPr>
        <p:blipFill>
          <a:blip r:embed="rId3"/>
          <a:stretch>
            <a:fillRect/>
          </a:stretch>
        </p:blipFill>
        <p:spPr>
          <a:xfrm>
            <a:off x="101225" y="904241"/>
            <a:ext cx="9014192" cy="266482"/>
          </a:xfrm>
          <a:prstGeom prst="rect">
            <a:avLst/>
          </a:prstGeom>
        </p:spPr>
      </p:pic>
      <p:sp>
        <p:nvSpPr>
          <p:cNvPr id="20" name="Text Box 10">
            <a:extLst>
              <a:ext uri="{FF2B5EF4-FFF2-40B4-BE49-F238E27FC236}">
                <a16:creationId xmlns:a16="http://schemas.microsoft.com/office/drawing/2014/main" id="{F891BBBB-A380-4E2F-80EC-649041E7C55F}"/>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21" name="Rectangle 11">
            <a:extLst>
              <a:ext uri="{FF2B5EF4-FFF2-40B4-BE49-F238E27FC236}">
                <a16:creationId xmlns:a16="http://schemas.microsoft.com/office/drawing/2014/main" id="{075C4712-C803-4AC1-BFA5-9D62601FFF72}"/>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19</a:t>
            </a:fld>
            <a:r>
              <a:rPr lang="pt-PT" sz="1000" dirty="0"/>
              <a:t> -</a:t>
            </a:r>
          </a:p>
        </p:txBody>
      </p:sp>
      <p:pic>
        <p:nvPicPr>
          <p:cNvPr id="22" name="Imagem 21">
            <a:extLst>
              <a:ext uri="{FF2B5EF4-FFF2-40B4-BE49-F238E27FC236}">
                <a16:creationId xmlns:a16="http://schemas.microsoft.com/office/drawing/2014/main" id="{AA1F7DB9-D03E-4C4F-BBDE-6E685A371355}"/>
              </a:ext>
            </a:extLst>
          </p:cNvPr>
          <p:cNvPicPr>
            <a:picLocks noChangeAspect="1"/>
          </p:cNvPicPr>
          <p:nvPr/>
        </p:nvPicPr>
        <p:blipFill>
          <a:blip r:embed="rId4"/>
          <a:stretch>
            <a:fillRect/>
          </a:stretch>
        </p:blipFill>
        <p:spPr>
          <a:xfrm>
            <a:off x="0" y="6320212"/>
            <a:ext cx="9144000" cy="253252"/>
          </a:xfrm>
          <a:prstGeom prst="rect">
            <a:avLst/>
          </a:prstGeom>
        </p:spPr>
      </p:pic>
      <p:sp>
        <p:nvSpPr>
          <p:cNvPr id="23" name="Subtítulo 2">
            <a:extLst>
              <a:ext uri="{FF2B5EF4-FFF2-40B4-BE49-F238E27FC236}">
                <a16:creationId xmlns:a16="http://schemas.microsoft.com/office/drawing/2014/main" id="{D7E71E75-F157-4CE3-B2CB-B22669AA711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@André Sousa, João Correia, Luís Carreira | </a:t>
            </a:r>
            <a:r>
              <a:rPr lang="pt-PT" sz="900" b="1" dirty="0">
                <a:solidFill>
                  <a:srgbClr val="C00000"/>
                </a:solidFill>
                <a:latin typeface="Arial" charset="0"/>
                <a:ea typeface="Arial" charset="0"/>
                <a:cs typeface="Arial" charset="0"/>
              </a:rPr>
              <a:t>Unidade Curricular: Projeto III </a:t>
            </a:r>
            <a:r>
              <a:rPr lang="pt-PT" sz="900" dirty="0">
                <a:latin typeface="Arial" charset="0"/>
                <a:ea typeface="Arial" charset="0"/>
                <a:cs typeface="Arial" charset="0"/>
              </a:rPr>
              <a:t>– Ano Letivo 2022/2023 – </a:t>
            </a:r>
            <a:r>
              <a:rPr lang="pt-PT" sz="900" b="1" dirty="0" err="1">
                <a:latin typeface="Arial" charset="0"/>
                <a:ea typeface="Arial" charset="0"/>
                <a:cs typeface="Arial" charset="0"/>
              </a:rPr>
              <a:t>Code</a:t>
            </a:r>
            <a:r>
              <a:rPr lang="pt-PT" sz="900" b="1" dirty="0">
                <a:latin typeface="Arial" charset="0"/>
                <a:ea typeface="Arial" charset="0"/>
                <a:cs typeface="Arial" charset="0"/>
              </a:rPr>
              <a:t> </a:t>
            </a:r>
            <a:r>
              <a:rPr lang="pt-PT" sz="900" b="1" dirty="0" err="1">
                <a:latin typeface="Arial" charset="0"/>
                <a:ea typeface="Arial" charset="0"/>
                <a:cs typeface="Arial" charset="0"/>
              </a:rPr>
              <a:t>Journey</a:t>
            </a:r>
            <a:endParaRPr lang="pt-PT" sz="900" b="1" dirty="0">
              <a:latin typeface="Arial" charset="0"/>
              <a:ea typeface="Arial" charset="0"/>
              <a:cs typeface="Arial" charset="0"/>
            </a:endParaRPr>
          </a:p>
        </p:txBody>
      </p:sp>
      <p:pic>
        <p:nvPicPr>
          <p:cNvPr id="25" name="Imagem 24">
            <a:extLst>
              <a:ext uri="{FF2B5EF4-FFF2-40B4-BE49-F238E27FC236}">
                <a16:creationId xmlns:a16="http://schemas.microsoft.com/office/drawing/2014/main" id="{CD9987DD-8D81-49B0-8643-29AC6BC0353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7" name="Rectângulo 19">
            <a:extLst>
              <a:ext uri="{FF2B5EF4-FFF2-40B4-BE49-F238E27FC236}">
                <a16:creationId xmlns:a16="http://schemas.microsoft.com/office/drawing/2014/main" id="{22658C6A-D305-43E2-B156-8C9ED3D4DC38}"/>
              </a:ext>
            </a:extLst>
          </p:cNvPr>
          <p:cNvSpPr/>
          <p:nvPr/>
        </p:nvSpPr>
        <p:spPr>
          <a:xfrm>
            <a:off x="5535613" y="553019"/>
            <a:ext cx="3505200" cy="261610"/>
          </a:xfrm>
          <a:prstGeom prst="rect">
            <a:avLst/>
          </a:prstGeom>
        </p:spPr>
        <p:txBody>
          <a:bodyPr wrap="square">
            <a:spAutoFit/>
          </a:bodyPr>
          <a:lstStyle/>
          <a:p>
            <a:pPr algn="r"/>
            <a:r>
              <a:rPr lang="pt-PT" sz="1100" b="1" cap="all" dirty="0" err="1">
                <a:highlight>
                  <a:srgbClr val="FFFF00"/>
                </a:highlight>
              </a:rPr>
              <a:t>Degree</a:t>
            </a:r>
            <a:r>
              <a:rPr lang="pt-PT" sz="1100" b="1" cap="all" dirty="0">
                <a:highlight>
                  <a:srgbClr val="FFFF00"/>
                </a:highlight>
              </a:rPr>
              <a:t> IN </a:t>
            </a:r>
            <a:r>
              <a:rPr lang="pt-PT" sz="1100" b="1" cap="all" dirty="0" err="1">
                <a:highlight>
                  <a:srgbClr val="FFFF00"/>
                </a:highlight>
              </a:rPr>
              <a:t>Informatics</a:t>
            </a:r>
            <a:r>
              <a:rPr lang="pt-PT" sz="1100" b="1" cap="all" dirty="0">
                <a:highlight>
                  <a:srgbClr val="FFFF00"/>
                </a:highlight>
              </a:rPr>
              <a:t> </a:t>
            </a:r>
            <a:r>
              <a:rPr lang="pt-PT" sz="1100" b="1" cap="all" dirty="0" err="1">
                <a:highlight>
                  <a:srgbClr val="FFFF00"/>
                </a:highlight>
              </a:rPr>
              <a:t>engineering</a:t>
            </a:r>
            <a:endParaRPr lang="pt-PT" sz="1100" dirty="0">
              <a:highlight>
                <a:srgbClr val="FFFF00"/>
              </a:highlight>
            </a:endParaRPr>
          </a:p>
        </p:txBody>
      </p:sp>
      <p:pic>
        <p:nvPicPr>
          <p:cNvPr id="29" name="Imagem 28">
            <a:extLst>
              <a:ext uri="{FF2B5EF4-FFF2-40B4-BE49-F238E27FC236}">
                <a16:creationId xmlns:a16="http://schemas.microsoft.com/office/drawing/2014/main" id="{B35D451F-9FFD-4463-AA97-E8651B7DE90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75316" y="9186"/>
            <a:ext cx="2575034" cy="639880"/>
          </a:xfrm>
          <a:prstGeom prst="rect">
            <a:avLst/>
          </a:prstGeom>
        </p:spPr>
      </p:pic>
      <p:sp>
        <p:nvSpPr>
          <p:cNvPr id="2" name="Text Box 13">
            <a:extLst>
              <a:ext uri="{FF2B5EF4-FFF2-40B4-BE49-F238E27FC236}">
                <a16:creationId xmlns:a16="http://schemas.microsoft.com/office/drawing/2014/main" id="{356E3407-C845-2F68-3B76-8ECCD6261C82}"/>
              </a:ext>
            </a:extLst>
          </p:cNvPr>
          <p:cNvSpPr txBox="1">
            <a:spLocks noChangeArrowheads="1"/>
          </p:cNvSpPr>
          <p:nvPr/>
        </p:nvSpPr>
        <p:spPr bwMode="auto">
          <a:xfrm>
            <a:off x="306387" y="140480"/>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2.3 Technologies</a:t>
            </a:r>
            <a:endParaRPr lang="pt-PT" sz="2000" b="1" dirty="0">
              <a:effectLst>
                <a:outerShdw blurRad="38100" dist="38100" dir="2700000" algn="tl">
                  <a:srgbClr val="C0C0C0"/>
                </a:outerShdw>
              </a:effectLst>
              <a:latin typeface="Arial" charset="0"/>
            </a:endParaRPr>
          </a:p>
        </p:txBody>
      </p:sp>
      <p:pic>
        <p:nvPicPr>
          <p:cNvPr id="5122" name="Picture 2">
            <a:extLst>
              <a:ext uri="{FF2B5EF4-FFF2-40B4-BE49-F238E27FC236}">
                <a16:creationId xmlns:a16="http://schemas.microsoft.com/office/drawing/2014/main" id="{9CCD3444-3199-7769-4CF1-2BF03AD76A0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61673" y="1981200"/>
            <a:ext cx="7220655" cy="4125552"/>
          </a:xfrm>
          <a:prstGeom prst="rect">
            <a:avLst/>
          </a:prstGeom>
          <a:noFill/>
          <a:extLst>
            <a:ext uri="{909E8E84-426E-40DD-AFC4-6F175D3DCCD1}">
              <a14:hiddenFill xmlns:a14="http://schemas.microsoft.com/office/drawing/2010/main">
                <a:solidFill>
                  <a:srgbClr val="FFFFFF"/>
                </a:solidFill>
              </a14:hiddenFill>
            </a:ext>
          </a:extLst>
        </p:spPr>
      </p:pic>
      <p:sp>
        <p:nvSpPr>
          <p:cNvPr id="5" name="CaixaDeTexto 4">
            <a:extLst>
              <a:ext uri="{FF2B5EF4-FFF2-40B4-BE49-F238E27FC236}">
                <a16:creationId xmlns:a16="http://schemas.microsoft.com/office/drawing/2014/main" id="{C18B5669-5040-0981-48F2-D5D4C51B3ABE}"/>
              </a:ext>
            </a:extLst>
          </p:cNvPr>
          <p:cNvSpPr txBox="1"/>
          <p:nvPr/>
        </p:nvSpPr>
        <p:spPr>
          <a:xfrm>
            <a:off x="533399" y="1371599"/>
            <a:ext cx="8507413" cy="338554"/>
          </a:xfrm>
          <a:prstGeom prst="rect">
            <a:avLst/>
          </a:prstGeom>
          <a:noFill/>
        </p:spPr>
        <p:txBody>
          <a:bodyPr wrap="square" rtlCol="0">
            <a:spAutoFit/>
          </a:bodyPr>
          <a:lstStyle/>
          <a:p>
            <a:pPr algn="just"/>
            <a:r>
              <a:rPr lang="en-US" sz="1600" i="1" dirty="0">
                <a:solidFill>
                  <a:srgbClr val="FFC000"/>
                </a:solidFill>
                <a:cs typeface="Arial"/>
              </a:rPr>
              <a:t>■ </a:t>
            </a:r>
            <a:r>
              <a:rPr lang="en-US" sz="1600" dirty="0">
                <a:cs typeface="Arial"/>
              </a:rPr>
              <a:t>Here we can check the status of pipeline progression.</a:t>
            </a:r>
            <a:endParaRPr lang="pt-PT" sz="1600" dirty="0"/>
          </a:p>
        </p:txBody>
      </p:sp>
    </p:spTree>
    <p:extLst>
      <p:ext uri="{BB962C8B-B14F-4D97-AF65-F5344CB8AC3E}">
        <p14:creationId xmlns:p14="http://schemas.microsoft.com/office/powerpoint/2010/main" val="1717402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10"/>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0244" name="Rectangle 11"/>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2</a:t>
            </a:fld>
            <a:r>
              <a:rPr lang="pt-PT" sz="1000" dirty="0"/>
              <a:t> -</a:t>
            </a:r>
          </a:p>
        </p:txBody>
      </p:sp>
      <p:sp>
        <p:nvSpPr>
          <p:cNvPr id="9229" name="Text Box 13"/>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a:t>
            </a:r>
            <a:r>
              <a:rPr lang="pt-PT" sz="2000" b="1" dirty="0" err="1">
                <a:effectLst>
                  <a:outerShdw blurRad="38100" dist="38100" dir="2700000" algn="tl">
                    <a:srgbClr val="C0C0C0"/>
                  </a:outerShdw>
                </a:effectLst>
                <a:latin typeface="Arial"/>
                <a:cs typeface="Arial"/>
              </a:rPr>
              <a:t>Summary</a:t>
            </a:r>
            <a:endParaRPr lang="pt-PT" sz="2000" b="1" dirty="0">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sp>
        <p:nvSpPr>
          <p:cNvPr id="19" name="Marcador de Posição de Conteúdo 2"/>
          <p:cNvSpPr txBox="1">
            <a:spLocks/>
          </p:cNvSpPr>
          <p:nvPr/>
        </p:nvSpPr>
        <p:spPr>
          <a:xfrm>
            <a:off x="457200" y="1219200"/>
            <a:ext cx="8229600" cy="5183188"/>
          </a:xfrm>
          <a:prstGeom prst="rect">
            <a:avLst/>
          </a:prstGeom>
        </p:spPr>
        <p:txBody>
          <a:bodyPr vert="horz" lIns="91440" tIns="45720" rIns="91440" bIns="45720" rtlCol="0">
            <a:normAutofit fontScale="70000" lnSpcReduction="20000"/>
          </a:bodyPr>
          <a:lstStyle/>
          <a:p>
            <a:pPr>
              <a:lnSpc>
                <a:spcPct val="150000"/>
              </a:lnSpc>
            </a:pPr>
            <a:r>
              <a:rPr lang="pt-PT" sz="1900" dirty="0">
                <a:latin typeface="Arial" pitchFamily="34" charset="0"/>
                <a:cs typeface="Arial" pitchFamily="34" charset="0"/>
              </a:rPr>
              <a:t>1. </a:t>
            </a:r>
            <a:r>
              <a:rPr lang="pt-PT" sz="1900" dirty="0" err="1">
                <a:latin typeface="Arial" pitchFamily="34" charset="0"/>
                <a:cs typeface="Arial" pitchFamily="34" charset="0"/>
              </a:rPr>
              <a:t>Introduction</a:t>
            </a:r>
            <a:r>
              <a:rPr lang="pt-PT" sz="1900" dirty="0">
                <a:latin typeface="Arial" pitchFamily="34" charset="0"/>
                <a:cs typeface="Arial" pitchFamily="34" charset="0"/>
              </a:rPr>
              <a:t> </a:t>
            </a:r>
            <a:r>
              <a:rPr lang="pt-PT" sz="1900" dirty="0" err="1">
                <a:latin typeface="Arial" pitchFamily="34" charset="0"/>
                <a:cs typeface="Arial" pitchFamily="34" charset="0"/>
              </a:rPr>
              <a:t>and</a:t>
            </a:r>
            <a:r>
              <a:rPr lang="pt-PT" sz="1900" dirty="0">
                <a:latin typeface="Arial" pitchFamily="34" charset="0"/>
                <a:cs typeface="Arial" pitchFamily="34" charset="0"/>
              </a:rPr>
              <a:t> </a:t>
            </a:r>
            <a:r>
              <a:rPr lang="pt-PT" sz="1900" dirty="0" err="1">
                <a:latin typeface="Arial" pitchFamily="34" charset="0"/>
                <a:cs typeface="Arial" pitchFamily="34" charset="0"/>
              </a:rPr>
              <a:t>Objectives</a:t>
            </a:r>
            <a:endParaRPr lang="en-US" sz="1900" dirty="0">
              <a:latin typeface="Arial" pitchFamily="34" charset="0"/>
              <a:cs typeface="Arial" pitchFamily="34" charset="0"/>
            </a:endParaRPr>
          </a:p>
          <a:p>
            <a:pPr>
              <a:lnSpc>
                <a:spcPct val="150000"/>
              </a:lnSpc>
            </a:pPr>
            <a:r>
              <a:rPr lang="en-US" sz="1900" dirty="0">
                <a:latin typeface="Arial" pitchFamily="34" charset="0"/>
                <a:cs typeface="Arial" pitchFamily="34" charset="0"/>
              </a:rPr>
              <a:t>2. Technologies, tools, libraries, methodology and project management</a:t>
            </a:r>
          </a:p>
          <a:p>
            <a:pPr lvl="1">
              <a:lnSpc>
                <a:spcPct val="150000"/>
              </a:lnSpc>
            </a:pPr>
            <a:r>
              <a:rPr lang="en-US" sz="1900" dirty="0">
                <a:latin typeface="Arial" pitchFamily="34" charset="0"/>
                <a:cs typeface="Arial" pitchFamily="34" charset="0"/>
              </a:rPr>
              <a:t>2.1 Programming Environment </a:t>
            </a:r>
          </a:p>
          <a:p>
            <a:pPr lvl="1">
              <a:lnSpc>
                <a:spcPct val="150000"/>
              </a:lnSpc>
            </a:pPr>
            <a:r>
              <a:rPr lang="en-US" sz="1900" dirty="0">
                <a:latin typeface="Arial" pitchFamily="34" charset="0"/>
                <a:cs typeface="Arial" pitchFamily="34" charset="0"/>
              </a:rPr>
              <a:t>2.2 Spring API</a:t>
            </a:r>
          </a:p>
          <a:p>
            <a:pPr lvl="1">
              <a:lnSpc>
                <a:spcPct val="150000"/>
              </a:lnSpc>
            </a:pPr>
            <a:r>
              <a:rPr lang="en-US" sz="1900" dirty="0">
                <a:latin typeface="Arial" pitchFamily="34" charset="0"/>
                <a:cs typeface="Arial" pitchFamily="34" charset="0"/>
              </a:rPr>
              <a:t>2.3 Technologies</a:t>
            </a:r>
          </a:p>
          <a:p>
            <a:pPr lvl="1">
              <a:lnSpc>
                <a:spcPct val="150000"/>
              </a:lnSpc>
            </a:pPr>
            <a:r>
              <a:rPr lang="en-US" sz="1900" dirty="0">
                <a:latin typeface="Arial" pitchFamily="34" charset="0"/>
                <a:cs typeface="Arial" pitchFamily="34" charset="0"/>
              </a:rPr>
              <a:t>	2.3.1 Helm</a:t>
            </a:r>
          </a:p>
          <a:p>
            <a:pPr lvl="1">
              <a:lnSpc>
                <a:spcPct val="150000"/>
              </a:lnSpc>
            </a:pPr>
            <a:r>
              <a:rPr lang="en-US" sz="1900" dirty="0">
                <a:latin typeface="Arial" pitchFamily="34" charset="0"/>
                <a:cs typeface="Arial" pitchFamily="34" charset="0"/>
              </a:rPr>
              <a:t>	2.3.2 Kubernetes</a:t>
            </a:r>
          </a:p>
          <a:p>
            <a:pPr lvl="1">
              <a:lnSpc>
                <a:spcPct val="150000"/>
              </a:lnSpc>
            </a:pPr>
            <a:r>
              <a:rPr lang="en-US" sz="1900" dirty="0">
                <a:latin typeface="Arial" pitchFamily="34" charset="0"/>
                <a:cs typeface="Arial" pitchFamily="34" charset="0"/>
              </a:rPr>
              <a:t>	2.3.3 Kind</a:t>
            </a:r>
          </a:p>
          <a:p>
            <a:pPr lvl="1">
              <a:lnSpc>
                <a:spcPct val="150000"/>
              </a:lnSpc>
            </a:pPr>
            <a:r>
              <a:rPr lang="en-US" sz="1900" dirty="0">
                <a:latin typeface="Arial" pitchFamily="34" charset="0"/>
                <a:cs typeface="Arial" pitchFamily="34" charset="0"/>
              </a:rPr>
              <a:t>	2.3.4 Docker</a:t>
            </a:r>
          </a:p>
          <a:p>
            <a:pPr lvl="1">
              <a:lnSpc>
                <a:spcPct val="150000"/>
              </a:lnSpc>
            </a:pPr>
            <a:r>
              <a:rPr lang="en-US" sz="1900" dirty="0">
                <a:latin typeface="Arial" pitchFamily="34" charset="0"/>
                <a:cs typeface="Arial" pitchFamily="34" charset="0"/>
              </a:rPr>
              <a:t>	2.3.5 GitHub</a:t>
            </a:r>
          </a:p>
          <a:p>
            <a:pPr lvl="1">
              <a:lnSpc>
                <a:spcPct val="150000"/>
              </a:lnSpc>
            </a:pPr>
            <a:r>
              <a:rPr lang="en-US" sz="1900" dirty="0">
                <a:latin typeface="Arial" pitchFamily="34" charset="0"/>
                <a:cs typeface="Arial" pitchFamily="34" charset="0"/>
              </a:rPr>
              <a:t>	2.3.6 Jenkins</a:t>
            </a:r>
          </a:p>
          <a:p>
            <a:pPr lvl="1">
              <a:lnSpc>
                <a:spcPct val="150000"/>
              </a:lnSpc>
            </a:pPr>
            <a:r>
              <a:rPr lang="en-US" sz="1900" dirty="0">
                <a:latin typeface="Arial" pitchFamily="34" charset="0"/>
                <a:cs typeface="Arial" pitchFamily="34" charset="0"/>
              </a:rPr>
              <a:t>	2.3.7 </a:t>
            </a:r>
            <a:r>
              <a:rPr lang="en-US" sz="1900" dirty="0" err="1">
                <a:latin typeface="Arial" pitchFamily="34" charset="0"/>
                <a:cs typeface="Arial" pitchFamily="34" charset="0"/>
              </a:rPr>
              <a:t>ArgoCD</a:t>
            </a:r>
            <a:endParaRPr lang="en-US" sz="1900" dirty="0">
              <a:latin typeface="Arial" pitchFamily="34" charset="0"/>
              <a:cs typeface="Arial" pitchFamily="34" charset="0"/>
            </a:endParaRPr>
          </a:p>
          <a:p>
            <a:pPr lvl="1">
              <a:lnSpc>
                <a:spcPct val="150000"/>
              </a:lnSpc>
            </a:pPr>
            <a:r>
              <a:rPr lang="en-US" sz="1900" dirty="0">
                <a:latin typeface="Arial" pitchFamily="34" charset="0"/>
                <a:cs typeface="Arial" pitchFamily="34" charset="0"/>
              </a:rPr>
              <a:t>	2.3.8 Prometheus</a:t>
            </a:r>
          </a:p>
          <a:p>
            <a:pPr lvl="1">
              <a:lnSpc>
                <a:spcPct val="150000"/>
              </a:lnSpc>
            </a:pPr>
            <a:r>
              <a:rPr lang="en-US" sz="1900" dirty="0">
                <a:latin typeface="Arial" pitchFamily="34" charset="0"/>
                <a:cs typeface="Arial" pitchFamily="34" charset="0"/>
              </a:rPr>
              <a:t>	2.3.9 Jaeger</a:t>
            </a:r>
          </a:p>
          <a:p>
            <a:pPr lvl="1">
              <a:lnSpc>
                <a:spcPct val="150000"/>
              </a:lnSpc>
            </a:pPr>
            <a:r>
              <a:rPr lang="en-US" sz="1900" dirty="0">
                <a:latin typeface="Arial" pitchFamily="34" charset="0"/>
                <a:cs typeface="Arial" pitchFamily="34" charset="0"/>
              </a:rPr>
              <a:t>	2.3.10 Loki</a:t>
            </a:r>
          </a:p>
          <a:p>
            <a:pPr lvl="1">
              <a:lnSpc>
                <a:spcPct val="150000"/>
              </a:lnSpc>
            </a:pPr>
            <a:r>
              <a:rPr lang="en-US" sz="1900" dirty="0">
                <a:latin typeface="Arial" pitchFamily="34" charset="0"/>
                <a:cs typeface="Arial" pitchFamily="34" charset="0"/>
              </a:rPr>
              <a:t>	2.3.11 Grafana</a:t>
            </a:r>
          </a:p>
          <a:p>
            <a:pPr lvl="1">
              <a:lnSpc>
                <a:spcPct val="150000"/>
              </a:lnSpc>
            </a:pPr>
            <a:endParaRPr lang="en-US" sz="1900" dirty="0">
              <a:latin typeface="Arial" pitchFamily="34" charset="0"/>
              <a:cs typeface="Arial" pitchFamily="34" charset="0"/>
            </a:endParaRPr>
          </a:p>
          <a:p>
            <a:pPr>
              <a:lnSpc>
                <a:spcPct val="150000"/>
              </a:lnSpc>
            </a:pPr>
            <a:r>
              <a:rPr lang="en-US" sz="1900" dirty="0">
                <a:latin typeface="Arial" pitchFamily="34" charset="0"/>
                <a:cs typeface="Arial" pitchFamily="34" charset="0"/>
              </a:rPr>
              <a:t>3. Conclusion</a:t>
            </a:r>
          </a:p>
          <a:p>
            <a:pPr>
              <a:lnSpc>
                <a:spcPct val="150000"/>
              </a:lnSpc>
            </a:pPr>
            <a:r>
              <a:rPr lang="en-US" sz="1900" dirty="0">
                <a:latin typeface="Arial" pitchFamily="34" charset="0"/>
                <a:cs typeface="Arial" pitchFamily="34" charset="0"/>
              </a:rPr>
              <a:t>4. Bibliography and Web References </a:t>
            </a:r>
          </a:p>
          <a:p>
            <a:pPr>
              <a:lnSpc>
                <a:spcPct val="150000"/>
              </a:lnSpc>
            </a:pPr>
            <a:endParaRPr lang="en-US" dirty="0">
              <a:latin typeface="Arial" pitchFamily="34" charset="0"/>
              <a:cs typeface="Arial" pitchFamily="34" charset="0"/>
            </a:endParaRPr>
          </a:p>
          <a:p>
            <a:pPr>
              <a:lnSpc>
                <a:spcPct val="200000"/>
              </a:lnSpc>
              <a:spcBef>
                <a:spcPct val="20000"/>
              </a:spcBef>
            </a:pPr>
            <a:endParaRPr lang="pt-PT" sz="2000" dirty="0">
              <a:latin typeface="Arial" pitchFamily="34" charset="0"/>
              <a:cs typeface="Arial" pitchFamily="34" charset="0"/>
            </a:endParaRPr>
          </a:p>
          <a:p>
            <a:pPr lvl="0">
              <a:lnSpc>
                <a:spcPct val="200000"/>
              </a:lnSpc>
              <a:spcBef>
                <a:spcPct val="20000"/>
              </a:spcBef>
            </a:pPr>
            <a:endParaRPr kumimoji="0" lang="pt-PT" sz="2000" b="0" i="0" u="none" strike="noStrike" kern="1200" cap="none" spc="0" normalizeH="0" baseline="0" noProof="0" dirty="0">
              <a:ln>
                <a:noFill/>
              </a:ln>
              <a:effectLst/>
              <a:uLnTx/>
              <a:uFillTx/>
              <a:latin typeface="Arial" pitchFamily="34" charset="0"/>
              <a:cs typeface="Arial" pitchFamily="34" charset="0"/>
            </a:endParaRPr>
          </a:p>
          <a:p>
            <a:pPr marL="457200" marR="0" lvl="1" indent="0" defTabSz="914400" rtl="0" eaLnBrk="1" fontAlgn="auto" latinLnBrk="0" hangingPunct="1">
              <a:lnSpc>
                <a:spcPct val="200000"/>
              </a:lnSpc>
              <a:spcBef>
                <a:spcPct val="20000"/>
              </a:spcBef>
              <a:spcAft>
                <a:spcPts val="0"/>
              </a:spcAft>
              <a:buClrTx/>
              <a:buSzTx/>
              <a:buFont typeface="Arial" pitchFamily="34" charset="0"/>
              <a:buNone/>
              <a:tabLst/>
              <a:defRPr/>
            </a:pPr>
            <a:endParaRPr kumimoji="0" lang="pt-PT" sz="2000" b="0" i="0" u="none" strike="noStrike" kern="1200" cap="none" spc="0" normalizeH="0" baseline="0" noProof="0" dirty="0">
              <a:ln>
                <a:noFill/>
              </a:ln>
              <a:effectLst/>
              <a:uLnTx/>
              <a:uFillTx/>
              <a:latin typeface="Arial" pitchFamily="34" charset="0"/>
              <a:cs typeface="Arial" pitchFamily="34" charset="0"/>
            </a:endParaRPr>
          </a:p>
          <a:p>
            <a:pPr marL="457200" marR="0" lvl="1" indent="0" defTabSz="914400" rtl="0" eaLnBrk="1" fontAlgn="auto" latinLnBrk="0" hangingPunct="1">
              <a:lnSpc>
                <a:spcPct val="200000"/>
              </a:lnSpc>
              <a:spcBef>
                <a:spcPct val="20000"/>
              </a:spcBef>
              <a:spcAft>
                <a:spcPts val="0"/>
              </a:spcAft>
              <a:buClrTx/>
              <a:buSzTx/>
              <a:buFont typeface="Arial" pitchFamily="34" charset="0"/>
              <a:buNone/>
              <a:tabLst/>
              <a:defRPr/>
            </a:pPr>
            <a:endParaRPr kumimoji="0" lang="pt-PT" sz="2000" b="0" i="0" u="none" strike="noStrike" kern="1200" cap="none" spc="0" normalizeH="0" baseline="0" noProof="0" dirty="0">
              <a:ln>
                <a:noFill/>
              </a:ln>
              <a:effectLst/>
              <a:uLnTx/>
              <a:uFillTx/>
              <a:latin typeface="Arial" pitchFamily="34" charset="0"/>
              <a:cs typeface="Arial" pitchFamily="34" charset="0"/>
            </a:endParaRPr>
          </a:p>
          <a:p>
            <a:pPr marL="0" marR="0" lvl="0" indent="0" defTabSz="914400" rtl="0" eaLnBrk="1" fontAlgn="auto" latinLnBrk="0" hangingPunct="1">
              <a:lnSpc>
                <a:spcPct val="200000"/>
              </a:lnSpc>
              <a:spcBef>
                <a:spcPct val="20000"/>
              </a:spcBef>
              <a:spcAft>
                <a:spcPts val="0"/>
              </a:spcAft>
              <a:buClrTx/>
              <a:buSzTx/>
              <a:buFont typeface="Arial" pitchFamily="34" charset="0"/>
              <a:buNone/>
              <a:tabLst/>
              <a:defRPr/>
            </a:pPr>
            <a:endParaRPr kumimoji="0" lang="pt-PT" sz="2000" b="0" i="0" u="none" strike="noStrike" kern="1200" cap="none" spc="0" normalizeH="0" baseline="0" noProof="0" dirty="0">
              <a:ln>
                <a:noFill/>
              </a:ln>
              <a:effectLst/>
              <a:uLnTx/>
              <a:uFillTx/>
              <a:latin typeface="Arial" pitchFamily="34" charset="0"/>
              <a:cs typeface="Arial" pitchFamily="34" charset="0"/>
            </a:endParaRPr>
          </a:p>
          <a:p>
            <a:pPr marL="0" marR="0" lvl="0" indent="0" defTabSz="914400" rtl="0" eaLnBrk="1" fontAlgn="auto" latinLnBrk="0" hangingPunct="1">
              <a:lnSpc>
                <a:spcPct val="200000"/>
              </a:lnSpc>
              <a:spcBef>
                <a:spcPct val="20000"/>
              </a:spcBef>
              <a:spcAft>
                <a:spcPts val="0"/>
              </a:spcAft>
              <a:buClrTx/>
              <a:buSzTx/>
              <a:buFont typeface="Arial" pitchFamily="34" charset="0"/>
              <a:buNone/>
              <a:tabLst/>
              <a:defRPr/>
            </a:pPr>
            <a:endParaRPr kumimoji="0" lang="pt-PT" sz="2000" b="0" i="0" u="none" strike="noStrike" kern="1200" cap="none" spc="0" normalizeH="0" baseline="0" noProof="0" dirty="0">
              <a:ln>
                <a:noFill/>
              </a:ln>
              <a:effectLst/>
              <a:uLnTx/>
              <a:uFillTx/>
              <a:latin typeface="Arial" pitchFamily="34" charset="0"/>
              <a:cs typeface="Arial" pitchFamily="34" charset="0"/>
            </a:endParaRPr>
          </a:p>
          <a:p>
            <a:pPr marL="0" marR="0" lvl="0" indent="0" defTabSz="914400" rtl="0" eaLnBrk="1" fontAlgn="auto" latinLnBrk="0" hangingPunct="1">
              <a:lnSpc>
                <a:spcPct val="200000"/>
              </a:lnSpc>
              <a:spcBef>
                <a:spcPct val="20000"/>
              </a:spcBef>
              <a:spcAft>
                <a:spcPts val="0"/>
              </a:spcAft>
              <a:buClrTx/>
              <a:buSzTx/>
              <a:buFont typeface="Arial" pitchFamily="34" charset="0"/>
              <a:buNone/>
              <a:tabLst/>
              <a:defRPr/>
            </a:pPr>
            <a:endParaRPr kumimoji="0" lang="pt-PT" sz="2000" b="0" i="0" u="none" strike="noStrike" kern="1200" cap="none" spc="0" normalizeH="0" baseline="0" noProof="0" dirty="0">
              <a:ln>
                <a:noFill/>
              </a:ln>
              <a:effectLst/>
              <a:uLnTx/>
              <a:uFillTx/>
              <a:latin typeface="Arial" pitchFamily="34" charset="0"/>
              <a:cs typeface="Arial" pitchFamily="34"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pic>
        <p:nvPicPr>
          <p:cNvPr id="9" name="Imagem 8">
            <a:extLst>
              <a:ext uri="{FF2B5EF4-FFF2-40B4-BE49-F238E27FC236}">
                <a16:creationId xmlns:a16="http://schemas.microsoft.com/office/drawing/2014/main" id="{81982921-1900-46B5-BE82-07BECCD63918}"/>
              </a:ext>
            </a:extLst>
          </p:cNvPr>
          <p:cNvPicPr>
            <a:picLocks noChangeAspect="1"/>
          </p:cNvPicPr>
          <p:nvPr/>
        </p:nvPicPr>
        <p:blipFill>
          <a:blip r:embed="rId4"/>
          <a:stretch>
            <a:fillRect/>
          </a:stretch>
        </p:blipFill>
        <p:spPr>
          <a:xfrm>
            <a:off x="0" y="6320212"/>
            <a:ext cx="9144000" cy="253252"/>
          </a:xfrm>
          <a:prstGeom prst="rect">
            <a:avLst/>
          </a:prstGeom>
        </p:spPr>
      </p:pic>
      <p:sp>
        <p:nvSpPr>
          <p:cNvPr id="22" name="Subtítulo 2">
            <a:extLst>
              <a:ext uri="{FF2B5EF4-FFF2-40B4-BE49-F238E27FC236}">
                <a16:creationId xmlns:a16="http://schemas.microsoft.com/office/drawing/2014/main" id="{4398899E-D25D-42E0-BC1A-908F28573164}"/>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@André Sousa, João Correia, Luís Carreira | </a:t>
            </a:r>
            <a:r>
              <a:rPr lang="pt-PT" sz="900" b="1" dirty="0">
                <a:solidFill>
                  <a:srgbClr val="C00000"/>
                </a:solidFill>
                <a:latin typeface="Arial" charset="0"/>
                <a:ea typeface="Arial" charset="0"/>
                <a:cs typeface="Arial" charset="0"/>
              </a:rPr>
              <a:t>Unidade Curricular: Projeto III </a:t>
            </a:r>
            <a:r>
              <a:rPr lang="pt-PT" sz="900" dirty="0">
                <a:latin typeface="Arial" charset="0"/>
                <a:ea typeface="Arial" charset="0"/>
                <a:cs typeface="Arial" charset="0"/>
              </a:rPr>
              <a:t>– Ano Letivo 2022/2023 – </a:t>
            </a:r>
            <a:r>
              <a:rPr lang="pt-PT" sz="900" b="1" dirty="0" err="1">
                <a:latin typeface="Arial" charset="0"/>
                <a:ea typeface="Arial" charset="0"/>
                <a:cs typeface="Arial" charset="0"/>
              </a:rPr>
              <a:t>Code</a:t>
            </a:r>
            <a:r>
              <a:rPr lang="pt-PT" sz="900" b="1" dirty="0">
                <a:latin typeface="Arial" charset="0"/>
                <a:ea typeface="Arial" charset="0"/>
                <a:cs typeface="Arial" charset="0"/>
              </a:rPr>
              <a:t> </a:t>
            </a:r>
            <a:r>
              <a:rPr lang="pt-PT" sz="900" b="1" dirty="0" err="1">
                <a:latin typeface="Arial" charset="0"/>
                <a:ea typeface="Arial" charset="0"/>
                <a:cs typeface="Arial" charset="0"/>
              </a:rPr>
              <a:t>Journey</a:t>
            </a:r>
            <a:endParaRPr lang="pt-PT" sz="900" b="1" dirty="0">
              <a:latin typeface="Arial" charset="0"/>
              <a:ea typeface="Arial" charset="0"/>
              <a:cs typeface="Arial" charset="0"/>
            </a:endParaRPr>
          </a:p>
        </p:txBody>
      </p:sp>
      <p:pic>
        <p:nvPicPr>
          <p:cNvPr id="13" name="Imagem 12">
            <a:extLst>
              <a:ext uri="{FF2B5EF4-FFF2-40B4-BE49-F238E27FC236}">
                <a16:creationId xmlns:a16="http://schemas.microsoft.com/office/drawing/2014/main" id="{BE263CB9-5E3B-4385-9450-974CDF0F6C7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3" name="Rectângulo 19">
            <a:extLst>
              <a:ext uri="{FF2B5EF4-FFF2-40B4-BE49-F238E27FC236}">
                <a16:creationId xmlns:a16="http://schemas.microsoft.com/office/drawing/2014/main" id="{850208AF-C5A5-C009-177D-8C27BB5DCC8B}"/>
              </a:ext>
            </a:extLst>
          </p:cNvPr>
          <p:cNvSpPr/>
          <p:nvPr/>
        </p:nvSpPr>
        <p:spPr>
          <a:xfrm>
            <a:off x="5535613" y="553019"/>
            <a:ext cx="3505200" cy="261610"/>
          </a:xfrm>
          <a:prstGeom prst="rect">
            <a:avLst/>
          </a:prstGeom>
        </p:spPr>
        <p:txBody>
          <a:bodyPr wrap="square">
            <a:spAutoFit/>
          </a:bodyPr>
          <a:lstStyle/>
          <a:p>
            <a:pPr algn="r"/>
            <a:r>
              <a:rPr lang="pt-PT" sz="1100" b="1" cap="all" dirty="0" err="1">
                <a:highlight>
                  <a:srgbClr val="FFFF00"/>
                </a:highlight>
              </a:rPr>
              <a:t>Degree</a:t>
            </a:r>
            <a:r>
              <a:rPr lang="pt-PT" sz="1100" b="1" cap="all" dirty="0">
                <a:highlight>
                  <a:srgbClr val="FFFF00"/>
                </a:highlight>
              </a:rPr>
              <a:t> IN </a:t>
            </a:r>
            <a:r>
              <a:rPr lang="pt-PT" sz="1100" b="1" cap="all" dirty="0" err="1">
                <a:highlight>
                  <a:srgbClr val="FFFF00"/>
                </a:highlight>
              </a:rPr>
              <a:t>Informatics</a:t>
            </a:r>
            <a:r>
              <a:rPr lang="pt-PT" sz="1100" b="1" cap="all" dirty="0">
                <a:highlight>
                  <a:srgbClr val="FFFF00"/>
                </a:highlight>
              </a:rPr>
              <a:t> </a:t>
            </a:r>
            <a:r>
              <a:rPr lang="pt-PT" sz="1100" b="1" cap="all" dirty="0" err="1">
                <a:highlight>
                  <a:srgbClr val="FFFF00"/>
                </a:highlight>
              </a:rPr>
              <a:t>engineering</a:t>
            </a:r>
            <a:endParaRPr lang="pt-PT" sz="1100" dirty="0">
              <a:highlight>
                <a:srgbClr val="FFFF00"/>
              </a:highlight>
            </a:endParaRPr>
          </a:p>
        </p:txBody>
      </p:sp>
      <p:pic>
        <p:nvPicPr>
          <p:cNvPr id="5" name="Imagem 4">
            <a:extLst>
              <a:ext uri="{FF2B5EF4-FFF2-40B4-BE49-F238E27FC236}">
                <a16:creationId xmlns:a16="http://schemas.microsoft.com/office/drawing/2014/main" id="{4B69841B-4743-42E9-837A-73B87FC5C8C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75316" y="9186"/>
            <a:ext cx="2575034" cy="63988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2.3.6 </a:t>
            </a:r>
            <a:r>
              <a:rPr lang="pt-PT" sz="2000" b="1" dirty="0" err="1">
                <a:effectLst>
                  <a:outerShdw blurRad="38100" dist="38100" dir="2700000" algn="tl">
                    <a:srgbClr val="C0C0C0"/>
                  </a:outerShdw>
                </a:effectLst>
                <a:latin typeface="Arial"/>
                <a:cs typeface="Arial"/>
              </a:rPr>
              <a:t>Jenkins</a:t>
            </a:r>
            <a:endParaRPr lang="pt-PT" sz="2000" b="1" dirty="0">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17" name="Imagem 16">
            <a:extLst>
              <a:ext uri="{FF2B5EF4-FFF2-40B4-BE49-F238E27FC236}">
                <a16:creationId xmlns:a16="http://schemas.microsoft.com/office/drawing/2014/main" id="{F535E2C2-4A3E-4F57-8579-4CEE0050D20B}"/>
              </a:ext>
            </a:extLst>
          </p:cNvPr>
          <p:cNvPicPr>
            <a:picLocks noChangeAspect="1"/>
          </p:cNvPicPr>
          <p:nvPr/>
        </p:nvPicPr>
        <p:blipFill>
          <a:blip r:embed="rId3"/>
          <a:stretch>
            <a:fillRect/>
          </a:stretch>
        </p:blipFill>
        <p:spPr>
          <a:xfrm>
            <a:off x="101225" y="904241"/>
            <a:ext cx="9014192" cy="266482"/>
          </a:xfrm>
          <a:prstGeom prst="rect">
            <a:avLst/>
          </a:prstGeom>
        </p:spPr>
      </p:pic>
      <p:sp>
        <p:nvSpPr>
          <p:cNvPr id="20" name="Text Box 10">
            <a:extLst>
              <a:ext uri="{FF2B5EF4-FFF2-40B4-BE49-F238E27FC236}">
                <a16:creationId xmlns:a16="http://schemas.microsoft.com/office/drawing/2014/main" id="{F891BBBB-A380-4E2F-80EC-649041E7C55F}"/>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21" name="Rectangle 11">
            <a:extLst>
              <a:ext uri="{FF2B5EF4-FFF2-40B4-BE49-F238E27FC236}">
                <a16:creationId xmlns:a16="http://schemas.microsoft.com/office/drawing/2014/main" id="{075C4712-C803-4AC1-BFA5-9D62601FFF72}"/>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20</a:t>
            </a:fld>
            <a:r>
              <a:rPr lang="pt-PT" sz="1000" dirty="0"/>
              <a:t> -</a:t>
            </a:r>
          </a:p>
        </p:txBody>
      </p:sp>
      <p:pic>
        <p:nvPicPr>
          <p:cNvPr id="22" name="Imagem 21">
            <a:extLst>
              <a:ext uri="{FF2B5EF4-FFF2-40B4-BE49-F238E27FC236}">
                <a16:creationId xmlns:a16="http://schemas.microsoft.com/office/drawing/2014/main" id="{AA1F7DB9-D03E-4C4F-BBDE-6E685A371355}"/>
              </a:ext>
            </a:extLst>
          </p:cNvPr>
          <p:cNvPicPr>
            <a:picLocks noChangeAspect="1"/>
          </p:cNvPicPr>
          <p:nvPr/>
        </p:nvPicPr>
        <p:blipFill>
          <a:blip r:embed="rId4"/>
          <a:stretch>
            <a:fillRect/>
          </a:stretch>
        </p:blipFill>
        <p:spPr>
          <a:xfrm>
            <a:off x="0" y="6320212"/>
            <a:ext cx="9144000" cy="253252"/>
          </a:xfrm>
          <a:prstGeom prst="rect">
            <a:avLst/>
          </a:prstGeom>
        </p:spPr>
      </p:pic>
      <p:sp>
        <p:nvSpPr>
          <p:cNvPr id="23" name="Subtítulo 2">
            <a:extLst>
              <a:ext uri="{FF2B5EF4-FFF2-40B4-BE49-F238E27FC236}">
                <a16:creationId xmlns:a16="http://schemas.microsoft.com/office/drawing/2014/main" id="{D7E71E75-F157-4CE3-B2CB-B22669AA711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@André Sousa, João Correia, Luís Carreira | </a:t>
            </a:r>
            <a:r>
              <a:rPr lang="pt-PT" sz="900" b="1" dirty="0">
                <a:solidFill>
                  <a:srgbClr val="C00000"/>
                </a:solidFill>
                <a:latin typeface="Arial" charset="0"/>
                <a:ea typeface="Arial" charset="0"/>
                <a:cs typeface="Arial" charset="0"/>
              </a:rPr>
              <a:t>Unidade Curricular: Projeto III </a:t>
            </a:r>
            <a:r>
              <a:rPr lang="pt-PT" sz="900" dirty="0">
                <a:latin typeface="Arial" charset="0"/>
                <a:ea typeface="Arial" charset="0"/>
                <a:cs typeface="Arial" charset="0"/>
              </a:rPr>
              <a:t>– Ano Letivo 2022/2023 – </a:t>
            </a:r>
            <a:r>
              <a:rPr lang="pt-PT" sz="900" b="1" dirty="0" err="1">
                <a:latin typeface="Arial" charset="0"/>
                <a:ea typeface="Arial" charset="0"/>
                <a:cs typeface="Arial" charset="0"/>
              </a:rPr>
              <a:t>Code</a:t>
            </a:r>
            <a:r>
              <a:rPr lang="pt-PT" sz="900" b="1" dirty="0">
                <a:latin typeface="Arial" charset="0"/>
                <a:ea typeface="Arial" charset="0"/>
                <a:cs typeface="Arial" charset="0"/>
              </a:rPr>
              <a:t> </a:t>
            </a:r>
            <a:r>
              <a:rPr lang="pt-PT" sz="900" b="1" dirty="0" err="1">
                <a:latin typeface="Arial" charset="0"/>
                <a:ea typeface="Arial" charset="0"/>
                <a:cs typeface="Arial" charset="0"/>
              </a:rPr>
              <a:t>Journey</a:t>
            </a:r>
            <a:endParaRPr lang="pt-PT" sz="900" b="1" dirty="0">
              <a:latin typeface="Arial" charset="0"/>
              <a:ea typeface="Arial" charset="0"/>
              <a:cs typeface="Arial" charset="0"/>
            </a:endParaRPr>
          </a:p>
        </p:txBody>
      </p:sp>
      <p:pic>
        <p:nvPicPr>
          <p:cNvPr id="25" name="Imagem 24">
            <a:extLst>
              <a:ext uri="{FF2B5EF4-FFF2-40B4-BE49-F238E27FC236}">
                <a16:creationId xmlns:a16="http://schemas.microsoft.com/office/drawing/2014/main" id="{CD9987DD-8D81-49B0-8643-29AC6BC0353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7" name="Rectângulo 19">
            <a:extLst>
              <a:ext uri="{FF2B5EF4-FFF2-40B4-BE49-F238E27FC236}">
                <a16:creationId xmlns:a16="http://schemas.microsoft.com/office/drawing/2014/main" id="{22658C6A-D305-43E2-B156-8C9ED3D4DC38}"/>
              </a:ext>
            </a:extLst>
          </p:cNvPr>
          <p:cNvSpPr/>
          <p:nvPr/>
        </p:nvSpPr>
        <p:spPr>
          <a:xfrm>
            <a:off x="5535613" y="553019"/>
            <a:ext cx="3505200" cy="261610"/>
          </a:xfrm>
          <a:prstGeom prst="rect">
            <a:avLst/>
          </a:prstGeom>
        </p:spPr>
        <p:txBody>
          <a:bodyPr wrap="square">
            <a:spAutoFit/>
          </a:bodyPr>
          <a:lstStyle/>
          <a:p>
            <a:pPr algn="r"/>
            <a:r>
              <a:rPr lang="pt-PT" sz="1100" b="1" cap="all" dirty="0" err="1">
                <a:highlight>
                  <a:srgbClr val="FFFF00"/>
                </a:highlight>
              </a:rPr>
              <a:t>Degree</a:t>
            </a:r>
            <a:r>
              <a:rPr lang="pt-PT" sz="1100" b="1" cap="all" dirty="0">
                <a:highlight>
                  <a:srgbClr val="FFFF00"/>
                </a:highlight>
              </a:rPr>
              <a:t> IN </a:t>
            </a:r>
            <a:r>
              <a:rPr lang="pt-PT" sz="1100" b="1" cap="all" dirty="0" err="1">
                <a:highlight>
                  <a:srgbClr val="FFFF00"/>
                </a:highlight>
              </a:rPr>
              <a:t>Informatics</a:t>
            </a:r>
            <a:r>
              <a:rPr lang="pt-PT" sz="1100" b="1" cap="all" dirty="0">
                <a:highlight>
                  <a:srgbClr val="FFFF00"/>
                </a:highlight>
              </a:rPr>
              <a:t> </a:t>
            </a:r>
            <a:r>
              <a:rPr lang="pt-PT" sz="1100" b="1" cap="all" dirty="0" err="1">
                <a:highlight>
                  <a:srgbClr val="FFFF00"/>
                </a:highlight>
              </a:rPr>
              <a:t>engineering</a:t>
            </a:r>
            <a:endParaRPr lang="pt-PT" sz="1100" dirty="0">
              <a:highlight>
                <a:srgbClr val="FFFF00"/>
              </a:highlight>
            </a:endParaRPr>
          </a:p>
        </p:txBody>
      </p:sp>
      <p:pic>
        <p:nvPicPr>
          <p:cNvPr id="29" name="Imagem 28">
            <a:extLst>
              <a:ext uri="{FF2B5EF4-FFF2-40B4-BE49-F238E27FC236}">
                <a16:creationId xmlns:a16="http://schemas.microsoft.com/office/drawing/2014/main" id="{B35D451F-9FFD-4463-AA97-E8651B7DE90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75316" y="9186"/>
            <a:ext cx="2575034" cy="639880"/>
          </a:xfrm>
          <a:prstGeom prst="rect">
            <a:avLst/>
          </a:prstGeom>
        </p:spPr>
      </p:pic>
      <p:sp>
        <p:nvSpPr>
          <p:cNvPr id="2" name="Text Box 13">
            <a:extLst>
              <a:ext uri="{FF2B5EF4-FFF2-40B4-BE49-F238E27FC236}">
                <a16:creationId xmlns:a16="http://schemas.microsoft.com/office/drawing/2014/main" id="{356E3407-C845-2F68-3B76-8ECCD6261C82}"/>
              </a:ext>
            </a:extLst>
          </p:cNvPr>
          <p:cNvSpPr txBox="1">
            <a:spLocks noChangeArrowheads="1"/>
          </p:cNvSpPr>
          <p:nvPr/>
        </p:nvSpPr>
        <p:spPr bwMode="auto">
          <a:xfrm>
            <a:off x="306387" y="140480"/>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2.3 Technologies</a:t>
            </a:r>
            <a:endParaRPr lang="pt-PT" sz="2000" b="1" dirty="0">
              <a:effectLst>
                <a:outerShdw blurRad="38100" dist="38100" dir="2700000" algn="tl">
                  <a:srgbClr val="C0C0C0"/>
                </a:outerShdw>
              </a:effectLst>
              <a:latin typeface="Arial" charset="0"/>
            </a:endParaRPr>
          </a:p>
        </p:txBody>
      </p:sp>
      <p:pic>
        <p:nvPicPr>
          <p:cNvPr id="6146" name="Picture 2">
            <a:extLst>
              <a:ext uri="{FF2B5EF4-FFF2-40B4-BE49-F238E27FC236}">
                <a16:creationId xmlns:a16="http://schemas.microsoft.com/office/drawing/2014/main" id="{673E229D-4F9F-91A1-A3BA-1B6547DBEB12}"/>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66800" y="2200116"/>
            <a:ext cx="7010400" cy="4005422"/>
          </a:xfrm>
          <a:prstGeom prst="rect">
            <a:avLst/>
          </a:prstGeom>
          <a:noFill/>
          <a:extLst>
            <a:ext uri="{909E8E84-426E-40DD-AFC4-6F175D3DCCD1}">
              <a14:hiddenFill xmlns:a14="http://schemas.microsoft.com/office/drawing/2010/main">
                <a:solidFill>
                  <a:srgbClr val="FFFFFF"/>
                </a:solidFill>
              </a14:hiddenFill>
            </a:ext>
          </a:extLst>
        </p:spPr>
      </p:pic>
      <p:sp>
        <p:nvSpPr>
          <p:cNvPr id="3" name="CaixaDeTexto 2">
            <a:extLst>
              <a:ext uri="{FF2B5EF4-FFF2-40B4-BE49-F238E27FC236}">
                <a16:creationId xmlns:a16="http://schemas.microsoft.com/office/drawing/2014/main" id="{83987DED-0B6A-4497-09CC-541A07747915}"/>
              </a:ext>
            </a:extLst>
          </p:cNvPr>
          <p:cNvSpPr txBox="1"/>
          <p:nvPr/>
        </p:nvSpPr>
        <p:spPr>
          <a:xfrm>
            <a:off x="533399" y="1371599"/>
            <a:ext cx="8507413" cy="338554"/>
          </a:xfrm>
          <a:prstGeom prst="rect">
            <a:avLst/>
          </a:prstGeom>
          <a:noFill/>
        </p:spPr>
        <p:txBody>
          <a:bodyPr wrap="square" rtlCol="0">
            <a:spAutoFit/>
          </a:bodyPr>
          <a:lstStyle/>
          <a:p>
            <a:pPr algn="just"/>
            <a:r>
              <a:rPr lang="en-US" sz="1600" i="1" dirty="0">
                <a:solidFill>
                  <a:srgbClr val="FFC000"/>
                </a:solidFill>
                <a:cs typeface="Arial"/>
              </a:rPr>
              <a:t>■ </a:t>
            </a:r>
            <a:r>
              <a:rPr lang="en-US" sz="1600" dirty="0">
                <a:cs typeface="Arial"/>
              </a:rPr>
              <a:t>This is where we check the console output of the pipeline, so we can see the progress.</a:t>
            </a:r>
            <a:endParaRPr lang="pt-PT" sz="1600" dirty="0"/>
          </a:p>
        </p:txBody>
      </p:sp>
    </p:spTree>
    <p:extLst>
      <p:ext uri="{BB962C8B-B14F-4D97-AF65-F5344CB8AC3E}">
        <p14:creationId xmlns:p14="http://schemas.microsoft.com/office/powerpoint/2010/main" val="11243508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2.3.6 </a:t>
            </a:r>
            <a:r>
              <a:rPr lang="pt-PT" sz="2000" b="1" dirty="0" err="1">
                <a:effectLst>
                  <a:outerShdw blurRad="38100" dist="38100" dir="2700000" algn="tl">
                    <a:srgbClr val="C0C0C0"/>
                  </a:outerShdw>
                </a:effectLst>
                <a:latin typeface="Arial"/>
                <a:cs typeface="Arial"/>
              </a:rPr>
              <a:t>Jenkins</a:t>
            </a:r>
            <a:endParaRPr lang="pt-PT" sz="2000" b="1" dirty="0">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17" name="Imagem 16">
            <a:extLst>
              <a:ext uri="{FF2B5EF4-FFF2-40B4-BE49-F238E27FC236}">
                <a16:creationId xmlns:a16="http://schemas.microsoft.com/office/drawing/2014/main" id="{F535E2C2-4A3E-4F57-8579-4CEE0050D20B}"/>
              </a:ext>
            </a:extLst>
          </p:cNvPr>
          <p:cNvPicPr>
            <a:picLocks noChangeAspect="1"/>
          </p:cNvPicPr>
          <p:nvPr/>
        </p:nvPicPr>
        <p:blipFill>
          <a:blip r:embed="rId3"/>
          <a:stretch>
            <a:fillRect/>
          </a:stretch>
        </p:blipFill>
        <p:spPr>
          <a:xfrm>
            <a:off x="101225" y="904241"/>
            <a:ext cx="9014192" cy="266482"/>
          </a:xfrm>
          <a:prstGeom prst="rect">
            <a:avLst/>
          </a:prstGeom>
        </p:spPr>
      </p:pic>
      <p:sp>
        <p:nvSpPr>
          <p:cNvPr id="20" name="Text Box 10">
            <a:extLst>
              <a:ext uri="{FF2B5EF4-FFF2-40B4-BE49-F238E27FC236}">
                <a16:creationId xmlns:a16="http://schemas.microsoft.com/office/drawing/2014/main" id="{F891BBBB-A380-4E2F-80EC-649041E7C55F}"/>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21" name="Rectangle 11">
            <a:extLst>
              <a:ext uri="{FF2B5EF4-FFF2-40B4-BE49-F238E27FC236}">
                <a16:creationId xmlns:a16="http://schemas.microsoft.com/office/drawing/2014/main" id="{075C4712-C803-4AC1-BFA5-9D62601FFF72}"/>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21</a:t>
            </a:fld>
            <a:r>
              <a:rPr lang="pt-PT" sz="1000" dirty="0"/>
              <a:t> -</a:t>
            </a:r>
          </a:p>
        </p:txBody>
      </p:sp>
      <p:pic>
        <p:nvPicPr>
          <p:cNvPr id="22" name="Imagem 21">
            <a:extLst>
              <a:ext uri="{FF2B5EF4-FFF2-40B4-BE49-F238E27FC236}">
                <a16:creationId xmlns:a16="http://schemas.microsoft.com/office/drawing/2014/main" id="{AA1F7DB9-D03E-4C4F-BBDE-6E685A371355}"/>
              </a:ext>
            </a:extLst>
          </p:cNvPr>
          <p:cNvPicPr>
            <a:picLocks noChangeAspect="1"/>
          </p:cNvPicPr>
          <p:nvPr/>
        </p:nvPicPr>
        <p:blipFill>
          <a:blip r:embed="rId4"/>
          <a:stretch>
            <a:fillRect/>
          </a:stretch>
        </p:blipFill>
        <p:spPr>
          <a:xfrm>
            <a:off x="0" y="6320212"/>
            <a:ext cx="9144000" cy="253252"/>
          </a:xfrm>
          <a:prstGeom prst="rect">
            <a:avLst/>
          </a:prstGeom>
        </p:spPr>
      </p:pic>
      <p:sp>
        <p:nvSpPr>
          <p:cNvPr id="23" name="Subtítulo 2">
            <a:extLst>
              <a:ext uri="{FF2B5EF4-FFF2-40B4-BE49-F238E27FC236}">
                <a16:creationId xmlns:a16="http://schemas.microsoft.com/office/drawing/2014/main" id="{D7E71E75-F157-4CE3-B2CB-B22669AA711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@André Sousa, João Correia, Luís Carreira | </a:t>
            </a:r>
            <a:r>
              <a:rPr lang="pt-PT" sz="900" b="1" dirty="0">
                <a:solidFill>
                  <a:srgbClr val="C00000"/>
                </a:solidFill>
                <a:latin typeface="Arial" charset="0"/>
                <a:ea typeface="Arial" charset="0"/>
                <a:cs typeface="Arial" charset="0"/>
              </a:rPr>
              <a:t>Unidade Curricular: Projeto III </a:t>
            </a:r>
            <a:r>
              <a:rPr lang="pt-PT" sz="900" dirty="0">
                <a:latin typeface="Arial" charset="0"/>
                <a:ea typeface="Arial" charset="0"/>
                <a:cs typeface="Arial" charset="0"/>
              </a:rPr>
              <a:t>– Ano Letivo 2022/2023 – </a:t>
            </a:r>
            <a:r>
              <a:rPr lang="pt-PT" sz="900" b="1" dirty="0" err="1">
                <a:latin typeface="Arial" charset="0"/>
                <a:ea typeface="Arial" charset="0"/>
                <a:cs typeface="Arial" charset="0"/>
              </a:rPr>
              <a:t>Code</a:t>
            </a:r>
            <a:r>
              <a:rPr lang="pt-PT" sz="900" b="1" dirty="0">
                <a:latin typeface="Arial" charset="0"/>
                <a:ea typeface="Arial" charset="0"/>
                <a:cs typeface="Arial" charset="0"/>
              </a:rPr>
              <a:t> </a:t>
            </a:r>
            <a:r>
              <a:rPr lang="pt-PT" sz="900" b="1" dirty="0" err="1">
                <a:latin typeface="Arial" charset="0"/>
                <a:ea typeface="Arial" charset="0"/>
                <a:cs typeface="Arial" charset="0"/>
              </a:rPr>
              <a:t>Journey</a:t>
            </a:r>
            <a:endParaRPr lang="pt-PT" sz="900" b="1" dirty="0">
              <a:latin typeface="Arial" charset="0"/>
              <a:ea typeface="Arial" charset="0"/>
              <a:cs typeface="Arial" charset="0"/>
            </a:endParaRPr>
          </a:p>
        </p:txBody>
      </p:sp>
      <p:pic>
        <p:nvPicPr>
          <p:cNvPr id="25" name="Imagem 24">
            <a:extLst>
              <a:ext uri="{FF2B5EF4-FFF2-40B4-BE49-F238E27FC236}">
                <a16:creationId xmlns:a16="http://schemas.microsoft.com/office/drawing/2014/main" id="{CD9987DD-8D81-49B0-8643-29AC6BC0353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7" name="Rectângulo 19">
            <a:extLst>
              <a:ext uri="{FF2B5EF4-FFF2-40B4-BE49-F238E27FC236}">
                <a16:creationId xmlns:a16="http://schemas.microsoft.com/office/drawing/2014/main" id="{22658C6A-D305-43E2-B156-8C9ED3D4DC38}"/>
              </a:ext>
            </a:extLst>
          </p:cNvPr>
          <p:cNvSpPr/>
          <p:nvPr/>
        </p:nvSpPr>
        <p:spPr>
          <a:xfrm>
            <a:off x="5535613" y="553019"/>
            <a:ext cx="3505200" cy="261610"/>
          </a:xfrm>
          <a:prstGeom prst="rect">
            <a:avLst/>
          </a:prstGeom>
        </p:spPr>
        <p:txBody>
          <a:bodyPr wrap="square">
            <a:spAutoFit/>
          </a:bodyPr>
          <a:lstStyle/>
          <a:p>
            <a:pPr algn="r"/>
            <a:r>
              <a:rPr lang="pt-PT" sz="1100" b="1" cap="all" dirty="0" err="1">
                <a:highlight>
                  <a:srgbClr val="FFFF00"/>
                </a:highlight>
              </a:rPr>
              <a:t>Degree</a:t>
            </a:r>
            <a:r>
              <a:rPr lang="pt-PT" sz="1100" b="1" cap="all" dirty="0">
                <a:highlight>
                  <a:srgbClr val="FFFF00"/>
                </a:highlight>
              </a:rPr>
              <a:t> IN </a:t>
            </a:r>
            <a:r>
              <a:rPr lang="pt-PT" sz="1100" b="1" cap="all" dirty="0" err="1">
                <a:highlight>
                  <a:srgbClr val="FFFF00"/>
                </a:highlight>
              </a:rPr>
              <a:t>Informatics</a:t>
            </a:r>
            <a:r>
              <a:rPr lang="pt-PT" sz="1100" b="1" cap="all" dirty="0">
                <a:highlight>
                  <a:srgbClr val="FFFF00"/>
                </a:highlight>
              </a:rPr>
              <a:t> </a:t>
            </a:r>
            <a:r>
              <a:rPr lang="pt-PT" sz="1100" b="1" cap="all" dirty="0" err="1">
                <a:highlight>
                  <a:srgbClr val="FFFF00"/>
                </a:highlight>
              </a:rPr>
              <a:t>engineering</a:t>
            </a:r>
            <a:endParaRPr lang="pt-PT" sz="1100" dirty="0">
              <a:highlight>
                <a:srgbClr val="FFFF00"/>
              </a:highlight>
            </a:endParaRPr>
          </a:p>
        </p:txBody>
      </p:sp>
      <p:pic>
        <p:nvPicPr>
          <p:cNvPr id="29" name="Imagem 28">
            <a:extLst>
              <a:ext uri="{FF2B5EF4-FFF2-40B4-BE49-F238E27FC236}">
                <a16:creationId xmlns:a16="http://schemas.microsoft.com/office/drawing/2014/main" id="{B35D451F-9FFD-4463-AA97-E8651B7DE90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75316" y="9186"/>
            <a:ext cx="2575034" cy="639880"/>
          </a:xfrm>
          <a:prstGeom prst="rect">
            <a:avLst/>
          </a:prstGeom>
        </p:spPr>
      </p:pic>
      <p:sp>
        <p:nvSpPr>
          <p:cNvPr id="2" name="Text Box 13">
            <a:extLst>
              <a:ext uri="{FF2B5EF4-FFF2-40B4-BE49-F238E27FC236}">
                <a16:creationId xmlns:a16="http://schemas.microsoft.com/office/drawing/2014/main" id="{356E3407-C845-2F68-3B76-8ECCD6261C82}"/>
              </a:ext>
            </a:extLst>
          </p:cNvPr>
          <p:cNvSpPr txBox="1">
            <a:spLocks noChangeArrowheads="1"/>
          </p:cNvSpPr>
          <p:nvPr/>
        </p:nvSpPr>
        <p:spPr bwMode="auto">
          <a:xfrm>
            <a:off x="306387" y="140480"/>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2.3 Technologies</a:t>
            </a:r>
            <a:endParaRPr lang="pt-PT" sz="2000" b="1" dirty="0">
              <a:effectLst>
                <a:outerShdw blurRad="38100" dist="38100" dir="2700000" algn="tl">
                  <a:srgbClr val="C0C0C0"/>
                </a:outerShdw>
              </a:effectLst>
              <a:latin typeface="Arial" charset="0"/>
            </a:endParaRPr>
          </a:p>
        </p:txBody>
      </p:sp>
      <p:pic>
        <p:nvPicPr>
          <p:cNvPr id="7170" name="Picture 2">
            <a:extLst>
              <a:ext uri="{FF2B5EF4-FFF2-40B4-BE49-F238E27FC236}">
                <a16:creationId xmlns:a16="http://schemas.microsoft.com/office/drawing/2014/main" id="{B856C7F5-48BB-8D9B-178D-14E79CFFFF93}"/>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394290" y="2211102"/>
            <a:ext cx="6355420" cy="3960000"/>
          </a:xfrm>
          <a:prstGeom prst="rect">
            <a:avLst/>
          </a:prstGeom>
          <a:noFill/>
          <a:extLst>
            <a:ext uri="{909E8E84-426E-40DD-AFC4-6F175D3DCCD1}">
              <a14:hiddenFill xmlns:a14="http://schemas.microsoft.com/office/drawing/2010/main">
                <a:solidFill>
                  <a:srgbClr val="FFFFFF"/>
                </a:solidFill>
              </a14:hiddenFill>
            </a:ext>
          </a:extLst>
        </p:spPr>
      </p:pic>
      <p:sp>
        <p:nvSpPr>
          <p:cNvPr id="3" name="CaixaDeTexto 2">
            <a:extLst>
              <a:ext uri="{FF2B5EF4-FFF2-40B4-BE49-F238E27FC236}">
                <a16:creationId xmlns:a16="http://schemas.microsoft.com/office/drawing/2014/main" id="{4823F8DC-7A08-1816-D57A-BD41338B6847}"/>
              </a:ext>
            </a:extLst>
          </p:cNvPr>
          <p:cNvSpPr txBox="1"/>
          <p:nvPr/>
        </p:nvSpPr>
        <p:spPr>
          <a:xfrm>
            <a:off x="533399" y="1371599"/>
            <a:ext cx="8507413" cy="338554"/>
          </a:xfrm>
          <a:prstGeom prst="rect">
            <a:avLst/>
          </a:prstGeom>
          <a:noFill/>
        </p:spPr>
        <p:txBody>
          <a:bodyPr wrap="square" rtlCol="0">
            <a:spAutoFit/>
          </a:bodyPr>
          <a:lstStyle/>
          <a:p>
            <a:pPr algn="just"/>
            <a:r>
              <a:rPr lang="en-US" sz="1600" i="1" dirty="0">
                <a:solidFill>
                  <a:srgbClr val="FFC000"/>
                </a:solidFill>
                <a:cs typeface="Arial"/>
              </a:rPr>
              <a:t>■ </a:t>
            </a:r>
            <a:r>
              <a:rPr lang="en-US" sz="1600" dirty="0">
                <a:cs typeface="Arial"/>
              </a:rPr>
              <a:t>This is the </a:t>
            </a:r>
            <a:r>
              <a:rPr lang="en-US" sz="1600" dirty="0" err="1">
                <a:cs typeface="Arial"/>
              </a:rPr>
              <a:t>DockerHub</a:t>
            </a:r>
            <a:r>
              <a:rPr lang="en-US" sz="1600" dirty="0">
                <a:cs typeface="Arial"/>
              </a:rPr>
              <a:t> image and we can see the latest </a:t>
            </a:r>
            <a:r>
              <a:rPr lang="pt-PT" sz="1600" b="0" i="0" dirty="0" err="1">
                <a:solidFill>
                  <a:srgbClr val="242424"/>
                </a:solidFill>
                <a:effectLst/>
                <a:latin typeface="Calibri" panose="020F0502020204030204" pitchFamily="34" charset="0"/>
              </a:rPr>
              <a:t>pushed</a:t>
            </a:r>
            <a:r>
              <a:rPr lang="pt-PT" sz="1600" b="0" i="0" dirty="0">
                <a:solidFill>
                  <a:srgbClr val="242424"/>
                </a:solidFill>
                <a:effectLst/>
                <a:latin typeface="Calibri" panose="020F0502020204030204" pitchFamily="34" charset="0"/>
              </a:rPr>
              <a:t> </a:t>
            </a:r>
            <a:r>
              <a:rPr lang="pt-PT" sz="1600" b="0" i="0" dirty="0" err="1">
                <a:solidFill>
                  <a:srgbClr val="242424"/>
                </a:solidFill>
                <a:effectLst/>
                <a:latin typeface="Calibri" panose="020F0502020204030204" pitchFamily="34" charset="0"/>
              </a:rPr>
              <a:t>images</a:t>
            </a:r>
            <a:r>
              <a:rPr lang="en-US" sz="1600" dirty="0">
                <a:cs typeface="Arial"/>
              </a:rPr>
              <a:t>.</a:t>
            </a:r>
            <a:endParaRPr lang="pt-PT" sz="1600" dirty="0"/>
          </a:p>
        </p:txBody>
      </p:sp>
    </p:spTree>
    <p:extLst>
      <p:ext uri="{BB962C8B-B14F-4D97-AF65-F5344CB8AC3E}">
        <p14:creationId xmlns:p14="http://schemas.microsoft.com/office/powerpoint/2010/main" val="28518417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2.3.7 Argo CD</a:t>
            </a:r>
            <a:endParaRPr lang="pt-PT" sz="2000" b="1" dirty="0">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sp>
        <p:nvSpPr>
          <p:cNvPr id="3" name="CaixaDeTexto 2">
            <a:extLst>
              <a:ext uri="{FF2B5EF4-FFF2-40B4-BE49-F238E27FC236}">
                <a16:creationId xmlns:a16="http://schemas.microsoft.com/office/drawing/2014/main" id="{A3BE218B-749A-4273-BE63-4B04D0615966}"/>
              </a:ext>
            </a:extLst>
          </p:cNvPr>
          <p:cNvSpPr txBox="1"/>
          <p:nvPr/>
        </p:nvSpPr>
        <p:spPr>
          <a:xfrm>
            <a:off x="419100" y="1087714"/>
            <a:ext cx="8305800" cy="2639441"/>
          </a:xfrm>
          <a:prstGeom prst="rect">
            <a:avLst/>
          </a:prstGeom>
          <a:noFill/>
          <a:ln>
            <a:noFill/>
          </a:ln>
        </p:spPr>
        <p:txBody>
          <a:bodyPr wrap="square" rtlCol="0">
            <a:spAutoFit/>
          </a:bodyPr>
          <a:lstStyle/>
          <a:p>
            <a:pPr algn="just">
              <a:lnSpc>
                <a:spcPct val="150000"/>
              </a:lnSpc>
            </a:pPr>
            <a:r>
              <a:rPr lang="en-US" sz="1600" i="1" dirty="0">
                <a:solidFill>
                  <a:srgbClr val="FFC000"/>
                </a:solidFill>
                <a:cs typeface="Arial"/>
              </a:rPr>
              <a:t>■</a:t>
            </a:r>
            <a:r>
              <a:rPr lang="pt-PT" sz="1600" dirty="0">
                <a:cs typeface="Arial"/>
              </a:rPr>
              <a:t> </a:t>
            </a:r>
            <a:r>
              <a:rPr lang="en-GB" sz="1600" dirty="0" err="1">
                <a:cs typeface="Arial"/>
              </a:rPr>
              <a:t>ArgoCD</a:t>
            </a:r>
            <a:r>
              <a:rPr lang="en-GB" sz="1600" dirty="0">
                <a:cs typeface="Arial"/>
              </a:rPr>
              <a:t> is used to implement like a Kubernetes controller to continuality monitor the applications and compare with latest version. </a:t>
            </a:r>
            <a:r>
              <a:rPr lang="en-GB" sz="1600" dirty="0" err="1">
                <a:cs typeface="Arial"/>
              </a:rPr>
              <a:t>ArgoCD</a:t>
            </a:r>
            <a:r>
              <a:rPr lang="en-GB" sz="1600" dirty="0">
                <a:cs typeface="Arial"/>
              </a:rPr>
              <a:t> can be used externally or inside of Kubernetes, but we have some advantages running it outside, more speed and be more isolated. Also, </a:t>
            </a:r>
            <a:r>
              <a:rPr lang="en-US" sz="1600" dirty="0" err="1">
                <a:cs typeface="Arial"/>
              </a:rPr>
              <a:t>ArgoCD</a:t>
            </a:r>
            <a:r>
              <a:rPr lang="en-US" sz="1600" dirty="0">
                <a:cs typeface="Arial"/>
              </a:rPr>
              <a:t> implements some </a:t>
            </a:r>
            <a:r>
              <a:rPr lang="en-US" sz="1600" dirty="0" err="1">
                <a:cs typeface="Arial"/>
              </a:rPr>
              <a:t>GitOps</a:t>
            </a:r>
            <a:r>
              <a:rPr lang="en-US" sz="1600" dirty="0">
                <a:cs typeface="Arial"/>
              </a:rPr>
              <a:t> principles: it's a way to have the container's state declared as code, and ensure that the code is always the source of truth. The cluster will always have the apps as they are declared in the code, and if something changes in the cluster, it will correct it to stay as it is in the </a:t>
            </a:r>
            <a:r>
              <a:rPr lang="en-US" sz="1600">
                <a:cs typeface="Arial"/>
              </a:rPr>
              <a:t>code.</a:t>
            </a:r>
            <a:endParaRPr lang="en-US" sz="1600" dirty="0">
              <a:cs typeface="Arial"/>
            </a:endParaRPr>
          </a:p>
        </p:txBody>
      </p:sp>
      <p:pic>
        <p:nvPicPr>
          <p:cNvPr id="17" name="Imagem 16">
            <a:extLst>
              <a:ext uri="{FF2B5EF4-FFF2-40B4-BE49-F238E27FC236}">
                <a16:creationId xmlns:a16="http://schemas.microsoft.com/office/drawing/2014/main" id="{F535E2C2-4A3E-4F57-8579-4CEE0050D20B}"/>
              </a:ext>
            </a:extLst>
          </p:cNvPr>
          <p:cNvPicPr>
            <a:picLocks noChangeAspect="1"/>
          </p:cNvPicPr>
          <p:nvPr/>
        </p:nvPicPr>
        <p:blipFill>
          <a:blip r:embed="rId3"/>
          <a:stretch>
            <a:fillRect/>
          </a:stretch>
        </p:blipFill>
        <p:spPr>
          <a:xfrm>
            <a:off x="101225" y="904241"/>
            <a:ext cx="9014192" cy="266482"/>
          </a:xfrm>
          <a:prstGeom prst="rect">
            <a:avLst/>
          </a:prstGeom>
        </p:spPr>
      </p:pic>
      <p:sp>
        <p:nvSpPr>
          <p:cNvPr id="20" name="Text Box 10">
            <a:extLst>
              <a:ext uri="{FF2B5EF4-FFF2-40B4-BE49-F238E27FC236}">
                <a16:creationId xmlns:a16="http://schemas.microsoft.com/office/drawing/2014/main" id="{F891BBBB-A380-4E2F-80EC-649041E7C55F}"/>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21" name="Rectangle 11">
            <a:extLst>
              <a:ext uri="{FF2B5EF4-FFF2-40B4-BE49-F238E27FC236}">
                <a16:creationId xmlns:a16="http://schemas.microsoft.com/office/drawing/2014/main" id="{075C4712-C803-4AC1-BFA5-9D62601FFF72}"/>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22</a:t>
            </a:fld>
            <a:r>
              <a:rPr lang="pt-PT" sz="1000" dirty="0"/>
              <a:t> -</a:t>
            </a:r>
          </a:p>
        </p:txBody>
      </p:sp>
      <p:pic>
        <p:nvPicPr>
          <p:cNvPr id="22" name="Imagem 21">
            <a:extLst>
              <a:ext uri="{FF2B5EF4-FFF2-40B4-BE49-F238E27FC236}">
                <a16:creationId xmlns:a16="http://schemas.microsoft.com/office/drawing/2014/main" id="{AA1F7DB9-D03E-4C4F-BBDE-6E685A371355}"/>
              </a:ext>
            </a:extLst>
          </p:cNvPr>
          <p:cNvPicPr>
            <a:picLocks noChangeAspect="1"/>
          </p:cNvPicPr>
          <p:nvPr/>
        </p:nvPicPr>
        <p:blipFill>
          <a:blip r:embed="rId4"/>
          <a:stretch>
            <a:fillRect/>
          </a:stretch>
        </p:blipFill>
        <p:spPr>
          <a:xfrm>
            <a:off x="0" y="6320212"/>
            <a:ext cx="9144000" cy="253252"/>
          </a:xfrm>
          <a:prstGeom prst="rect">
            <a:avLst/>
          </a:prstGeom>
        </p:spPr>
      </p:pic>
      <p:sp>
        <p:nvSpPr>
          <p:cNvPr id="23" name="Subtítulo 2">
            <a:extLst>
              <a:ext uri="{FF2B5EF4-FFF2-40B4-BE49-F238E27FC236}">
                <a16:creationId xmlns:a16="http://schemas.microsoft.com/office/drawing/2014/main" id="{D7E71E75-F157-4CE3-B2CB-B22669AA711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@André Sousa, João Correia, Luís Carreira | </a:t>
            </a:r>
            <a:r>
              <a:rPr lang="pt-PT" sz="900" b="1" dirty="0">
                <a:solidFill>
                  <a:srgbClr val="C00000"/>
                </a:solidFill>
                <a:latin typeface="Arial" charset="0"/>
                <a:ea typeface="Arial" charset="0"/>
                <a:cs typeface="Arial" charset="0"/>
              </a:rPr>
              <a:t>Unidade Curricular: Projeto III </a:t>
            </a:r>
            <a:r>
              <a:rPr lang="pt-PT" sz="900" dirty="0">
                <a:latin typeface="Arial" charset="0"/>
                <a:ea typeface="Arial" charset="0"/>
                <a:cs typeface="Arial" charset="0"/>
              </a:rPr>
              <a:t>– Ano Letivo 2022/2023 – </a:t>
            </a:r>
            <a:r>
              <a:rPr lang="pt-PT" sz="900" b="1" dirty="0" err="1">
                <a:latin typeface="Arial" charset="0"/>
                <a:ea typeface="Arial" charset="0"/>
                <a:cs typeface="Arial" charset="0"/>
              </a:rPr>
              <a:t>Code</a:t>
            </a:r>
            <a:r>
              <a:rPr lang="pt-PT" sz="900" b="1" dirty="0">
                <a:latin typeface="Arial" charset="0"/>
                <a:ea typeface="Arial" charset="0"/>
                <a:cs typeface="Arial" charset="0"/>
              </a:rPr>
              <a:t> </a:t>
            </a:r>
            <a:r>
              <a:rPr lang="pt-PT" sz="900" b="1" dirty="0" err="1">
                <a:latin typeface="Arial" charset="0"/>
                <a:ea typeface="Arial" charset="0"/>
                <a:cs typeface="Arial" charset="0"/>
              </a:rPr>
              <a:t>Journey</a:t>
            </a:r>
            <a:endParaRPr lang="pt-PT" sz="900" b="1" dirty="0">
              <a:latin typeface="Arial" charset="0"/>
              <a:ea typeface="Arial" charset="0"/>
              <a:cs typeface="Arial" charset="0"/>
            </a:endParaRPr>
          </a:p>
        </p:txBody>
      </p:sp>
      <p:pic>
        <p:nvPicPr>
          <p:cNvPr id="25" name="Imagem 24">
            <a:extLst>
              <a:ext uri="{FF2B5EF4-FFF2-40B4-BE49-F238E27FC236}">
                <a16:creationId xmlns:a16="http://schemas.microsoft.com/office/drawing/2014/main" id="{CD9987DD-8D81-49B0-8643-29AC6BC0353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7" name="Rectângulo 19">
            <a:extLst>
              <a:ext uri="{FF2B5EF4-FFF2-40B4-BE49-F238E27FC236}">
                <a16:creationId xmlns:a16="http://schemas.microsoft.com/office/drawing/2014/main" id="{22658C6A-D305-43E2-B156-8C9ED3D4DC38}"/>
              </a:ext>
            </a:extLst>
          </p:cNvPr>
          <p:cNvSpPr/>
          <p:nvPr/>
        </p:nvSpPr>
        <p:spPr>
          <a:xfrm>
            <a:off x="5535613" y="553019"/>
            <a:ext cx="3505200" cy="261610"/>
          </a:xfrm>
          <a:prstGeom prst="rect">
            <a:avLst/>
          </a:prstGeom>
        </p:spPr>
        <p:txBody>
          <a:bodyPr wrap="square">
            <a:spAutoFit/>
          </a:bodyPr>
          <a:lstStyle/>
          <a:p>
            <a:pPr algn="r"/>
            <a:r>
              <a:rPr lang="pt-PT" sz="1100" b="1" cap="all" dirty="0" err="1">
                <a:highlight>
                  <a:srgbClr val="FFFF00"/>
                </a:highlight>
              </a:rPr>
              <a:t>Degree</a:t>
            </a:r>
            <a:r>
              <a:rPr lang="pt-PT" sz="1100" b="1" cap="all" dirty="0">
                <a:highlight>
                  <a:srgbClr val="FFFF00"/>
                </a:highlight>
              </a:rPr>
              <a:t> IN </a:t>
            </a:r>
            <a:r>
              <a:rPr lang="pt-PT" sz="1100" b="1" cap="all" dirty="0" err="1">
                <a:highlight>
                  <a:srgbClr val="FFFF00"/>
                </a:highlight>
              </a:rPr>
              <a:t>Informatics</a:t>
            </a:r>
            <a:r>
              <a:rPr lang="pt-PT" sz="1100" b="1" cap="all" dirty="0">
                <a:highlight>
                  <a:srgbClr val="FFFF00"/>
                </a:highlight>
              </a:rPr>
              <a:t> </a:t>
            </a:r>
            <a:r>
              <a:rPr lang="pt-PT" sz="1100" b="1" cap="all" dirty="0" err="1">
                <a:highlight>
                  <a:srgbClr val="FFFF00"/>
                </a:highlight>
              </a:rPr>
              <a:t>engineering</a:t>
            </a:r>
            <a:endParaRPr lang="pt-PT" sz="1100" dirty="0">
              <a:highlight>
                <a:srgbClr val="FFFF00"/>
              </a:highlight>
            </a:endParaRPr>
          </a:p>
        </p:txBody>
      </p:sp>
      <p:pic>
        <p:nvPicPr>
          <p:cNvPr id="29" name="Imagem 28">
            <a:extLst>
              <a:ext uri="{FF2B5EF4-FFF2-40B4-BE49-F238E27FC236}">
                <a16:creationId xmlns:a16="http://schemas.microsoft.com/office/drawing/2014/main" id="{B35D451F-9FFD-4463-AA97-E8651B7DE90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75316" y="9186"/>
            <a:ext cx="2575034" cy="639880"/>
          </a:xfrm>
          <a:prstGeom prst="rect">
            <a:avLst/>
          </a:prstGeom>
        </p:spPr>
      </p:pic>
      <p:pic>
        <p:nvPicPr>
          <p:cNvPr id="3076" name="Picture 4" descr="ArgoCD - An overview – Automated Ramblings">
            <a:extLst>
              <a:ext uri="{FF2B5EF4-FFF2-40B4-BE49-F238E27FC236}">
                <a16:creationId xmlns:a16="http://schemas.microsoft.com/office/drawing/2014/main" id="{369CA484-4049-95E4-35D0-7AD76F65821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97263" y="4193439"/>
            <a:ext cx="4677897" cy="2148158"/>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13">
            <a:extLst>
              <a:ext uri="{FF2B5EF4-FFF2-40B4-BE49-F238E27FC236}">
                <a16:creationId xmlns:a16="http://schemas.microsoft.com/office/drawing/2014/main" id="{758803A7-7260-F5BE-F46E-C4548744E290}"/>
              </a:ext>
            </a:extLst>
          </p:cNvPr>
          <p:cNvSpPr txBox="1">
            <a:spLocks noChangeArrowheads="1"/>
          </p:cNvSpPr>
          <p:nvPr/>
        </p:nvSpPr>
        <p:spPr bwMode="auto">
          <a:xfrm>
            <a:off x="306387" y="140480"/>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2.3 Technologies</a:t>
            </a:r>
            <a:endParaRPr lang="pt-PT" sz="2000" b="1" dirty="0">
              <a:effectLst>
                <a:outerShdw blurRad="38100" dist="38100" dir="2700000" algn="tl">
                  <a:srgbClr val="C0C0C0"/>
                </a:outerShdw>
              </a:effectLst>
              <a:latin typeface="Arial" charset="0"/>
            </a:endParaRPr>
          </a:p>
        </p:txBody>
      </p:sp>
    </p:spTree>
    <p:extLst>
      <p:ext uri="{BB962C8B-B14F-4D97-AF65-F5344CB8AC3E}">
        <p14:creationId xmlns:p14="http://schemas.microsoft.com/office/powerpoint/2010/main" val="9543360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2.3.7 Argo CD</a:t>
            </a:r>
            <a:endParaRPr lang="pt-PT" sz="2000" b="1" dirty="0">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sp>
        <p:nvSpPr>
          <p:cNvPr id="3" name="CaixaDeTexto 2">
            <a:extLst>
              <a:ext uri="{FF2B5EF4-FFF2-40B4-BE49-F238E27FC236}">
                <a16:creationId xmlns:a16="http://schemas.microsoft.com/office/drawing/2014/main" id="{A3BE218B-749A-4273-BE63-4B04D0615966}"/>
              </a:ext>
            </a:extLst>
          </p:cNvPr>
          <p:cNvSpPr txBox="1"/>
          <p:nvPr/>
        </p:nvSpPr>
        <p:spPr>
          <a:xfrm>
            <a:off x="419100" y="1066800"/>
            <a:ext cx="8305800" cy="1008225"/>
          </a:xfrm>
          <a:prstGeom prst="rect">
            <a:avLst/>
          </a:prstGeom>
          <a:noFill/>
          <a:ln>
            <a:noFill/>
          </a:ln>
        </p:spPr>
        <p:txBody>
          <a:bodyPr wrap="square" rtlCol="0">
            <a:spAutoFit/>
          </a:bodyPr>
          <a:lstStyle/>
          <a:p>
            <a:pPr algn="just">
              <a:lnSpc>
                <a:spcPct val="200000"/>
              </a:lnSpc>
            </a:pPr>
            <a:r>
              <a:rPr lang="en-US" sz="1600" i="1" dirty="0">
                <a:solidFill>
                  <a:srgbClr val="FFC000"/>
                </a:solidFill>
                <a:cs typeface="Arial"/>
              </a:rPr>
              <a:t>■</a:t>
            </a:r>
            <a:r>
              <a:rPr lang="pt-PT" sz="1600" dirty="0">
                <a:cs typeface="Arial"/>
              </a:rPr>
              <a:t> </a:t>
            </a:r>
            <a:r>
              <a:rPr lang="en-GB" sz="1600" dirty="0">
                <a:cs typeface="Arial"/>
              </a:rPr>
              <a:t>These are the files that we used to build the API on </a:t>
            </a:r>
            <a:r>
              <a:rPr lang="en-GB" sz="1600" dirty="0" err="1">
                <a:cs typeface="Arial"/>
              </a:rPr>
              <a:t>ArgoCD</a:t>
            </a:r>
            <a:r>
              <a:rPr lang="en-GB" sz="1600" dirty="0">
                <a:cs typeface="Arial"/>
              </a:rPr>
              <a:t>;</a:t>
            </a:r>
          </a:p>
          <a:p>
            <a:pPr algn="just">
              <a:lnSpc>
                <a:spcPct val="200000"/>
              </a:lnSpc>
            </a:pPr>
            <a:r>
              <a:rPr lang="en-GB" sz="1600" dirty="0">
                <a:hlinkClick r:id="rId3"/>
              </a:rPr>
              <a:t>https://github.com/sousa-andre/spring-boot-rest-services-with-unit-and-integration-test-config</a:t>
            </a:r>
            <a:r>
              <a:rPr lang="en-GB" sz="1600" dirty="0">
                <a:cs typeface="Arial"/>
              </a:rPr>
              <a:t> </a:t>
            </a:r>
            <a:endParaRPr lang="en-GB" sz="1600" dirty="0"/>
          </a:p>
        </p:txBody>
      </p:sp>
      <p:pic>
        <p:nvPicPr>
          <p:cNvPr id="17" name="Imagem 16">
            <a:extLst>
              <a:ext uri="{FF2B5EF4-FFF2-40B4-BE49-F238E27FC236}">
                <a16:creationId xmlns:a16="http://schemas.microsoft.com/office/drawing/2014/main" id="{F535E2C2-4A3E-4F57-8579-4CEE0050D20B}"/>
              </a:ext>
            </a:extLst>
          </p:cNvPr>
          <p:cNvPicPr>
            <a:picLocks noChangeAspect="1"/>
          </p:cNvPicPr>
          <p:nvPr/>
        </p:nvPicPr>
        <p:blipFill>
          <a:blip r:embed="rId4"/>
          <a:stretch>
            <a:fillRect/>
          </a:stretch>
        </p:blipFill>
        <p:spPr>
          <a:xfrm>
            <a:off x="101225" y="904241"/>
            <a:ext cx="9014192" cy="266482"/>
          </a:xfrm>
          <a:prstGeom prst="rect">
            <a:avLst/>
          </a:prstGeom>
        </p:spPr>
      </p:pic>
      <p:sp>
        <p:nvSpPr>
          <p:cNvPr id="20" name="Text Box 10">
            <a:extLst>
              <a:ext uri="{FF2B5EF4-FFF2-40B4-BE49-F238E27FC236}">
                <a16:creationId xmlns:a16="http://schemas.microsoft.com/office/drawing/2014/main" id="{F891BBBB-A380-4E2F-80EC-649041E7C55F}"/>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21" name="Rectangle 11">
            <a:extLst>
              <a:ext uri="{FF2B5EF4-FFF2-40B4-BE49-F238E27FC236}">
                <a16:creationId xmlns:a16="http://schemas.microsoft.com/office/drawing/2014/main" id="{075C4712-C803-4AC1-BFA5-9D62601FFF72}"/>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23</a:t>
            </a:fld>
            <a:r>
              <a:rPr lang="pt-PT" sz="1000" dirty="0"/>
              <a:t> -</a:t>
            </a:r>
          </a:p>
        </p:txBody>
      </p:sp>
      <p:pic>
        <p:nvPicPr>
          <p:cNvPr id="22" name="Imagem 21">
            <a:extLst>
              <a:ext uri="{FF2B5EF4-FFF2-40B4-BE49-F238E27FC236}">
                <a16:creationId xmlns:a16="http://schemas.microsoft.com/office/drawing/2014/main" id="{AA1F7DB9-D03E-4C4F-BBDE-6E685A371355}"/>
              </a:ext>
            </a:extLst>
          </p:cNvPr>
          <p:cNvPicPr>
            <a:picLocks noChangeAspect="1"/>
          </p:cNvPicPr>
          <p:nvPr/>
        </p:nvPicPr>
        <p:blipFill>
          <a:blip r:embed="rId5"/>
          <a:stretch>
            <a:fillRect/>
          </a:stretch>
        </p:blipFill>
        <p:spPr>
          <a:xfrm>
            <a:off x="0" y="6320212"/>
            <a:ext cx="9144000" cy="253252"/>
          </a:xfrm>
          <a:prstGeom prst="rect">
            <a:avLst/>
          </a:prstGeom>
        </p:spPr>
      </p:pic>
      <p:sp>
        <p:nvSpPr>
          <p:cNvPr id="23" name="Subtítulo 2">
            <a:extLst>
              <a:ext uri="{FF2B5EF4-FFF2-40B4-BE49-F238E27FC236}">
                <a16:creationId xmlns:a16="http://schemas.microsoft.com/office/drawing/2014/main" id="{D7E71E75-F157-4CE3-B2CB-B22669AA711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@André Sousa, João Correia, Luís Carreira | </a:t>
            </a:r>
            <a:r>
              <a:rPr lang="pt-PT" sz="900" b="1" dirty="0">
                <a:solidFill>
                  <a:srgbClr val="C00000"/>
                </a:solidFill>
                <a:latin typeface="Arial" charset="0"/>
                <a:ea typeface="Arial" charset="0"/>
                <a:cs typeface="Arial" charset="0"/>
              </a:rPr>
              <a:t>Unidade Curricular: Projeto III </a:t>
            </a:r>
            <a:r>
              <a:rPr lang="pt-PT" sz="900" dirty="0">
                <a:latin typeface="Arial" charset="0"/>
                <a:ea typeface="Arial" charset="0"/>
                <a:cs typeface="Arial" charset="0"/>
              </a:rPr>
              <a:t>– Ano Letivo 2022/2023 – </a:t>
            </a:r>
            <a:r>
              <a:rPr lang="pt-PT" sz="900" b="1" dirty="0" err="1">
                <a:latin typeface="Arial" charset="0"/>
                <a:ea typeface="Arial" charset="0"/>
                <a:cs typeface="Arial" charset="0"/>
              </a:rPr>
              <a:t>Code</a:t>
            </a:r>
            <a:r>
              <a:rPr lang="pt-PT" sz="900" b="1" dirty="0">
                <a:latin typeface="Arial" charset="0"/>
                <a:ea typeface="Arial" charset="0"/>
                <a:cs typeface="Arial" charset="0"/>
              </a:rPr>
              <a:t> </a:t>
            </a:r>
            <a:r>
              <a:rPr lang="pt-PT" sz="900" b="1" dirty="0" err="1">
                <a:latin typeface="Arial" charset="0"/>
                <a:ea typeface="Arial" charset="0"/>
                <a:cs typeface="Arial" charset="0"/>
              </a:rPr>
              <a:t>Journey</a:t>
            </a:r>
            <a:endParaRPr lang="pt-PT" sz="900" b="1" dirty="0">
              <a:latin typeface="Arial" charset="0"/>
              <a:ea typeface="Arial" charset="0"/>
              <a:cs typeface="Arial" charset="0"/>
            </a:endParaRPr>
          </a:p>
        </p:txBody>
      </p:sp>
      <p:pic>
        <p:nvPicPr>
          <p:cNvPr id="25" name="Imagem 24">
            <a:extLst>
              <a:ext uri="{FF2B5EF4-FFF2-40B4-BE49-F238E27FC236}">
                <a16:creationId xmlns:a16="http://schemas.microsoft.com/office/drawing/2014/main" id="{CD9987DD-8D81-49B0-8643-29AC6BC0353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7" name="Rectângulo 19">
            <a:extLst>
              <a:ext uri="{FF2B5EF4-FFF2-40B4-BE49-F238E27FC236}">
                <a16:creationId xmlns:a16="http://schemas.microsoft.com/office/drawing/2014/main" id="{22658C6A-D305-43E2-B156-8C9ED3D4DC38}"/>
              </a:ext>
            </a:extLst>
          </p:cNvPr>
          <p:cNvSpPr/>
          <p:nvPr/>
        </p:nvSpPr>
        <p:spPr>
          <a:xfrm>
            <a:off x="5535613" y="553019"/>
            <a:ext cx="3505200" cy="261610"/>
          </a:xfrm>
          <a:prstGeom prst="rect">
            <a:avLst/>
          </a:prstGeom>
        </p:spPr>
        <p:txBody>
          <a:bodyPr wrap="square">
            <a:spAutoFit/>
          </a:bodyPr>
          <a:lstStyle/>
          <a:p>
            <a:pPr algn="r"/>
            <a:r>
              <a:rPr lang="pt-PT" sz="1100" b="1" cap="all" dirty="0" err="1">
                <a:highlight>
                  <a:srgbClr val="FFFF00"/>
                </a:highlight>
              </a:rPr>
              <a:t>Degree</a:t>
            </a:r>
            <a:r>
              <a:rPr lang="pt-PT" sz="1100" b="1" cap="all" dirty="0">
                <a:highlight>
                  <a:srgbClr val="FFFF00"/>
                </a:highlight>
              </a:rPr>
              <a:t> IN </a:t>
            </a:r>
            <a:r>
              <a:rPr lang="pt-PT" sz="1100" b="1" cap="all" dirty="0" err="1">
                <a:highlight>
                  <a:srgbClr val="FFFF00"/>
                </a:highlight>
              </a:rPr>
              <a:t>Informatics</a:t>
            </a:r>
            <a:r>
              <a:rPr lang="pt-PT" sz="1100" b="1" cap="all" dirty="0">
                <a:highlight>
                  <a:srgbClr val="FFFF00"/>
                </a:highlight>
              </a:rPr>
              <a:t> </a:t>
            </a:r>
            <a:r>
              <a:rPr lang="pt-PT" sz="1100" b="1" cap="all" dirty="0" err="1">
                <a:highlight>
                  <a:srgbClr val="FFFF00"/>
                </a:highlight>
              </a:rPr>
              <a:t>engineering</a:t>
            </a:r>
            <a:endParaRPr lang="pt-PT" sz="1100" dirty="0">
              <a:highlight>
                <a:srgbClr val="FFFF00"/>
              </a:highlight>
            </a:endParaRPr>
          </a:p>
        </p:txBody>
      </p:sp>
      <p:pic>
        <p:nvPicPr>
          <p:cNvPr id="29" name="Imagem 28">
            <a:extLst>
              <a:ext uri="{FF2B5EF4-FFF2-40B4-BE49-F238E27FC236}">
                <a16:creationId xmlns:a16="http://schemas.microsoft.com/office/drawing/2014/main" id="{B35D451F-9FFD-4463-AA97-E8651B7DE90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575316" y="9186"/>
            <a:ext cx="2575034" cy="639880"/>
          </a:xfrm>
          <a:prstGeom prst="rect">
            <a:avLst/>
          </a:prstGeom>
        </p:spPr>
      </p:pic>
      <p:sp>
        <p:nvSpPr>
          <p:cNvPr id="2" name="Text Box 13">
            <a:extLst>
              <a:ext uri="{FF2B5EF4-FFF2-40B4-BE49-F238E27FC236}">
                <a16:creationId xmlns:a16="http://schemas.microsoft.com/office/drawing/2014/main" id="{758803A7-7260-F5BE-F46E-C4548744E290}"/>
              </a:ext>
            </a:extLst>
          </p:cNvPr>
          <p:cNvSpPr txBox="1">
            <a:spLocks noChangeArrowheads="1"/>
          </p:cNvSpPr>
          <p:nvPr/>
        </p:nvSpPr>
        <p:spPr bwMode="auto">
          <a:xfrm>
            <a:off x="306387" y="140480"/>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2.3 Technologies</a:t>
            </a:r>
            <a:endParaRPr lang="pt-PT" sz="2000" b="1" dirty="0">
              <a:effectLst>
                <a:outerShdw blurRad="38100" dist="38100" dir="2700000" algn="tl">
                  <a:srgbClr val="C0C0C0"/>
                </a:outerShdw>
              </a:effectLst>
              <a:latin typeface="Arial" charset="0"/>
            </a:endParaRPr>
          </a:p>
        </p:txBody>
      </p:sp>
      <p:pic>
        <p:nvPicPr>
          <p:cNvPr id="4098" name="Picture 2">
            <a:extLst>
              <a:ext uri="{FF2B5EF4-FFF2-40B4-BE49-F238E27FC236}">
                <a16:creationId xmlns:a16="http://schemas.microsoft.com/office/drawing/2014/main" id="{541047E1-5C57-5457-0964-82C429B70FC7}"/>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19654" y="2225106"/>
            <a:ext cx="6904692" cy="3945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45742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2.3.7 Argo CD</a:t>
            </a:r>
            <a:endParaRPr lang="pt-PT" sz="2000" b="1" dirty="0">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sp>
        <p:nvSpPr>
          <p:cNvPr id="3" name="CaixaDeTexto 2">
            <a:extLst>
              <a:ext uri="{FF2B5EF4-FFF2-40B4-BE49-F238E27FC236}">
                <a16:creationId xmlns:a16="http://schemas.microsoft.com/office/drawing/2014/main" id="{A3BE218B-749A-4273-BE63-4B04D0615966}"/>
              </a:ext>
            </a:extLst>
          </p:cNvPr>
          <p:cNvSpPr txBox="1"/>
          <p:nvPr/>
        </p:nvSpPr>
        <p:spPr>
          <a:xfrm>
            <a:off x="419100" y="1087714"/>
            <a:ext cx="8305800" cy="514180"/>
          </a:xfrm>
          <a:prstGeom prst="rect">
            <a:avLst/>
          </a:prstGeom>
          <a:noFill/>
          <a:ln>
            <a:noFill/>
          </a:ln>
        </p:spPr>
        <p:txBody>
          <a:bodyPr wrap="square" rtlCol="0">
            <a:spAutoFit/>
          </a:bodyPr>
          <a:lstStyle/>
          <a:p>
            <a:pPr algn="just">
              <a:lnSpc>
                <a:spcPct val="200000"/>
              </a:lnSpc>
            </a:pPr>
            <a:r>
              <a:rPr lang="en-US" sz="1600" i="1" dirty="0">
                <a:solidFill>
                  <a:srgbClr val="FFC000"/>
                </a:solidFill>
                <a:cs typeface="Arial"/>
              </a:rPr>
              <a:t>■</a:t>
            </a:r>
            <a:r>
              <a:rPr lang="pt-PT" sz="1600" dirty="0">
                <a:cs typeface="Arial"/>
              </a:rPr>
              <a:t> </a:t>
            </a:r>
            <a:r>
              <a:rPr lang="en-GB" sz="1600" dirty="0">
                <a:cs typeface="Arial"/>
              </a:rPr>
              <a:t>This is the configuration file used to build the API on </a:t>
            </a:r>
            <a:r>
              <a:rPr lang="en-GB" sz="1600" dirty="0" err="1">
                <a:cs typeface="Arial"/>
              </a:rPr>
              <a:t>ArgoCD</a:t>
            </a:r>
            <a:r>
              <a:rPr lang="en-GB" sz="1600" dirty="0">
                <a:cs typeface="Arial"/>
              </a:rPr>
              <a:t> ;</a:t>
            </a:r>
            <a:endParaRPr lang="en-GB" sz="1600" dirty="0"/>
          </a:p>
        </p:txBody>
      </p:sp>
      <p:pic>
        <p:nvPicPr>
          <p:cNvPr id="17" name="Imagem 16">
            <a:extLst>
              <a:ext uri="{FF2B5EF4-FFF2-40B4-BE49-F238E27FC236}">
                <a16:creationId xmlns:a16="http://schemas.microsoft.com/office/drawing/2014/main" id="{F535E2C2-4A3E-4F57-8579-4CEE0050D20B}"/>
              </a:ext>
            </a:extLst>
          </p:cNvPr>
          <p:cNvPicPr>
            <a:picLocks noChangeAspect="1"/>
          </p:cNvPicPr>
          <p:nvPr/>
        </p:nvPicPr>
        <p:blipFill>
          <a:blip r:embed="rId3"/>
          <a:stretch>
            <a:fillRect/>
          </a:stretch>
        </p:blipFill>
        <p:spPr>
          <a:xfrm>
            <a:off x="101225" y="904241"/>
            <a:ext cx="9014192" cy="266482"/>
          </a:xfrm>
          <a:prstGeom prst="rect">
            <a:avLst/>
          </a:prstGeom>
        </p:spPr>
      </p:pic>
      <p:sp>
        <p:nvSpPr>
          <p:cNvPr id="20" name="Text Box 10">
            <a:extLst>
              <a:ext uri="{FF2B5EF4-FFF2-40B4-BE49-F238E27FC236}">
                <a16:creationId xmlns:a16="http://schemas.microsoft.com/office/drawing/2014/main" id="{F891BBBB-A380-4E2F-80EC-649041E7C55F}"/>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21" name="Rectangle 11">
            <a:extLst>
              <a:ext uri="{FF2B5EF4-FFF2-40B4-BE49-F238E27FC236}">
                <a16:creationId xmlns:a16="http://schemas.microsoft.com/office/drawing/2014/main" id="{075C4712-C803-4AC1-BFA5-9D62601FFF72}"/>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24</a:t>
            </a:fld>
            <a:r>
              <a:rPr lang="pt-PT" sz="1000" dirty="0"/>
              <a:t> -</a:t>
            </a:r>
          </a:p>
        </p:txBody>
      </p:sp>
      <p:pic>
        <p:nvPicPr>
          <p:cNvPr id="22" name="Imagem 21">
            <a:extLst>
              <a:ext uri="{FF2B5EF4-FFF2-40B4-BE49-F238E27FC236}">
                <a16:creationId xmlns:a16="http://schemas.microsoft.com/office/drawing/2014/main" id="{AA1F7DB9-D03E-4C4F-BBDE-6E685A371355}"/>
              </a:ext>
            </a:extLst>
          </p:cNvPr>
          <p:cNvPicPr>
            <a:picLocks noChangeAspect="1"/>
          </p:cNvPicPr>
          <p:nvPr/>
        </p:nvPicPr>
        <p:blipFill>
          <a:blip r:embed="rId4"/>
          <a:stretch>
            <a:fillRect/>
          </a:stretch>
        </p:blipFill>
        <p:spPr>
          <a:xfrm>
            <a:off x="0" y="6320212"/>
            <a:ext cx="9144000" cy="253252"/>
          </a:xfrm>
          <a:prstGeom prst="rect">
            <a:avLst/>
          </a:prstGeom>
        </p:spPr>
      </p:pic>
      <p:sp>
        <p:nvSpPr>
          <p:cNvPr id="23" name="Subtítulo 2">
            <a:extLst>
              <a:ext uri="{FF2B5EF4-FFF2-40B4-BE49-F238E27FC236}">
                <a16:creationId xmlns:a16="http://schemas.microsoft.com/office/drawing/2014/main" id="{D7E71E75-F157-4CE3-B2CB-B22669AA711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@André Sousa, João Correia, Luís Carreira | </a:t>
            </a:r>
            <a:r>
              <a:rPr lang="pt-PT" sz="900" b="1" dirty="0">
                <a:solidFill>
                  <a:srgbClr val="C00000"/>
                </a:solidFill>
                <a:latin typeface="Arial" charset="0"/>
                <a:ea typeface="Arial" charset="0"/>
                <a:cs typeface="Arial" charset="0"/>
              </a:rPr>
              <a:t>Unidade Curricular: Projeto III </a:t>
            </a:r>
            <a:r>
              <a:rPr lang="pt-PT" sz="900" dirty="0">
                <a:latin typeface="Arial" charset="0"/>
                <a:ea typeface="Arial" charset="0"/>
                <a:cs typeface="Arial" charset="0"/>
              </a:rPr>
              <a:t>– Ano Letivo 2022/2023 – </a:t>
            </a:r>
            <a:r>
              <a:rPr lang="pt-PT" sz="900" b="1" dirty="0" err="1">
                <a:latin typeface="Arial" charset="0"/>
                <a:ea typeface="Arial" charset="0"/>
                <a:cs typeface="Arial" charset="0"/>
              </a:rPr>
              <a:t>Code</a:t>
            </a:r>
            <a:r>
              <a:rPr lang="pt-PT" sz="900" b="1" dirty="0">
                <a:latin typeface="Arial" charset="0"/>
                <a:ea typeface="Arial" charset="0"/>
                <a:cs typeface="Arial" charset="0"/>
              </a:rPr>
              <a:t> </a:t>
            </a:r>
            <a:r>
              <a:rPr lang="pt-PT" sz="900" b="1" dirty="0" err="1">
                <a:latin typeface="Arial" charset="0"/>
                <a:ea typeface="Arial" charset="0"/>
                <a:cs typeface="Arial" charset="0"/>
              </a:rPr>
              <a:t>Journey</a:t>
            </a:r>
            <a:endParaRPr lang="pt-PT" sz="900" b="1" dirty="0">
              <a:latin typeface="Arial" charset="0"/>
              <a:ea typeface="Arial" charset="0"/>
              <a:cs typeface="Arial" charset="0"/>
            </a:endParaRPr>
          </a:p>
        </p:txBody>
      </p:sp>
      <p:pic>
        <p:nvPicPr>
          <p:cNvPr id="25" name="Imagem 24">
            <a:extLst>
              <a:ext uri="{FF2B5EF4-FFF2-40B4-BE49-F238E27FC236}">
                <a16:creationId xmlns:a16="http://schemas.microsoft.com/office/drawing/2014/main" id="{CD9987DD-8D81-49B0-8643-29AC6BC0353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7" name="Rectângulo 19">
            <a:extLst>
              <a:ext uri="{FF2B5EF4-FFF2-40B4-BE49-F238E27FC236}">
                <a16:creationId xmlns:a16="http://schemas.microsoft.com/office/drawing/2014/main" id="{22658C6A-D305-43E2-B156-8C9ED3D4DC38}"/>
              </a:ext>
            </a:extLst>
          </p:cNvPr>
          <p:cNvSpPr/>
          <p:nvPr/>
        </p:nvSpPr>
        <p:spPr>
          <a:xfrm>
            <a:off x="5535613" y="553019"/>
            <a:ext cx="3505200" cy="261610"/>
          </a:xfrm>
          <a:prstGeom prst="rect">
            <a:avLst/>
          </a:prstGeom>
        </p:spPr>
        <p:txBody>
          <a:bodyPr wrap="square">
            <a:spAutoFit/>
          </a:bodyPr>
          <a:lstStyle/>
          <a:p>
            <a:pPr algn="r"/>
            <a:r>
              <a:rPr lang="pt-PT" sz="1100" b="1" cap="all" dirty="0" err="1">
                <a:highlight>
                  <a:srgbClr val="FFFF00"/>
                </a:highlight>
              </a:rPr>
              <a:t>Degree</a:t>
            </a:r>
            <a:r>
              <a:rPr lang="pt-PT" sz="1100" b="1" cap="all" dirty="0">
                <a:highlight>
                  <a:srgbClr val="FFFF00"/>
                </a:highlight>
              </a:rPr>
              <a:t> IN </a:t>
            </a:r>
            <a:r>
              <a:rPr lang="pt-PT" sz="1100" b="1" cap="all" dirty="0" err="1">
                <a:highlight>
                  <a:srgbClr val="FFFF00"/>
                </a:highlight>
              </a:rPr>
              <a:t>Informatics</a:t>
            </a:r>
            <a:r>
              <a:rPr lang="pt-PT" sz="1100" b="1" cap="all" dirty="0">
                <a:highlight>
                  <a:srgbClr val="FFFF00"/>
                </a:highlight>
              </a:rPr>
              <a:t> </a:t>
            </a:r>
            <a:r>
              <a:rPr lang="pt-PT" sz="1100" b="1" cap="all" dirty="0" err="1">
                <a:highlight>
                  <a:srgbClr val="FFFF00"/>
                </a:highlight>
              </a:rPr>
              <a:t>engineering</a:t>
            </a:r>
            <a:endParaRPr lang="pt-PT" sz="1100" dirty="0">
              <a:highlight>
                <a:srgbClr val="FFFF00"/>
              </a:highlight>
            </a:endParaRPr>
          </a:p>
        </p:txBody>
      </p:sp>
      <p:pic>
        <p:nvPicPr>
          <p:cNvPr id="29" name="Imagem 28">
            <a:extLst>
              <a:ext uri="{FF2B5EF4-FFF2-40B4-BE49-F238E27FC236}">
                <a16:creationId xmlns:a16="http://schemas.microsoft.com/office/drawing/2014/main" id="{B35D451F-9FFD-4463-AA97-E8651B7DE90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75316" y="9186"/>
            <a:ext cx="2575034" cy="639880"/>
          </a:xfrm>
          <a:prstGeom prst="rect">
            <a:avLst/>
          </a:prstGeom>
        </p:spPr>
      </p:pic>
      <p:sp>
        <p:nvSpPr>
          <p:cNvPr id="2" name="Text Box 13">
            <a:extLst>
              <a:ext uri="{FF2B5EF4-FFF2-40B4-BE49-F238E27FC236}">
                <a16:creationId xmlns:a16="http://schemas.microsoft.com/office/drawing/2014/main" id="{758803A7-7260-F5BE-F46E-C4548744E290}"/>
              </a:ext>
            </a:extLst>
          </p:cNvPr>
          <p:cNvSpPr txBox="1">
            <a:spLocks noChangeArrowheads="1"/>
          </p:cNvSpPr>
          <p:nvPr/>
        </p:nvSpPr>
        <p:spPr bwMode="auto">
          <a:xfrm>
            <a:off x="306387" y="140480"/>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2.3 Technologies</a:t>
            </a:r>
            <a:endParaRPr lang="pt-PT" sz="2000" b="1" dirty="0">
              <a:effectLst>
                <a:outerShdw blurRad="38100" dist="38100" dir="2700000" algn="tl">
                  <a:srgbClr val="C0C0C0"/>
                </a:outerShdw>
              </a:effectLst>
              <a:latin typeface="Arial" charset="0"/>
            </a:endParaRPr>
          </a:p>
        </p:txBody>
      </p:sp>
      <p:pic>
        <p:nvPicPr>
          <p:cNvPr id="5" name="Imagem 4">
            <a:extLst>
              <a:ext uri="{FF2B5EF4-FFF2-40B4-BE49-F238E27FC236}">
                <a16:creationId xmlns:a16="http://schemas.microsoft.com/office/drawing/2014/main" id="{5E233382-A620-97C9-CB19-F37C4681DF28}"/>
              </a:ext>
            </a:extLst>
          </p:cNvPr>
          <p:cNvPicPr>
            <a:picLocks noChangeAspect="1"/>
          </p:cNvPicPr>
          <p:nvPr/>
        </p:nvPicPr>
        <p:blipFill>
          <a:blip r:embed="rId7"/>
          <a:stretch>
            <a:fillRect/>
          </a:stretch>
        </p:blipFill>
        <p:spPr>
          <a:xfrm>
            <a:off x="335527" y="1969727"/>
            <a:ext cx="8472946" cy="4137025"/>
          </a:xfrm>
          <a:prstGeom prst="rect">
            <a:avLst/>
          </a:prstGeom>
        </p:spPr>
      </p:pic>
    </p:spTree>
    <p:extLst>
      <p:ext uri="{BB962C8B-B14F-4D97-AF65-F5344CB8AC3E}">
        <p14:creationId xmlns:p14="http://schemas.microsoft.com/office/powerpoint/2010/main" val="11121572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2.3.7 Argo CD</a:t>
            </a:r>
            <a:endParaRPr lang="pt-PT" sz="2000" b="1" dirty="0">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sp>
        <p:nvSpPr>
          <p:cNvPr id="3" name="CaixaDeTexto 2">
            <a:extLst>
              <a:ext uri="{FF2B5EF4-FFF2-40B4-BE49-F238E27FC236}">
                <a16:creationId xmlns:a16="http://schemas.microsoft.com/office/drawing/2014/main" id="{A3BE218B-749A-4273-BE63-4B04D0615966}"/>
              </a:ext>
            </a:extLst>
          </p:cNvPr>
          <p:cNvSpPr txBox="1"/>
          <p:nvPr/>
        </p:nvSpPr>
        <p:spPr>
          <a:xfrm>
            <a:off x="419100" y="1087714"/>
            <a:ext cx="8305800" cy="514180"/>
          </a:xfrm>
          <a:prstGeom prst="rect">
            <a:avLst/>
          </a:prstGeom>
          <a:noFill/>
          <a:ln>
            <a:noFill/>
          </a:ln>
        </p:spPr>
        <p:txBody>
          <a:bodyPr wrap="square" rtlCol="0">
            <a:spAutoFit/>
          </a:bodyPr>
          <a:lstStyle/>
          <a:p>
            <a:pPr algn="just">
              <a:lnSpc>
                <a:spcPct val="200000"/>
              </a:lnSpc>
            </a:pPr>
            <a:r>
              <a:rPr lang="en-US" sz="1600" i="1" dirty="0">
                <a:solidFill>
                  <a:srgbClr val="FFC000"/>
                </a:solidFill>
                <a:cs typeface="Arial"/>
              </a:rPr>
              <a:t>■</a:t>
            </a:r>
            <a:r>
              <a:rPr lang="pt-PT" sz="1600" dirty="0">
                <a:cs typeface="Arial"/>
              </a:rPr>
              <a:t> </a:t>
            </a:r>
            <a:r>
              <a:rPr lang="en-GB" sz="1600" dirty="0">
                <a:cs typeface="Arial"/>
              </a:rPr>
              <a:t>API built on </a:t>
            </a:r>
            <a:r>
              <a:rPr lang="en-GB" sz="1600" dirty="0" err="1">
                <a:cs typeface="Arial"/>
              </a:rPr>
              <a:t>argocd</a:t>
            </a:r>
            <a:r>
              <a:rPr lang="en-GB" sz="1600" dirty="0">
                <a:cs typeface="Arial"/>
              </a:rPr>
              <a:t>;</a:t>
            </a:r>
            <a:endParaRPr lang="en-GB" sz="1600" dirty="0"/>
          </a:p>
        </p:txBody>
      </p:sp>
      <p:pic>
        <p:nvPicPr>
          <p:cNvPr id="17" name="Imagem 16">
            <a:extLst>
              <a:ext uri="{FF2B5EF4-FFF2-40B4-BE49-F238E27FC236}">
                <a16:creationId xmlns:a16="http://schemas.microsoft.com/office/drawing/2014/main" id="{F535E2C2-4A3E-4F57-8579-4CEE0050D20B}"/>
              </a:ext>
            </a:extLst>
          </p:cNvPr>
          <p:cNvPicPr>
            <a:picLocks noChangeAspect="1"/>
          </p:cNvPicPr>
          <p:nvPr/>
        </p:nvPicPr>
        <p:blipFill>
          <a:blip r:embed="rId3"/>
          <a:stretch>
            <a:fillRect/>
          </a:stretch>
        </p:blipFill>
        <p:spPr>
          <a:xfrm>
            <a:off x="101225" y="904241"/>
            <a:ext cx="9014192" cy="266482"/>
          </a:xfrm>
          <a:prstGeom prst="rect">
            <a:avLst/>
          </a:prstGeom>
        </p:spPr>
      </p:pic>
      <p:sp>
        <p:nvSpPr>
          <p:cNvPr id="20" name="Text Box 10">
            <a:extLst>
              <a:ext uri="{FF2B5EF4-FFF2-40B4-BE49-F238E27FC236}">
                <a16:creationId xmlns:a16="http://schemas.microsoft.com/office/drawing/2014/main" id="{F891BBBB-A380-4E2F-80EC-649041E7C55F}"/>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21" name="Rectangle 11">
            <a:extLst>
              <a:ext uri="{FF2B5EF4-FFF2-40B4-BE49-F238E27FC236}">
                <a16:creationId xmlns:a16="http://schemas.microsoft.com/office/drawing/2014/main" id="{075C4712-C803-4AC1-BFA5-9D62601FFF72}"/>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25</a:t>
            </a:fld>
            <a:r>
              <a:rPr lang="pt-PT" sz="1000" dirty="0"/>
              <a:t> -</a:t>
            </a:r>
          </a:p>
        </p:txBody>
      </p:sp>
      <p:pic>
        <p:nvPicPr>
          <p:cNvPr id="22" name="Imagem 21">
            <a:extLst>
              <a:ext uri="{FF2B5EF4-FFF2-40B4-BE49-F238E27FC236}">
                <a16:creationId xmlns:a16="http://schemas.microsoft.com/office/drawing/2014/main" id="{AA1F7DB9-D03E-4C4F-BBDE-6E685A371355}"/>
              </a:ext>
            </a:extLst>
          </p:cNvPr>
          <p:cNvPicPr>
            <a:picLocks noChangeAspect="1"/>
          </p:cNvPicPr>
          <p:nvPr/>
        </p:nvPicPr>
        <p:blipFill>
          <a:blip r:embed="rId4"/>
          <a:stretch>
            <a:fillRect/>
          </a:stretch>
        </p:blipFill>
        <p:spPr>
          <a:xfrm>
            <a:off x="0" y="6320212"/>
            <a:ext cx="9144000" cy="253252"/>
          </a:xfrm>
          <a:prstGeom prst="rect">
            <a:avLst/>
          </a:prstGeom>
        </p:spPr>
      </p:pic>
      <p:sp>
        <p:nvSpPr>
          <p:cNvPr id="23" name="Subtítulo 2">
            <a:extLst>
              <a:ext uri="{FF2B5EF4-FFF2-40B4-BE49-F238E27FC236}">
                <a16:creationId xmlns:a16="http://schemas.microsoft.com/office/drawing/2014/main" id="{D7E71E75-F157-4CE3-B2CB-B22669AA711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@André Sousa, João Correia, Luís Carreira | </a:t>
            </a:r>
            <a:r>
              <a:rPr lang="pt-PT" sz="900" b="1" dirty="0">
                <a:solidFill>
                  <a:srgbClr val="C00000"/>
                </a:solidFill>
                <a:latin typeface="Arial" charset="0"/>
                <a:ea typeface="Arial" charset="0"/>
                <a:cs typeface="Arial" charset="0"/>
              </a:rPr>
              <a:t>Unidade Curricular: Projeto III </a:t>
            </a:r>
            <a:r>
              <a:rPr lang="pt-PT" sz="900" dirty="0">
                <a:latin typeface="Arial" charset="0"/>
                <a:ea typeface="Arial" charset="0"/>
                <a:cs typeface="Arial" charset="0"/>
              </a:rPr>
              <a:t>– Ano Letivo 2022/2023 – </a:t>
            </a:r>
            <a:r>
              <a:rPr lang="pt-PT" sz="900" b="1" dirty="0" err="1">
                <a:latin typeface="Arial" charset="0"/>
                <a:ea typeface="Arial" charset="0"/>
                <a:cs typeface="Arial" charset="0"/>
              </a:rPr>
              <a:t>Code</a:t>
            </a:r>
            <a:r>
              <a:rPr lang="pt-PT" sz="900" b="1" dirty="0">
                <a:latin typeface="Arial" charset="0"/>
                <a:ea typeface="Arial" charset="0"/>
                <a:cs typeface="Arial" charset="0"/>
              </a:rPr>
              <a:t> </a:t>
            </a:r>
            <a:r>
              <a:rPr lang="pt-PT" sz="900" b="1" dirty="0" err="1">
                <a:latin typeface="Arial" charset="0"/>
                <a:ea typeface="Arial" charset="0"/>
                <a:cs typeface="Arial" charset="0"/>
              </a:rPr>
              <a:t>Journey</a:t>
            </a:r>
            <a:endParaRPr lang="pt-PT" sz="900" b="1" dirty="0">
              <a:latin typeface="Arial" charset="0"/>
              <a:ea typeface="Arial" charset="0"/>
              <a:cs typeface="Arial" charset="0"/>
            </a:endParaRPr>
          </a:p>
        </p:txBody>
      </p:sp>
      <p:pic>
        <p:nvPicPr>
          <p:cNvPr id="25" name="Imagem 24">
            <a:extLst>
              <a:ext uri="{FF2B5EF4-FFF2-40B4-BE49-F238E27FC236}">
                <a16:creationId xmlns:a16="http://schemas.microsoft.com/office/drawing/2014/main" id="{CD9987DD-8D81-49B0-8643-29AC6BC0353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7" name="Rectângulo 19">
            <a:extLst>
              <a:ext uri="{FF2B5EF4-FFF2-40B4-BE49-F238E27FC236}">
                <a16:creationId xmlns:a16="http://schemas.microsoft.com/office/drawing/2014/main" id="{22658C6A-D305-43E2-B156-8C9ED3D4DC38}"/>
              </a:ext>
            </a:extLst>
          </p:cNvPr>
          <p:cNvSpPr/>
          <p:nvPr/>
        </p:nvSpPr>
        <p:spPr>
          <a:xfrm>
            <a:off x="5535613" y="553019"/>
            <a:ext cx="3505200" cy="261610"/>
          </a:xfrm>
          <a:prstGeom prst="rect">
            <a:avLst/>
          </a:prstGeom>
        </p:spPr>
        <p:txBody>
          <a:bodyPr wrap="square">
            <a:spAutoFit/>
          </a:bodyPr>
          <a:lstStyle/>
          <a:p>
            <a:pPr algn="r"/>
            <a:r>
              <a:rPr lang="pt-PT" sz="1100" b="1" cap="all" dirty="0" err="1">
                <a:highlight>
                  <a:srgbClr val="FFFF00"/>
                </a:highlight>
              </a:rPr>
              <a:t>Degree</a:t>
            </a:r>
            <a:r>
              <a:rPr lang="pt-PT" sz="1100" b="1" cap="all" dirty="0">
                <a:highlight>
                  <a:srgbClr val="FFFF00"/>
                </a:highlight>
              </a:rPr>
              <a:t> IN </a:t>
            </a:r>
            <a:r>
              <a:rPr lang="pt-PT" sz="1100" b="1" cap="all" dirty="0" err="1">
                <a:highlight>
                  <a:srgbClr val="FFFF00"/>
                </a:highlight>
              </a:rPr>
              <a:t>Informatics</a:t>
            </a:r>
            <a:r>
              <a:rPr lang="pt-PT" sz="1100" b="1" cap="all" dirty="0">
                <a:highlight>
                  <a:srgbClr val="FFFF00"/>
                </a:highlight>
              </a:rPr>
              <a:t> </a:t>
            </a:r>
            <a:r>
              <a:rPr lang="pt-PT" sz="1100" b="1" cap="all" dirty="0" err="1">
                <a:highlight>
                  <a:srgbClr val="FFFF00"/>
                </a:highlight>
              </a:rPr>
              <a:t>engineering</a:t>
            </a:r>
            <a:endParaRPr lang="pt-PT" sz="1100" dirty="0">
              <a:highlight>
                <a:srgbClr val="FFFF00"/>
              </a:highlight>
            </a:endParaRPr>
          </a:p>
        </p:txBody>
      </p:sp>
      <p:pic>
        <p:nvPicPr>
          <p:cNvPr id="29" name="Imagem 28">
            <a:extLst>
              <a:ext uri="{FF2B5EF4-FFF2-40B4-BE49-F238E27FC236}">
                <a16:creationId xmlns:a16="http://schemas.microsoft.com/office/drawing/2014/main" id="{B35D451F-9FFD-4463-AA97-E8651B7DE90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75316" y="9186"/>
            <a:ext cx="2575034" cy="639880"/>
          </a:xfrm>
          <a:prstGeom prst="rect">
            <a:avLst/>
          </a:prstGeom>
        </p:spPr>
      </p:pic>
      <p:sp>
        <p:nvSpPr>
          <p:cNvPr id="2" name="Text Box 13">
            <a:extLst>
              <a:ext uri="{FF2B5EF4-FFF2-40B4-BE49-F238E27FC236}">
                <a16:creationId xmlns:a16="http://schemas.microsoft.com/office/drawing/2014/main" id="{758803A7-7260-F5BE-F46E-C4548744E290}"/>
              </a:ext>
            </a:extLst>
          </p:cNvPr>
          <p:cNvSpPr txBox="1">
            <a:spLocks noChangeArrowheads="1"/>
          </p:cNvSpPr>
          <p:nvPr/>
        </p:nvSpPr>
        <p:spPr bwMode="auto">
          <a:xfrm>
            <a:off x="306387" y="140480"/>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2.3 Technologies</a:t>
            </a:r>
            <a:endParaRPr lang="pt-PT" sz="2000" b="1" dirty="0">
              <a:effectLst>
                <a:outerShdw blurRad="38100" dist="38100" dir="2700000" algn="tl">
                  <a:srgbClr val="C0C0C0"/>
                </a:outerShdw>
              </a:effectLst>
              <a:latin typeface="Arial" charset="0"/>
            </a:endParaRPr>
          </a:p>
        </p:txBody>
      </p:sp>
      <p:pic>
        <p:nvPicPr>
          <p:cNvPr id="2050" name="Picture 2">
            <a:extLst>
              <a:ext uri="{FF2B5EF4-FFF2-40B4-BE49-F238E27FC236}">
                <a16:creationId xmlns:a16="http://schemas.microsoft.com/office/drawing/2014/main" id="{0FD504F4-7DEC-547C-63E1-356AA49BC11F}"/>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88952" y="1895140"/>
            <a:ext cx="7566096" cy="4322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04455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2.3.7 Argo CD</a:t>
            </a:r>
            <a:endParaRPr lang="pt-PT" sz="2000" b="1" dirty="0">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sp>
        <p:nvSpPr>
          <p:cNvPr id="3" name="CaixaDeTexto 2">
            <a:extLst>
              <a:ext uri="{FF2B5EF4-FFF2-40B4-BE49-F238E27FC236}">
                <a16:creationId xmlns:a16="http://schemas.microsoft.com/office/drawing/2014/main" id="{A3BE218B-749A-4273-BE63-4B04D0615966}"/>
              </a:ext>
            </a:extLst>
          </p:cNvPr>
          <p:cNvSpPr txBox="1"/>
          <p:nvPr/>
        </p:nvSpPr>
        <p:spPr>
          <a:xfrm>
            <a:off x="419100" y="1087714"/>
            <a:ext cx="8305800" cy="514180"/>
          </a:xfrm>
          <a:prstGeom prst="rect">
            <a:avLst/>
          </a:prstGeom>
          <a:noFill/>
          <a:ln>
            <a:noFill/>
          </a:ln>
        </p:spPr>
        <p:txBody>
          <a:bodyPr wrap="square" rtlCol="0">
            <a:spAutoFit/>
          </a:bodyPr>
          <a:lstStyle/>
          <a:p>
            <a:pPr algn="just">
              <a:lnSpc>
                <a:spcPct val="200000"/>
              </a:lnSpc>
            </a:pPr>
            <a:r>
              <a:rPr lang="en-US" sz="1600" i="1" dirty="0">
                <a:solidFill>
                  <a:srgbClr val="FFC000"/>
                </a:solidFill>
                <a:cs typeface="Arial"/>
              </a:rPr>
              <a:t>■</a:t>
            </a:r>
            <a:r>
              <a:rPr lang="pt-PT" sz="1600" dirty="0">
                <a:cs typeface="Arial"/>
              </a:rPr>
              <a:t> </a:t>
            </a:r>
            <a:r>
              <a:rPr lang="en-GB" sz="1600" dirty="0">
                <a:cs typeface="Arial"/>
              </a:rPr>
              <a:t>API built on </a:t>
            </a:r>
            <a:r>
              <a:rPr lang="en-GB" sz="1600" dirty="0" err="1">
                <a:cs typeface="Arial"/>
              </a:rPr>
              <a:t>argocd</a:t>
            </a:r>
            <a:r>
              <a:rPr lang="en-GB" sz="1600" dirty="0">
                <a:cs typeface="Arial"/>
              </a:rPr>
              <a:t>;</a:t>
            </a:r>
            <a:endParaRPr lang="en-GB" sz="1600" dirty="0"/>
          </a:p>
        </p:txBody>
      </p:sp>
      <p:pic>
        <p:nvPicPr>
          <p:cNvPr id="17" name="Imagem 16">
            <a:extLst>
              <a:ext uri="{FF2B5EF4-FFF2-40B4-BE49-F238E27FC236}">
                <a16:creationId xmlns:a16="http://schemas.microsoft.com/office/drawing/2014/main" id="{F535E2C2-4A3E-4F57-8579-4CEE0050D20B}"/>
              </a:ext>
            </a:extLst>
          </p:cNvPr>
          <p:cNvPicPr>
            <a:picLocks noChangeAspect="1"/>
          </p:cNvPicPr>
          <p:nvPr/>
        </p:nvPicPr>
        <p:blipFill>
          <a:blip r:embed="rId3"/>
          <a:stretch>
            <a:fillRect/>
          </a:stretch>
        </p:blipFill>
        <p:spPr>
          <a:xfrm>
            <a:off x="101225" y="904241"/>
            <a:ext cx="9014192" cy="266482"/>
          </a:xfrm>
          <a:prstGeom prst="rect">
            <a:avLst/>
          </a:prstGeom>
        </p:spPr>
      </p:pic>
      <p:sp>
        <p:nvSpPr>
          <p:cNvPr id="20" name="Text Box 10">
            <a:extLst>
              <a:ext uri="{FF2B5EF4-FFF2-40B4-BE49-F238E27FC236}">
                <a16:creationId xmlns:a16="http://schemas.microsoft.com/office/drawing/2014/main" id="{F891BBBB-A380-4E2F-80EC-649041E7C55F}"/>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21" name="Rectangle 11">
            <a:extLst>
              <a:ext uri="{FF2B5EF4-FFF2-40B4-BE49-F238E27FC236}">
                <a16:creationId xmlns:a16="http://schemas.microsoft.com/office/drawing/2014/main" id="{075C4712-C803-4AC1-BFA5-9D62601FFF72}"/>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26</a:t>
            </a:fld>
            <a:r>
              <a:rPr lang="pt-PT" sz="1000" dirty="0"/>
              <a:t> -</a:t>
            </a:r>
          </a:p>
        </p:txBody>
      </p:sp>
      <p:pic>
        <p:nvPicPr>
          <p:cNvPr id="22" name="Imagem 21">
            <a:extLst>
              <a:ext uri="{FF2B5EF4-FFF2-40B4-BE49-F238E27FC236}">
                <a16:creationId xmlns:a16="http://schemas.microsoft.com/office/drawing/2014/main" id="{AA1F7DB9-D03E-4C4F-BBDE-6E685A371355}"/>
              </a:ext>
            </a:extLst>
          </p:cNvPr>
          <p:cNvPicPr>
            <a:picLocks noChangeAspect="1"/>
          </p:cNvPicPr>
          <p:nvPr/>
        </p:nvPicPr>
        <p:blipFill>
          <a:blip r:embed="rId4"/>
          <a:stretch>
            <a:fillRect/>
          </a:stretch>
        </p:blipFill>
        <p:spPr>
          <a:xfrm>
            <a:off x="0" y="6320212"/>
            <a:ext cx="9144000" cy="253252"/>
          </a:xfrm>
          <a:prstGeom prst="rect">
            <a:avLst/>
          </a:prstGeom>
        </p:spPr>
      </p:pic>
      <p:sp>
        <p:nvSpPr>
          <p:cNvPr id="23" name="Subtítulo 2">
            <a:extLst>
              <a:ext uri="{FF2B5EF4-FFF2-40B4-BE49-F238E27FC236}">
                <a16:creationId xmlns:a16="http://schemas.microsoft.com/office/drawing/2014/main" id="{D7E71E75-F157-4CE3-B2CB-B22669AA711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@André Sousa, João Correia, Luís Carreira | </a:t>
            </a:r>
            <a:r>
              <a:rPr lang="pt-PT" sz="900" b="1" dirty="0">
                <a:solidFill>
                  <a:srgbClr val="C00000"/>
                </a:solidFill>
                <a:latin typeface="Arial" charset="0"/>
                <a:ea typeface="Arial" charset="0"/>
                <a:cs typeface="Arial" charset="0"/>
              </a:rPr>
              <a:t>Unidade Curricular: Projeto III </a:t>
            </a:r>
            <a:r>
              <a:rPr lang="pt-PT" sz="900" dirty="0">
                <a:latin typeface="Arial" charset="0"/>
                <a:ea typeface="Arial" charset="0"/>
                <a:cs typeface="Arial" charset="0"/>
              </a:rPr>
              <a:t>– Ano Letivo 2022/2023 – </a:t>
            </a:r>
            <a:r>
              <a:rPr lang="pt-PT" sz="900" b="1" dirty="0" err="1">
                <a:latin typeface="Arial" charset="0"/>
                <a:ea typeface="Arial" charset="0"/>
                <a:cs typeface="Arial" charset="0"/>
              </a:rPr>
              <a:t>Code</a:t>
            </a:r>
            <a:r>
              <a:rPr lang="pt-PT" sz="900" b="1" dirty="0">
                <a:latin typeface="Arial" charset="0"/>
                <a:ea typeface="Arial" charset="0"/>
                <a:cs typeface="Arial" charset="0"/>
              </a:rPr>
              <a:t> </a:t>
            </a:r>
            <a:r>
              <a:rPr lang="pt-PT" sz="900" b="1" dirty="0" err="1">
                <a:latin typeface="Arial" charset="0"/>
                <a:ea typeface="Arial" charset="0"/>
                <a:cs typeface="Arial" charset="0"/>
              </a:rPr>
              <a:t>Journey</a:t>
            </a:r>
            <a:endParaRPr lang="pt-PT" sz="900" b="1" dirty="0">
              <a:latin typeface="Arial" charset="0"/>
              <a:ea typeface="Arial" charset="0"/>
              <a:cs typeface="Arial" charset="0"/>
            </a:endParaRPr>
          </a:p>
        </p:txBody>
      </p:sp>
      <p:pic>
        <p:nvPicPr>
          <p:cNvPr id="25" name="Imagem 24">
            <a:extLst>
              <a:ext uri="{FF2B5EF4-FFF2-40B4-BE49-F238E27FC236}">
                <a16:creationId xmlns:a16="http://schemas.microsoft.com/office/drawing/2014/main" id="{CD9987DD-8D81-49B0-8643-29AC6BC0353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7" name="Rectângulo 19">
            <a:extLst>
              <a:ext uri="{FF2B5EF4-FFF2-40B4-BE49-F238E27FC236}">
                <a16:creationId xmlns:a16="http://schemas.microsoft.com/office/drawing/2014/main" id="{22658C6A-D305-43E2-B156-8C9ED3D4DC38}"/>
              </a:ext>
            </a:extLst>
          </p:cNvPr>
          <p:cNvSpPr/>
          <p:nvPr/>
        </p:nvSpPr>
        <p:spPr>
          <a:xfrm>
            <a:off x="5535613" y="553019"/>
            <a:ext cx="3505200" cy="261610"/>
          </a:xfrm>
          <a:prstGeom prst="rect">
            <a:avLst/>
          </a:prstGeom>
        </p:spPr>
        <p:txBody>
          <a:bodyPr wrap="square">
            <a:spAutoFit/>
          </a:bodyPr>
          <a:lstStyle/>
          <a:p>
            <a:pPr algn="r"/>
            <a:r>
              <a:rPr lang="pt-PT" sz="1100" b="1" cap="all" dirty="0" err="1">
                <a:highlight>
                  <a:srgbClr val="FFFF00"/>
                </a:highlight>
              </a:rPr>
              <a:t>Degree</a:t>
            </a:r>
            <a:r>
              <a:rPr lang="pt-PT" sz="1100" b="1" cap="all" dirty="0">
                <a:highlight>
                  <a:srgbClr val="FFFF00"/>
                </a:highlight>
              </a:rPr>
              <a:t> IN </a:t>
            </a:r>
            <a:r>
              <a:rPr lang="pt-PT" sz="1100" b="1" cap="all" dirty="0" err="1">
                <a:highlight>
                  <a:srgbClr val="FFFF00"/>
                </a:highlight>
              </a:rPr>
              <a:t>Informatics</a:t>
            </a:r>
            <a:r>
              <a:rPr lang="pt-PT" sz="1100" b="1" cap="all" dirty="0">
                <a:highlight>
                  <a:srgbClr val="FFFF00"/>
                </a:highlight>
              </a:rPr>
              <a:t> </a:t>
            </a:r>
            <a:r>
              <a:rPr lang="pt-PT" sz="1100" b="1" cap="all" dirty="0" err="1">
                <a:highlight>
                  <a:srgbClr val="FFFF00"/>
                </a:highlight>
              </a:rPr>
              <a:t>engineering</a:t>
            </a:r>
            <a:endParaRPr lang="pt-PT" sz="1100" dirty="0">
              <a:highlight>
                <a:srgbClr val="FFFF00"/>
              </a:highlight>
            </a:endParaRPr>
          </a:p>
        </p:txBody>
      </p:sp>
      <p:pic>
        <p:nvPicPr>
          <p:cNvPr id="29" name="Imagem 28">
            <a:extLst>
              <a:ext uri="{FF2B5EF4-FFF2-40B4-BE49-F238E27FC236}">
                <a16:creationId xmlns:a16="http://schemas.microsoft.com/office/drawing/2014/main" id="{B35D451F-9FFD-4463-AA97-E8651B7DE90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75316" y="9186"/>
            <a:ext cx="2575034" cy="639880"/>
          </a:xfrm>
          <a:prstGeom prst="rect">
            <a:avLst/>
          </a:prstGeom>
        </p:spPr>
      </p:pic>
      <p:sp>
        <p:nvSpPr>
          <p:cNvPr id="2" name="Text Box 13">
            <a:extLst>
              <a:ext uri="{FF2B5EF4-FFF2-40B4-BE49-F238E27FC236}">
                <a16:creationId xmlns:a16="http://schemas.microsoft.com/office/drawing/2014/main" id="{758803A7-7260-F5BE-F46E-C4548744E290}"/>
              </a:ext>
            </a:extLst>
          </p:cNvPr>
          <p:cNvSpPr txBox="1">
            <a:spLocks noChangeArrowheads="1"/>
          </p:cNvSpPr>
          <p:nvPr/>
        </p:nvSpPr>
        <p:spPr bwMode="auto">
          <a:xfrm>
            <a:off x="306387" y="140480"/>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2.3 Technologies</a:t>
            </a:r>
            <a:endParaRPr lang="pt-PT" sz="2000" b="1" dirty="0">
              <a:effectLst>
                <a:outerShdw blurRad="38100" dist="38100" dir="2700000" algn="tl">
                  <a:srgbClr val="C0C0C0"/>
                </a:outerShdw>
              </a:effectLst>
              <a:latin typeface="Arial" charset="0"/>
            </a:endParaRPr>
          </a:p>
        </p:txBody>
      </p:sp>
      <p:pic>
        <p:nvPicPr>
          <p:cNvPr id="3074" name="Picture 2">
            <a:extLst>
              <a:ext uri="{FF2B5EF4-FFF2-40B4-BE49-F238E27FC236}">
                <a16:creationId xmlns:a16="http://schemas.microsoft.com/office/drawing/2014/main" id="{EA64234E-CA8D-A4AA-C61A-7CD679D282A4}"/>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91508" y="1838137"/>
            <a:ext cx="7560984" cy="43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423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2.3.8 </a:t>
            </a:r>
            <a:r>
              <a:rPr lang="pt-PT" sz="2000" b="1" dirty="0" err="1">
                <a:effectLst>
                  <a:outerShdw blurRad="38100" dist="38100" dir="2700000" algn="tl">
                    <a:srgbClr val="C0C0C0"/>
                  </a:outerShdw>
                </a:effectLst>
                <a:latin typeface="Arial"/>
                <a:cs typeface="Arial"/>
              </a:rPr>
              <a:t>Prometheus</a:t>
            </a:r>
            <a:endParaRPr lang="pt-PT" sz="2000" b="1" dirty="0">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sp>
        <p:nvSpPr>
          <p:cNvPr id="3" name="CaixaDeTexto 2">
            <a:extLst>
              <a:ext uri="{FF2B5EF4-FFF2-40B4-BE49-F238E27FC236}">
                <a16:creationId xmlns:a16="http://schemas.microsoft.com/office/drawing/2014/main" id="{A3BE218B-749A-4273-BE63-4B04D0615966}"/>
              </a:ext>
            </a:extLst>
          </p:cNvPr>
          <p:cNvSpPr txBox="1"/>
          <p:nvPr/>
        </p:nvSpPr>
        <p:spPr>
          <a:xfrm>
            <a:off x="419100" y="1087714"/>
            <a:ext cx="8305800" cy="1000787"/>
          </a:xfrm>
          <a:prstGeom prst="rect">
            <a:avLst/>
          </a:prstGeom>
          <a:noFill/>
          <a:ln>
            <a:noFill/>
          </a:ln>
        </p:spPr>
        <p:txBody>
          <a:bodyPr wrap="square" rtlCol="0">
            <a:spAutoFit/>
          </a:bodyPr>
          <a:lstStyle/>
          <a:p>
            <a:pPr algn="just">
              <a:lnSpc>
                <a:spcPct val="200000"/>
              </a:lnSpc>
            </a:pPr>
            <a:r>
              <a:rPr lang="en-US" sz="1600" i="1" dirty="0">
                <a:solidFill>
                  <a:srgbClr val="FFC000"/>
                </a:solidFill>
                <a:cs typeface="Arial"/>
              </a:rPr>
              <a:t>■</a:t>
            </a:r>
            <a:r>
              <a:rPr lang="en-US" sz="1600" dirty="0">
                <a:cs typeface="Arial"/>
              </a:rPr>
              <a:t> </a:t>
            </a:r>
            <a:r>
              <a:rPr lang="pt-PT" sz="1600" dirty="0" err="1">
                <a:cs typeface="Arial"/>
              </a:rPr>
              <a:t>Prometheus</a:t>
            </a:r>
            <a:r>
              <a:rPr lang="pt-PT" sz="1600" dirty="0">
                <a:cs typeface="Arial"/>
              </a:rPr>
              <a:t> </a:t>
            </a:r>
            <a:r>
              <a:rPr lang="pt-PT" sz="1600" dirty="0" err="1">
                <a:cs typeface="Arial"/>
              </a:rPr>
              <a:t>is</a:t>
            </a:r>
            <a:r>
              <a:rPr lang="pt-PT" sz="1600" dirty="0">
                <a:cs typeface="Arial"/>
              </a:rPr>
              <a:t> a software </a:t>
            </a:r>
            <a:r>
              <a:rPr lang="pt-PT" sz="1600" dirty="0" err="1">
                <a:cs typeface="Arial"/>
              </a:rPr>
              <a:t>that</a:t>
            </a:r>
            <a:r>
              <a:rPr lang="pt-PT" sz="1600" dirty="0">
                <a:cs typeface="Arial"/>
              </a:rPr>
              <a:t> </a:t>
            </a:r>
            <a:r>
              <a:rPr lang="pt-PT" sz="1600" dirty="0" err="1">
                <a:cs typeface="Arial"/>
              </a:rPr>
              <a:t>stores</a:t>
            </a:r>
            <a:r>
              <a:rPr lang="pt-PT" sz="1600" dirty="0">
                <a:cs typeface="Arial"/>
              </a:rPr>
              <a:t> </a:t>
            </a:r>
            <a:r>
              <a:rPr lang="pt-PT" sz="1600" dirty="0" err="1">
                <a:cs typeface="Arial"/>
              </a:rPr>
              <a:t>event</a:t>
            </a:r>
            <a:r>
              <a:rPr lang="pt-PT" sz="1600" dirty="0">
                <a:cs typeface="Arial"/>
              </a:rPr>
              <a:t> </a:t>
            </a:r>
            <a:r>
              <a:rPr lang="pt-PT" sz="1600" dirty="0" err="1">
                <a:cs typeface="Arial"/>
              </a:rPr>
              <a:t>monitoring</a:t>
            </a:r>
            <a:r>
              <a:rPr lang="pt-PT" sz="1600" dirty="0">
                <a:cs typeface="Arial"/>
              </a:rPr>
              <a:t> </a:t>
            </a:r>
            <a:r>
              <a:rPr lang="pt-PT" sz="1600" dirty="0" err="1">
                <a:cs typeface="Arial"/>
              </a:rPr>
              <a:t>metrics</a:t>
            </a:r>
            <a:r>
              <a:rPr lang="pt-PT" sz="1600" dirty="0">
                <a:cs typeface="Arial"/>
              </a:rPr>
              <a:t> (</a:t>
            </a:r>
            <a:r>
              <a:rPr lang="pt-PT" sz="1600" dirty="0" err="1">
                <a:cs typeface="Arial"/>
              </a:rPr>
              <a:t>inside</a:t>
            </a:r>
            <a:r>
              <a:rPr lang="pt-PT" sz="1600" dirty="0">
                <a:cs typeface="Arial"/>
              </a:rPr>
              <a:t> a time series </a:t>
            </a:r>
            <a:r>
              <a:rPr lang="pt-PT" sz="1600" dirty="0" err="1">
                <a:cs typeface="Arial"/>
              </a:rPr>
              <a:t>database</a:t>
            </a:r>
            <a:r>
              <a:rPr lang="pt-PT" sz="1600" dirty="0">
                <a:cs typeface="Arial"/>
              </a:rPr>
              <a:t>) </a:t>
            </a:r>
            <a:r>
              <a:rPr lang="pt-PT" sz="1600" dirty="0" err="1">
                <a:cs typeface="Arial"/>
              </a:rPr>
              <a:t>and</a:t>
            </a:r>
            <a:r>
              <a:rPr lang="pt-PT" sz="1600" dirty="0">
                <a:cs typeface="Arial"/>
              </a:rPr>
              <a:t> </a:t>
            </a:r>
            <a:r>
              <a:rPr lang="pt-PT" sz="1600" dirty="0" err="1">
                <a:cs typeface="Arial"/>
              </a:rPr>
              <a:t>has</a:t>
            </a:r>
            <a:r>
              <a:rPr lang="pt-PT" sz="1600" dirty="0">
                <a:cs typeface="Arial"/>
              </a:rPr>
              <a:t> a real-time </a:t>
            </a:r>
            <a:r>
              <a:rPr lang="pt-PT" sz="1600" dirty="0" err="1">
                <a:cs typeface="Arial"/>
              </a:rPr>
              <a:t>alerting</a:t>
            </a:r>
            <a:r>
              <a:rPr lang="pt-PT" sz="1600" dirty="0">
                <a:cs typeface="Arial"/>
              </a:rPr>
              <a:t> </a:t>
            </a:r>
            <a:r>
              <a:rPr lang="pt-PT" sz="1600" dirty="0" err="1">
                <a:cs typeface="Arial"/>
              </a:rPr>
              <a:t>system</a:t>
            </a:r>
            <a:r>
              <a:rPr lang="pt-PT" sz="1600" dirty="0">
                <a:cs typeface="Arial"/>
              </a:rPr>
              <a:t>.</a:t>
            </a:r>
          </a:p>
        </p:txBody>
      </p:sp>
      <p:pic>
        <p:nvPicPr>
          <p:cNvPr id="17" name="Imagem 16">
            <a:extLst>
              <a:ext uri="{FF2B5EF4-FFF2-40B4-BE49-F238E27FC236}">
                <a16:creationId xmlns:a16="http://schemas.microsoft.com/office/drawing/2014/main" id="{F535E2C2-4A3E-4F57-8579-4CEE0050D20B}"/>
              </a:ext>
            </a:extLst>
          </p:cNvPr>
          <p:cNvPicPr>
            <a:picLocks noChangeAspect="1"/>
          </p:cNvPicPr>
          <p:nvPr/>
        </p:nvPicPr>
        <p:blipFill>
          <a:blip r:embed="rId3"/>
          <a:stretch>
            <a:fillRect/>
          </a:stretch>
        </p:blipFill>
        <p:spPr>
          <a:xfrm>
            <a:off x="101225" y="904241"/>
            <a:ext cx="9014192" cy="266482"/>
          </a:xfrm>
          <a:prstGeom prst="rect">
            <a:avLst/>
          </a:prstGeom>
        </p:spPr>
      </p:pic>
      <p:sp>
        <p:nvSpPr>
          <p:cNvPr id="20" name="Text Box 10">
            <a:extLst>
              <a:ext uri="{FF2B5EF4-FFF2-40B4-BE49-F238E27FC236}">
                <a16:creationId xmlns:a16="http://schemas.microsoft.com/office/drawing/2014/main" id="{F891BBBB-A380-4E2F-80EC-649041E7C55F}"/>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21" name="Rectangle 11">
            <a:extLst>
              <a:ext uri="{FF2B5EF4-FFF2-40B4-BE49-F238E27FC236}">
                <a16:creationId xmlns:a16="http://schemas.microsoft.com/office/drawing/2014/main" id="{075C4712-C803-4AC1-BFA5-9D62601FFF72}"/>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27</a:t>
            </a:fld>
            <a:r>
              <a:rPr lang="pt-PT" sz="1000" dirty="0"/>
              <a:t> -</a:t>
            </a:r>
          </a:p>
        </p:txBody>
      </p:sp>
      <p:pic>
        <p:nvPicPr>
          <p:cNvPr id="22" name="Imagem 21">
            <a:extLst>
              <a:ext uri="{FF2B5EF4-FFF2-40B4-BE49-F238E27FC236}">
                <a16:creationId xmlns:a16="http://schemas.microsoft.com/office/drawing/2014/main" id="{AA1F7DB9-D03E-4C4F-BBDE-6E685A371355}"/>
              </a:ext>
            </a:extLst>
          </p:cNvPr>
          <p:cNvPicPr>
            <a:picLocks noChangeAspect="1"/>
          </p:cNvPicPr>
          <p:nvPr/>
        </p:nvPicPr>
        <p:blipFill>
          <a:blip r:embed="rId4"/>
          <a:stretch>
            <a:fillRect/>
          </a:stretch>
        </p:blipFill>
        <p:spPr>
          <a:xfrm>
            <a:off x="0" y="6320212"/>
            <a:ext cx="9144000" cy="253252"/>
          </a:xfrm>
          <a:prstGeom prst="rect">
            <a:avLst/>
          </a:prstGeom>
        </p:spPr>
      </p:pic>
      <p:sp>
        <p:nvSpPr>
          <p:cNvPr id="23" name="Subtítulo 2">
            <a:extLst>
              <a:ext uri="{FF2B5EF4-FFF2-40B4-BE49-F238E27FC236}">
                <a16:creationId xmlns:a16="http://schemas.microsoft.com/office/drawing/2014/main" id="{D7E71E75-F157-4CE3-B2CB-B22669AA711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@André Sousa, João Correia, Luís Carreira | </a:t>
            </a:r>
            <a:r>
              <a:rPr lang="pt-PT" sz="900" b="1" dirty="0">
                <a:solidFill>
                  <a:srgbClr val="C00000"/>
                </a:solidFill>
                <a:latin typeface="Arial" charset="0"/>
                <a:ea typeface="Arial" charset="0"/>
                <a:cs typeface="Arial" charset="0"/>
              </a:rPr>
              <a:t>Unidade Curricular: Projeto III </a:t>
            </a:r>
            <a:r>
              <a:rPr lang="pt-PT" sz="900" dirty="0">
                <a:latin typeface="Arial" charset="0"/>
                <a:ea typeface="Arial" charset="0"/>
                <a:cs typeface="Arial" charset="0"/>
              </a:rPr>
              <a:t>– Ano Letivo 2022/2023 – </a:t>
            </a:r>
            <a:r>
              <a:rPr lang="pt-PT" sz="900" b="1" dirty="0" err="1">
                <a:latin typeface="Arial" charset="0"/>
                <a:ea typeface="Arial" charset="0"/>
                <a:cs typeface="Arial" charset="0"/>
              </a:rPr>
              <a:t>Code</a:t>
            </a:r>
            <a:r>
              <a:rPr lang="pt-PT" sz="900" b="1" dirty="0">
                <a:latin typeface="Arial" charset="0"/>
                <a:ea typeface="Arial" charset="0"/>
                <a:cs typeface="Arial" charset="0"/>
              </a:rPr>
              <a:t> </a:t>
            </a:r>
            <a:r>
              <a:rPr lang="pt-PT" sz="900" b="1" dirty="0" err="1">
                <a:latin typeface="Arial" charset="0"/>
                <a:ea typeface="Arial" charset="0"/>
                <a:cs typeface="Arial" charset="0"/>
              </a:rPr>
              <a:t>Journey</a:t>
            </a:r>
            <a:endParaRPr lang="pt-PT" sz="900" b="1" dirty="0">
              <a:latin typeface="Arial" charset="0"/>
              <a:ea typeface="Arial" charset="0"/>
              <a:cs typeface="Arial" charset="0"/>
            </a:endParaRPr>
          </a:p>
        </p:txBody>
      </p:sp>
      <p:pic>
        <p:nvPicPr>
          <p:cNvPr id="25" name="Imagem 24">
            <a:extLst>
              <a:ext uri="{FF2B5EF4-FFF2-40B4-BE49-F238E27FC236}">
                <a16:creationId xmlns:a16="http://schemas.microsoft.com/office/drawing/2014/main" id="{CD9987DD-8D81-49B0-8643-29AC6BC0353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7" name="Rectângulo 19">
            <a:extLst>
              <a:ext uri="{FF2B5EF4-FFF2-40B4-BE49-F238E27FC236}">
                <a16:creationId xmlns:a16="http://schemas.microsoft.com/office/drawing/2014/main" id="{22658C6A-D305-43E2-B156-8C9ED3D4DC38}"/>
              </a:ext>
            </a:extLst>
          </p:cNvPr>
          <p:cNvSpPr/>
          <p:nvPr/>
        </p:nvSpPr>
        <p:spPr>
          <a:xfrm>
            <a:off x="5535613" y="553019"/>
            <a:ext cx="3505200" cy="261610"/>
          </a:xfrm>
          <a:prstGeom prst="rect">
            <a:avLst/>
          </a:prstGeom>
        </p:spPr>
        <p:txBody>
          <a:bodyPr wrap="square">
            <a:spAutoFit/>
          </a:bodyPr>
          <a:lstStyle/>
          <a:p>
            <a:pPr algn="r"/>
            <a:r>
              <a:rPr lang="pt-PT" sz="1100" b="1" cap="all" dirty="0" err="1">
                <a:highlight>
                  <a:srgbClr val="FFFF00"/>
                </a:highlight>
              </a:rPr>
              <a:t>Degree</a:t>
            </a:r>
            <a:r>
              <a:rPr lang="pt-PT" sz="1100" b="1" cap="all" dirty="0">
                <a:highlight>
                  <a:srgbClr val="FFFF00"/>
                </a:highlight>
              </a:rPr>
              <a:t> IN </a:t>
            </a:r>
            <a:r>
              <a:rPr lang="pt-PT" sz="1100" b="1" cap="all" dirty="0" err="1">
                <a:highlight>
                  <a:srgbClr val="FFFF00"/>
                </a:highlight>
              </a:rPr>
              <a:t>Informatics</a:t>
            </a:r>
            <a:r>
              <a:rPr lang="pt-PT" sz="1100" b="1" cap="all" dirty="0">
                <a:highlight>
                  <a:srgbClr val="FFFF00"/>
                </a:highlight>
              </a:rPr>
              <a:t> </a:t>
            </a:r>
            <a:r>
              <a:rPr lang="pt-PT" sz="1100" b="1" cap="all" dirty="0" err="1">
                <a:highlight>
                  <a:srgbClr val="FFFF00"/>
                </a:highlight>
              </a:rPr>
              <a:t>engineering</a:t>
            </a:r>
            <a:endParaRPr lang="pt-PT" sz="1100" dirty="0">
              <a:highlight>
                <a:srgbClr val="FFFF00"/>
              </a:highlight>
            </a:endParaRPr>
          </a:p>
        </p:txBody>
      </p:sp>
      <p:pic>
        <p:nvPicPr>
          <p:cNvPr id="29" name="Imagem 28">
            <a:extLst>
              <a:ext uri="{FF2B5EF4-FFF2-40B4-BE49-F238E27FC236}">
                <a16:creationId xmlns:a16="http://schemas.microsoft.com/office/drawing/2014/main" id="{B35D451F-9FFD-4463-AA97-E8651B7DE90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75316" y="9186"/>
            <a:ext cx="2575034" cy="639880"/>
          </a:xfrm>
          <a:prstGeom prst="rect">
            <a:avLst/>
          </a:prstGeom>
        </p:spPr>
      </p:pic>
      <p:pic>
        <p:nvPicPr>
          <p:cNvPr id="4098" name="Picture 2">
            <a:extLst>
              <a:ext uri="{FF2B5EF4-FFF2-40B4-BE49-F238E27FC236}">
                <a16:creationId xmlns:a16="http://schemas.microsoft.com/office/drawing/2014/main" id="{EF10F21F-DAF4-C363-3EC4-B6A04889B4E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148731" y="3142909"/>
            <a:ext cx="2846537" cy="2821716"/>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13">
            <a:extLst>
              <a:ext uri="{FF2B5EF4-FFF2-40B4-BE49-F238E27FC236}">
                <a16:creationId xmlns:a16="http://schemas.microsoft.com/office/drawing/2014/main" id="{44C6437F-F959-ABAE-E400-63F10132CD10}"/>
              </a:ext>
            </a:extLst>
          </p:cNvPr>
          <p:cNvSpPr txBox="1">
            <a:spLocks noChangeArrowheads="1"/>
          </p:cNvSpPr>
          <p:nvPr/>
        </p:nvSpPr>
        <p:spPr bwMode="auto">
          <a:xfrm>
            <a:off x="306387" y="140480"/>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2.3 Technologies</a:t>
            </a:r>
            <a:endParaRPr lang="pt-PT" sz="2000" b="1" dirty="0">
              <a:effectLst>
                <a:outerShdw blurRad="38100" dist="38100" dir="2700000" algn="tl">
                  <a:srgbClr val="C0C0C0"/>
                </a:outerShdw>
              </a:effectLst>
              <a:latin typeface="Arial" charset="0"/>
            </a:endParaRPr>
          </a:p>
        </p:txBody>
      </p:sp>
    </p:spTree>
    <p:extLst>
      <p:ext uri="{BB962C8B-B14F-4D97-AF65-F5344CB8AC3E}">
        <p14:creationId xmlns:p14="http://schemas.microsoft.com/office/powerpoint/2010/main" val="38834234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2.3.8 </a:t>
            </a:r>
            <a:r>
              <a:rPr lang="en-GB" sz="2000" b="1" dirty="0">
                <a:effectLst>
                  <a:outerShdw blurRad="38100" dist="38100" dir="2700000" algn="tl">
                    <a:srgbClr val="C0C0C0"/>
                  </a:outerShdw>
                </a:effectLst>
                <a:latin typeface="Arial"/>
                <a:cs typeface="Arial"/>
              </a:rPr>
              <a:t>Prometheus</a:t>
            </a:r>
            <a:endParaRPr lang="en-GB" sz="2000" b="1" dirty="0">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sp>
        <p:nvSpPr>
          <p:cNvPr id="3" name="CaixaDeTexto 2">
            <a:extLst>
              <a:ext uri="{FF2B5EF4-FFF2-40B4-BE49-F238E27FC236}">
                <a16:creationId xmlns:a16="http://schemas.microsoft.com/office/drawing/2014/main" id="{A3BE218B-749A-4273-BE63-4B04D0615966}"/>
              </a:ext>
            </a:extLst>
          </p:cNvPr>
          <p:cNvSpPr txBox="1"/>
          <p:nvPr/>
        </p:nvSpPr>
        <p:spPr>
          <a:xfrm>
            <a:off x="419100" y="1087714"/>
            <a:ext cx="8305800" cy="514180"/>
          </a:xfrm>
          <a:prstGeom prst="rect">
            <a:avLst/>
          </a:prstGeom>
          <a:noFill/>
          <a:ln>
            <a:noFill/>
          </a:ln>
        </p:spPr>
        <p:txBody>
          <a:bodyPr wrap="square" rtlCol="0">
            <a:spAutoFit/>
          </a:bodyPr>
          <a:lstStyle/>
          <a:p>
            <a:pPr algn="just">
              <a:lnSpc>
                <a:spcPct val="200000"/>
              </a:lnSpc>
            </a:pPr>
            <a:r>
              <a:rPr lang="en-US" sz="1600" i="1" dirty="0">
                <a:solidFill>
                  <a:srgbClr val="FFC000"/>
                </a:solidFill>
                <a:cs typeface="Arial"/>
              </a:rPr>
              <a:t>■</a:t>
            </a:r>
            <a:r>
              <a:rPr lang="en-US" sz="1600" dirty="0">
                <a:cs typeface="Arial"/>
              </a:rPr>
              <a:t> </a:t>
            </a:r>
            <a:r>
              <a:rPr lang="pt-PT" sz="1600" dirty="0">
                <a:cs typeface="Arial"/>
              </a:rPr>
              <a:t>Node </a:t>
            </a:r>
            <a:r>
              <a:rPr lang="pt-PT" sz="1600" dirty="0" err="1">
                <a:cs typeface="Arial"/>
              </a:rPr>
              <a:t>exporter</a:t>
            </a:r>
            <a:r>
              <a:rPr lang="pt-PT" sz="1600" dirty="0">
                <a:cs typeface="Arial"/>
              </a:rPr>
              <a:t> </a:t>
            </a:r>
            <a:r>
              <a:rPr lang="pt-PT" sz="1600" dirty="0" err="1">
                <a:cs typeface="Arial"/>
              </a:rPr>
              <a:t>of</a:t>
            </a:r>
            <a:r>
              <a:rPr lang="pt-PT" sz="1600" dirty="0">
                <a:cs typeface="Arial"/>
              </a:rPr>
              <a:t> API to </a:t>
            </a:r>
            <a:r>
              <a:rPr lang="pt-PT" sz="1600" dirty="0" err="1">
                <a:cs typeface="Arial"/>
              </a:rPr>
              <a:t>export</a:t>
            </a:r>
            <a:r>
              <a:rPr lang="pt-PT" sz="1600" dirty="0">
                <a:cs typeface="Arial"/>
              </a:rPr>
              <a:t> </a:t>
            </a:r>
            <a:r>
              <a:rPr lang="pt-PT" sz="1600" dirty="0" err="1">
                <a:cs typeface="Arial"/>
              </a:rPr>
              <a:t>metrics</a:t>
            </a:r>
            <a:r>
              <a:rPr lang="pt-PT" sz="1600" dirty="0">
                <a:cs typeface="Arial"/>
              </a:rPr>
              <a:t> </a:t>
            </a:r>
            <a:r>
              <a:rPr lang="pt-PT" sz="1600" dirty="0" err="1">
                <a:cs typeface="Arial"/>
              </a:rPr>
              <a:t>and</a:t>
            </a:r>
            <a:r>
              <a:rPr lang="pt-PT" sz="1600" dirty="0">
                <a:cs typeface="Arial"/>
              </a:rPr>
              <a:t> </a:t>
            </a:r>
            <a:r>
              <a:rPr lang="pt-PT" sz="1600" dirty="0" err="1">
                <a:cs typeface="Arial"/>
              </a:rPr>
              <a:t>then</a:t>
            </a:r>
            <a:r>
              <a:rPr lang="pt-PT" sz="1600" dirty="0">
                <a:cs typeface="Arial"/>
              </a:rPr>
              <a:t> monitor </a:t>
            </a:r>
            <a:r>
              <a:rPr lang="pt-PT" sz="1600" dirty="0" err="1">
                <a:cs typeface="Arial"/>
              </a:rPr>
              <a:t>them</a:t>
            </a:r>
            <a:r>
              <a:rPr lang="pt-PT" sz="1600" dirty="0">
                <a:cs typeface="Arial"/>
              </a:rPr>
              <a:t> </a:t>
            </a:r>
            <a:r>
              <a:rPr lang="pt-PT" sz="1600" dirty="0" err="1">
                <a:cs typeface="Arial"/>
              </a:rPr>
              <a:t>with</a:t>
            </a:r>
            <a:r>
              <a:rPr lang="pt-PT" sz="1600" dirty="0">
                <a:cs typeface="Arial"/>
              </a:rPr>
              <a:t> </a:t>
            </a:r>
            <a:r>
              <a:rPr lang="pt-PT" sz="1600" dirty="0" err="1">
                <a:cs typeface="Arial"/>
              </a:rPr>
              <a:t>the</a:t>
            </a:r>
            <a:r>
              <a:rPr lang="pt-PT" sz="1600" dirty="0">
                <a:cs typeface="Arial"/>
              </a:rPr>
              <a:t> </a:t>
            </a:r>
            <a:r>
              <a:rPr lang="pt-PT" sz="1600" dirty="0" err="1">
                <a:cs typeface="Arial"/>
              </a:rPr>
              <a:t>others</a:t>
            </a:r>
            <a:r>
              <a:rPr lang="pt-PT" sz="1600" dirty="0">
                <a:cs typeface="Arial"/>
              </a:rPr>
              <a:t> </a:t>
            </a:r>
            <a:r>
              <a:rPr lang="pt-PT" sz="1600" b="0" i="0" dirty="0" err="1">
                <a:solidFill>
                  <a:srgbClr val="242424"/>
                </a:solidFill>
                <a:effectLst/>
                <a:latin typeface="Calibri" panose="020F0502020204030204" pitchFamily="34" charset="0"/>
              </a:rPr>
              <a:t>technologies</a:t>
            </a:r>
            <a:r>
              <a:rPr lang="pt-PT" sz="1600" dirty="0">
                <a:cs typeface="Arial"/>
              </a:rPr>
              <a:t>. </a:t>
            </a:r>
          </a:p>
        </p:txBody>
      </p:sp>
      <p:pic>
        <p:nvPicPr>
          <p:cNvPr id="17" name="Imagem 16">
            <a:extLst>
              <a:ext uri="{FF2B5EF4-FFF2-40B4-BE49-F238E27FC236}">
                <a16:creationId xmlns:a16="http://schemas.microsoft.com/office/drawing/2014/main" id="{F535E2C2-4A3E-4F57-8579-4CEE0050D20B}"/>
              </a:ext>
            </a:extLst>
          </p:cNvPr>
          <p:cNvPicPr>
            <a:picLocks noChangeAspect="1"/>
          </p:cNvPicPr>
          <p:nvPr/>
        </p:nvPicPr>
        <p:blipFill>
          <a:blip r:embed="rId3"/>
          <a:stretch>
            <a:fillRect/>
          </a:stretch>
        </p:blipFill>
        <p:spPr>
          <a:xfrm>
            <a:off x="101225" y="904241"/>
            <a:ext cx="9014192" cy="266482"/>
          </a:xfrm>
          <a:prstGeom prst="rect">
            <a:avLst/>
          </a:prstGeom>
        </p:spPr>
      </p:pic>
      <p:sp>
        <p:nvSpPr>
          <p:cNvPr id="20" name="Text Box 10">
            <a:extLst>
              <a:ext uri="{FF2B5EF4-FFF2-40B4-BE49-F238E27FC236}">
                <a16:creationId xmlns:a16="http://schemas.microsoft.com/office/drawing/2014/main" id="{F891BBBB-A380-4E2F-80EC-649041E7C55F}"/>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21" name="Rectangle 11">
            <a:extLst>
              <a:ext uri="{FF2B5EF4-FFF2-40B4-BE49-F238E27FC236}">
                <a16:creationId xmlns:a16="http://schemas.microsoft.com/office/drawing/2014/main" id="{075C4712-C803-4AC1-BFA5-9D62601FFF72}"/>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28</a:t>
            </a:fld>
            <a:r>
              <a:rPr lang="pt-PT" sz="1000" dirty="0"/>
              <a:t> -</a:t>
            </a:r>
          </a:p>
        </p:txBody>
      </p:sp>
      <p:pic>
        <p:nvPicPr>
          <p:cNvPr id="22" name="Imagem 21">
            <a:extLst>
              <a:ext uri="{FF2B5EF4-FFF2-40B4-BE49-F238E27FC236}">
                <a16:creationId xmlns:a16="http://schemas.microsoft.com/office/drawing/2014/main" id="{AA1F7DB9-D03E-4C4F-BBDE-6E685A371355}"/>
              </a:ext>
            </a:extLst>
          </p:cNvPr>
          <p:cNvPicPr>
            <a:picLocks noChangeAspect="1"/>
          </p:cNvPicPr>
          <p:nvPr/>
        </p:nvPicPr>
        <p:blipFill>
          <a:blip r:embed="rId4"/>
          <a:stretch>
            <a:fillRect/>
          </a:stretch>
        </p:blipFill>
        <p:spPr>
          <a:xfrm>
            <a:off x="0" y="6320212"/>
            <a:ext cx="9144000" cy="253252"/>
          </a:xfrm>
          <a:prstGeom prst="rect">
            <a:avLst/>
          </a:prstGeom>
        </p:spPr>
      </p:pic>
      <p:sp>
        <p:nvSpPr>
          <p:cNvPr id="23" name="Subtítulo 2">
            <a:extLst>
              <a:ext uri="{FF2B5EF4-FFF2-40B4-BE49-F238E27FC236}">
                <a16:creationId xmlns:a16="http://schemas.microsoft.com/office/drawing/2014/main" id="{D7E71E75-F157-4CE3-B2CB-B22669AA711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@André Sousa, João Correia, Luís Carreira | </a:t>
            </a:r>
            <a:r>
              <a:rPr lang="pt-PT" sz="900" b="1" dirty="0">
                <a:solidFill>
                  <a:srgbClr val="C00000"/>
                </a:solidFill>
                <a:latin typeface="Arial" charset="0"/>
                <a:ea typeface="Arial" charset="0"/>
                <a:cs typeface="Arial" charset="0"/>
              </a:rPr>
              <a:t>Unidade Curricular: Projeto III </a:t>
            </a:r>
            <a:r>
              <a:rPr lang="pt-PT" sz="900" dirty="0">
                <a:latin typeface="Arial" charset="0"/>
                <a:ea typeface="Arial" charset="0"/>
                <a:cs typeface="Arial" charset="0"/>
              </a:rPr>
              <a:t>– Ano Letivo 2022/2023 – </a:t>
            </a:r>
            <a:r>
              <a:rPr lang="pt-PT" sz="900" b="1" dirty="0" err="1">
                <a:latin typeface="Arial" charset="0"/>
                <a:ea typeface="Arial" charset="0"/>
                <a:cs typeface="Arial" charset="0"/>
              </a:rPr>
              <a:t>Code</a:t>
            </a:r>
            <a:r>
              <a:rPr lang="pt-PT" sz="900" b="1" dirty="0">
                <a:latin typeface="Arial" charset="0"/>
                <a:ea typeface="Arial" charset="0"/>
                <a:cs typeface="Arial" charset="0"/>
              </a:rPr>
              <a:t> </a:t>
            </a:r>
            <a:r>
              <a:rPr lang="pt-PT" sz="900" b="1" dirty="0" err="1">
                <a:latin typeface="Arial" charset="0"/>
                <a:ea typeface="Arial" charset="0"/>
                <a:cs typeface="Arial" charset="0"/>
              </a:rPr>
              <a:t>Journey</a:t>
            </a:r>
            <a:endParaRPr lang="pt-PT" sz="900" b="1" dirty="0">
              <a:latin typeface="Arial" charset="0"/>
              <a:ea typeface="Arial" charset="0"/>
              <a:cs typeface="Arial" charset="0"/>
            </a:endParaRPr>
          </a:p>
        </p:txBody>
      </p:sp>
      <p:pic>
        <p:nvPicPr>
          <p:cNvPr id="25" name="Imagem 24">
            <a:extLst>
              <a:ext uri="{FF2B5EF4-FFF2-40B4-BE49-F238E27FC236}">
                <a16:creationId xmlns:a16="http://schemas.microsoft.com/office/drawing/2014/main" id="{CD9987DD-8D81-49B0-8643-29AC6BC0353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7" name="Rectângulo 19">
            <a:extLst>
              <a:ext uri="{FF2B5EF4-FFF2-40B4-BE49-F238E27FC236}">
                <a16:creationId xmlns:a16="http://schemas.microsoft.com/office/drawing/2014/main" id="{22658C6A-D305-43E2-B156-8C9ED3D4DC38}"/>
              </a:ext>
            </a:extLst>
          </p:cNvPr>
          <p:cNvSpPr/>
          <p:nvPr/>
        </p:nvSpPr>
        <p:spPr>
          <a:xfrm>
            <a:off x="5535613" y="553019"/>
            <a:ext cx="3505200" cy="261610"/>
          </a:xfrm>
          <a:prstGeom prst="rect">
            <a:avLst/>
          </a:prstGeom>
        </p:spPr>
        <p:txBody>
          <a:bodyPr wrap="square">
            <a:spAutoFit/>
          </a:bodyPr>
          <a:lstStyle/>
          <a:p>
            <a:pPr algn="r"/>
            <a:r>
              <a:rPr lang="pt-PT" sz="1100" b="1" cap="all" dirty="0" err="1">
                <a:highlight>
                  <a:srgbClr val="FFFF00"/>
                </a:highlight>
              </a:rPr>
              <a:t>Degree</a:t>
            </a:r>
            <a:r>
              <a:rPr lang="pt-PT" sz="1100" b="1" cap="all" dirty="0">
                <a:highlight>
                  <a:srgbClr val="FFFF00"/>
                </a:highlight>
              </a:rPr>
              <a:t> IN </a:t>
            </a:r>
            <a:r>
              <a:rPr lang="pt-PT" sz="1100" b="1" cap="all" dirty="0" err="1">
                <a:highlight>
                  <a:srgbClr val="FFFF00"/>
                </a:highlight>
              </a:rPr>
              <a:t>Informatics</a:t>
            </a:r>
            <a:r>
              <a:rPr lang="pt-PT" sz="1100" b="1" cap="all" dirty="0">
                <a:highlight>
                  <a:srgbClr val="FFFF00"/>
                </a:highlight>
              </a:rPr>
              <a:t> </a:t>
            </a:r>
            <a:r>
              <a:rPr lang="pt-PT" sz="1100" b="1" cap="all" dirty="0" err="1">
                <a:highlight>
                  <a:srgbClr val="FFFF00"/>
                </a:highlight>
              </a:rPr>
              <a:t>engineering</a:t>
            </a:r>
            <a:endParaRPr lang="pt-PT" sz="1100" dirty="0">
              <a:highlight>
                <a:srgbClr val="FFFF00"/>
              </a:highlight>
            </a:endParaRPr>
          </a:p>
        </p:txBody>
      </p:sp>
      <p:pic>
        <p:nvPicPr>
          <p:cNvPr id="29" name="Imagem 28">
            <a:extLst>
              <a:ext uri="{FF2B5EF4-FFF2-40B4-BE49-F238E27FC236}">
                <a16:creationId xmlns:a16="http://schemas.microsoft.com/office/drawing/2014/main" id="{B35D451F-9FFD-4463-AA97-E8651B7DE90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75316" y="9186"/>
            <a:ext cx="2575034" cy="639880"/>
          </a:xfrm>
          <a:prstGeom prst="rect">
            <a:avLst/>
          </a:prstGeom>
        </p:spPr>
      </p:pic>
      <p:sp>
        <p:nvSpPr>
          <p:cNvPr id="2" name="Text Box 13">
            <a:extLst>
              <a:ext uri="{FF2B5EF4-FFF2-40B4-BE49-F238E27FC236}">
                <a16:creationId xmlns:a16="http://schemas.microsoft.com/office/drawing/2014/main" id="{44C6437F-F959-ABAE-E400-63F10132CD10}"/>
              </a:ext>
            </a:extLst>
          </p:cNvPr>
          <p:cNvSpPr txBox="1">
            <a:spLocks noChangeArrowheads="1"/>
          </p:cNvSpPr>
          <p:nvPr/>
        </p:nvSpPr>
        <p:spPr bwMode="auto">
          <a:xfrm>
            <a:off x="306387" y="140480"/>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2.3 Technologies</a:t>
            </a:r>
            <a:endParaRPr lang="pt-PT" sz="2000" b="1" dirty="0">
              <a:effectLst>
                <a:outerShdw blurRad="38100" dist="38100" dir="2700000" algn="tl">
                  <a:srgbClr val="C0C0C0"/>
                </a:outerShdw>
              </a:effectLst>
              <a:latin typeface="Arial" charset="0"/>
            </a:endParaRPr>
          </a:p>
        </p:txBody>
      </p:sp>
      <p:pic>
        <p:nvPicPr>
          <p:cNvPr id="5" name="Imagem 4">
            <a:extLst>
              <a:ext uri="{FF2B5EF4-FFF2-40B4-BE49-F238E27FC236}">
                <a16:creationId xmlns:a16="http://schemas.microsoft.com/office/drawing/2014/main" id="{298EE29F-832B-78EF-6F05-4887C5A38A64}"/>
              </a:ext>
            </a:extLst>
          </p:cNvPr>
          <p:cNvPicPr>
            <a:picLocks noChangeAspect="1"/>
          </p:cNvPicPr>
          <p:nvPr/>
        </p:nvPicPr>
        <p:blipFill>
          <a:blip r:embed="rId7"/>
          <a:stretch>
            <a:fillRect/>
          </a:stretch>
        </p:blipFill>
        <p:spPr>
          <a:xfrm>
            <a:off x="238125" y="3193599"/>
            <a:ext cx="8676342" cy="1857567"/>
          </a:xfrm>
          <a:prstGeom prst="rect">
            <a:avLst/>
          </a:prstGeom>
        </p:spPr>
      </p:pic>
    </p:spTree>
    <p:extLst>
      <p:ext uri="{BB962C8B-B14F-4D97-AF65-F5344CB8AC3E}">
        <p14:creationId xmlns:p14="http://schemas.microsoft.com/office/powerpoint/2010/main" val="285857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2.3.9 </a:t>
            </a:r>
            <a:r>
              <a:rPr lang="pt-PT" sz="2000" b="1" dirty="0" err="1">
                <a:effectLst>
                  <a:outerShdw blurRad="38100" dist="38100" dir="2700000" algn="tl">
                    <a:srgbClr val="C0C0C0"/>
                  </a:outerShdw>
                </a:effectLst>
                <a:latin typeface="Arial"/>
                <a:cs typeface="Arial"/>
              </a:rPr>
              <a:t>Jaeger</a:t>
            </a:r>
            <a:endParaRPr lang="pt-PT" sz="2000" b="1" dirty="0">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sp>
        <p:nvSpPr>
          <p:cNvPr id="3" name="CaixaDeTexto 2">
            <a:extLst>
              <a:ext uri="{FF2B5EF4-FFF2-40B4-BE49-F238E27FC236}">
                <a16:creationId xmlns:a16="http://schemas.microsoft.com/office/drawing/2014/main" id="{A3BE218B-749A-4273-BE63-4B04D0615966}"/>
              </a:ext>
            </a:extLst>
          </p:cNvPr>
          <p:cNvSpPr txBox="1"/>
          <p:nvPr/>
        </p:nvSpPr>
        <p:spPr>
          <a:xfrm>
            <a:off x="419100" y="1087714"/>
            <a:ext cx="8305800" cy="1006622"/>
          </a:xfrm>
          <a:prstGeom prst="rect">
            <a:avLst/>
          </a:prstGeom>
          <a:noFill/>
          <a:ln>
            <a:noFill/>
          </a:ln>
        </p:spPr>
        <p:txBody>
          <a:bodyPr wrap="square" rtlCol="0">
            <a:spAutoFit/>
          </a:bodyPr>
          <a:lstStyle/>
          <a:p>
            <a:pPr algn="just">
              <a:lnSpc>
                <a:spcPct val="200000"/>
              </a:lnSpc>
            </a:pPr>
            <a:r>
              <a:rPr lang="en-US" sz="1600" i="1" dirty="0">
                <a:solidFill>
                  <a:srgbClr val="FFC000"/>
                </a:solidFill>
                <a:cs typeface="Arial"/>
              </a:rPr>
              <a:t>■</a:t>
            </a:r>
            <a:r>
              <a:rPr lang="en-US" sz="1600" dirty="0">
                <a:cs typeface="Arial"/>
              </a:rPr>
              <a:t> </a:t>
            </a:r>
            <a:r>
              <a:rPr lang="pt-PT" sz="1600" dirty="0" err="1">
                <a:cs typeface="Arial"/>
              </a:rPr>
              <a:t>Jaeger</a:t>
            </a:r>
            <a:r>
              <a:rPr lang="pt-PT" sz="1600" dirty="0">
                <a:cs typeface="Arial"/>
              </a:rPr>
              <a:t> </a:t>
            </a:r>
            <a:r>
              <a:rPr lang="pt-PT" sz="1600" dirty="0" err="1">
                <a:cs typeface="Arial"/>
              </a:rPr>
              <a:t>is</a:t>
            </a:r>
            <a:r>
              <a:rPr lang="pt-PT" sz="1600" dirty="0">
                <a:cs typeface="Arial"/>
              </a:rPr>
              <a:t> a open </a:t>
            </a:r>
            <a:r>
              <a:rPr lang="pt-PT" sz="1600" dirty="0" err="1">
                <a:cs typeface="Arial"/>
              </a:rPr>
              <a:t>source</a:t>
            </a:r>
            <a:r>
              <a:rPr lang="pt-PT" sz="1600" dirty="0">
                <a:cs typeface="Arial"/>
              </a:rPr>
              <a:t> </a:t>
            </a:r>
            <a:r>
              <a:rPr lang="pt-PT" sz="1600" dirty="0" err="1">
                <a:cs typeface="Arial"/>
              </a:rPr>
              <a:t>distributed</a:t>
            </a:r>
            <a:r>
              <a:rPr lang="pt-PT" sz="1600" dirty="0">
                <a:cs typeface="Arial"/>
              </a:rPr>
              <a:t> </a:t>
            </a:r>
            <a:r>
              <a:rPr lang="pt-PT" sz="1600" dirty="0" err="1">
                <a:cs typeface="Arial"/>
              </a:rPr>
              <a:t>tracing</a:t>
            </a:r>
            <a:r>
              <a:rPr lang="pt-PT" sz="1600" dirty="0">
                <a:cs typeface="Arial"/>
              </a:rPr>
              <a:t> software </a:t>
            </a:r>
            <a:r>
              <a:rPr lang="pt-PT" sz="1600" dirty="0" err="1">
                <a:cs typeface="Arial"/>
              </a:rPr>
              <a:t>that’s</a:t>
            </a:r>
            <a:r>
              <a:rPr lang="pt-PT" sz="1600" dirty="0">
                <a:cs typeface="Arial"/>
              </a:rPr>
              <a:t> </a:t>
            </a:r>
            <a:r>
              <a:rPr lang="pt-PT" sz="1600" dirty="0" err="1">
                <a:cs typeface="Arial"/>
              </a:rPr>
              <a:t>generally</a:t>
            </a:r>
            <a:r>
              <a:rPr lang="pt-PT" sz="1600" dirty="0">
                <a:cs typeface="Arial"/>
              </a:rPr>
              <a:t> </a:t>
            </a:r>
            <a:r>
              <a:rPr lang="pt-PT" sz="1600" dirty="0" err="1">
                <a:cs typeface="Arial"/>
              </a:rPr>
              <a:t>used</a:t>
            </a:r>
            <a:r>
              <a:rPr lang="pt-PT" sz="1600" dirty="0">
                <a:cs typeface="Arial"/>
              </a:rPr>
              <a:t> to </a:t>
            </a:r>
            <a:r>
              <a:rPr lang="pt-PT" sz="1600" dirty="0" err="1">
                <a:cs typeface="Arial"/>
              </a:rPr>
              <a:t>troubleshoot</a:t>
            </a:r>
            <a:r>
              <a:rPr lang="pt-PT" sz="1600" dirty="0">
                <a:cs typeface="Arial"/>
              </a:rPr>
              <a:t> </a:t>
            </a:r>
            <a:r>
              <a:rPr lang="pt-PT" sz="1600" dirty="0" err="1">
                <a:cs typeface="Arial"/>
              </a:rPr>
              <a:t>problems</a:t>
            </a:r>
            <a:r>
              <a:rPr lang="pt-PT" sz="1600" dirty="0">
                <a:cs typeface="Arial"/>
              </a:rPr>
              <a:t> </a:t>
            </a:r>
            <a:r>
              <a:rPr lang="pt-PT" sz="1600" dirty="0" err="1">
                <a:cs typeface="Arial"/>
              </a:rPr>
              <a:t>with</a:t>
            </a:r>
            <a:r>
              <a:rPr lang="pt-PT" sz="1600" dirty="0">
                <a:cs typeface="Arial"/>
              </a:rPr>
              <a:t> </a:t>
            </a:r>
            <a:r>
              <a:rPr lang="pt-PT" sz="1600" dirty="0" err="1">
                <a:cs typeface="Arial"/>
              </a:rPr>
              <a:t>microservices</a:t>
            </a:r>
            <a:r>
              <a:rPr lang="pt-PT" sz="1600" dirty="0">
                <a:cs typeface="Arial"/>
              </a:rPr>
              <a:t> </a:t>
            </a:r>
            <a:r>
              <a:rPr lang="pt-PT" sz="1600" dirty="0" err="1">
                <a:cs typeface="Arial"/>
              </a:rPr>
              <a:t>on</a:t>
            </a:r>
            <a:r>
              <a:rPr lang="pt-PT" sz="1600" dirty="0">
                <a:cs typeface="Arial"/>
              </a:rPr>
              <a:t> a cluster </a:t>
            </a:r>
            <a:r>
              <a:rPr lang="pt-PT" sz="1600" dirty="0" err="1">
                <a:cs typeface="Arial"/>
              </a:rPr>
              <a:t>when</a:t>
            </a:r>
            <a:r>
              <a:rPr lang="pt-PT" sz="1600" dirty="0">
                <a:cs typeface="Arial"/>
              </a:rPr>
              <a:t> </a:t>
            </a:r>
            <a:r>
              <a:rPr lang="pt-PT" sz="1600" dirty="0" err="1">
                <a:cs typeface="Arial"/>
              </a:rPr>
              <a:t>such</a:t>
            </a:r>
            <a:r>
              <a:rPr lang="pt-PT" sz="1600" dirty="0">
                <a:cs typeface="Arial"/>
              </a:rPr>
              <a:t> </a:t>
            </a:r>
            <a:r>
              <a:rPr lang="pt-PT" sz="1600" dirty="0" err="1">
                <a:cs typeface="Arial"/>
              </a:rPr>
              <a:t>happens</a:t>
            </a:r>
            <a:r>
              <a:rPr lang="pt-PT" sz="1600" dirty="0">
                <a:cs typeface="Arial"/>
              </a:rPr>
              <a:t>.</a:t>
            </a:r>
            <a:endParaRPr lang="pt-PT" sz="1600" dirty="0"/>
          </a:p>
        </p:txBody>
      </p:sp>
      <p:pic>
        <p:nvPicPr>
          <p:cNvPr id="17" name="Imagem 16">
            <a:extLst>
              <a:ext uri="{FF2B5EF4-FFF2-40B4-BE49-F238E27FC236}">
                <a16:creationId xmlns:a16="http://schemas.microsoft.com/office/drawing/2014/main" id="{F535E2C2-4A3E-4F57-8579-4CEE0050D20B}"/>
              </a:ext>
            </a:extLst>
          </p:cNvPr>
          <p:cNvPicPr>
            <a:picLocks noChangeAspect="1"/>
          </p:cNvPicPr>
          <p:nvPr/>
        </p:nvPicPr>
        <p:blipFill>
          <a:blip r:embed="rId3"/>
          <a:stretch>
            <a:fillRect/>
          </a:stretch>
        </p:blipFill>
        <p:spPr>
          <a:xfrm>
            <a:off x="101225" y="904241"/>
            <a:ext cx="9014192" cy="266482"/>
          </a:xfrm>
          <a:prstGeom prst="rect">
            <a:avLst/>
          </a:prstGeom>
        </p:spPr>
      </p:pic>
      <p:sp>
        <p:nvSpPr>
          <p:cNvPr id="20" name="Text Box 10">
            <a:extLst>
              <a:ext uri="{FF2B5EF4-FFF2-40B4-BE49-F238E27FC236}">
                <a16:creationId xmlns:a16="http://schemas.microsoft.com/office/drawing/2014/main" id="{F891BBBB-A380-4E2F-80EC-649041E7C55F}"/>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21" name="Rectangle 11">
            <a:extLst>
              <a:ext uri="{FF2B5EF4-FFF2-40B4-BE49-F238E27FC236}">
                <a16:creationId xmlns:a16="http://schemas.microsoft.com/office/drawing/2014/main" id="{075C4712-C803-4AC1-BFA5-9D62601FFF72}"/>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29</a:t>
            </a:fld>
            <a:r>
              <a:rPr lang="pt-PT" sz="1000" dirty="0"/>
              <a:t> -</a:t>
            </a:r>
          </a:p>
        </p:txBody>
      </p:sp>
      <p:pic>
        <p:nvPicPr>
          <p:cNvPr id="22" name="Imagem 21">
            <a:extLst>
              <a:ext uri="{FF2B5EF4-FFF2-40B4-BE49-F238E27FC236}">
                <a16:creationId xmlns:a16="http://schemas.microsoft.com/office/drawing/2014/main" id="{AA1F7DB9-D03E-4C4F-BBDE-6E685A371355}"/>
              </a:ext>
            </a:extLst>
          </p:cNvPr>
          <p:cNvPicPr>
            <a:picLocks noChangeAspect="1"/>
          </p:cNvPicPr>
          <p:nvPr/>
        </p:nvPicPr>
        <p:blipFill>
          <a:blip r:embed="rId4"/>
          <a:stretch>
            <a:fillRect/>
          </a:stretch>
        </p:blipFill>
        <p:spPr>
          <a:xfrm>
            <a:off x="0" y="6320212"/>
            <a:ext cx="9144000" cy="253252"/>
          </a:xfrm>
          <a:prstGeom prst="rect">
            <a:avLst/>
          </a:prstGeom>
        </p:spPr>
      </p:pic>
      <p:sp>
        <p:nvSpPr>
          <p:cNvPr id="23" name="Subtítulo 2">
            <a:extLst>
              <a:ext uri="{FF2B5EF4-FFF2-40B4-BE49-F238E27FC236}">
                <a16:creationId xmlns:a16="http://schemas.microsoft.com/office/drawing/2014/main" id="{D7E71E75-F157-4CE3-B2CB-B22669AA711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@André Sousa, João Correia, Luís Carreira | </a:t>
            </a:r>
            <a:r>
              <a:rPr lang="pt-PT" sz="900" b="1" dirty="0">
                <a:solidFill>
                  <a:srgbClr val="C00000"/>
                </a:solidFill>
                <a:latin typeface="Arial" charset="0"/>
                <a:ea typeface="Arial" charset="0"/>
                <a:cs typeface="Arial" charset="0"/>
              </a:rPr>
              <a:t>Unidade Curricular: Projeto III </a:t>
            </a:r>
            <a:r>
              <a:rPr lang="pt-PT" sz="900" dirty="0">
                <a:latin typeface="Arial" charset="0"/>
                <a:ea typeface="Arial" charset="0"/>
                <a:cs typeface="Arial" charset="0"/>
              </a:rPr>
              <a:t>– Ano Letivo 2022/2023 – </a:t>
            </a:r>
            <a:r>
              <a:rPr lang="pt-PT" sz="900" b="1" dirty="0" err="1">
                <a:latin typeface="Arial" charset="0"/>
                <a:ea typeface="Arial" charset="0"/>
                <a:cs typeface="Arial" charset="0"/>
              </a:rPr>
              <a:t>Code</a:t>
            </a:r>
            <a:r>
              <a:rPr lang="pt-PT" sz="900" b="1" dirty="0">
                <a:latin typeface="Arial" charset="0"/>
                <a:ea typeface="Arial" charset="0"/>
                <a:cs typeface="Arial" charset="0"/>
              </a:rPr>
              <a:t> </a:t>
            </a:r>
            <a:r>
              <a:rPr lang="pt-PT" sz="900" b="1" dirty="0" err="1">
                <a:latin typeface="Arial" charset="0"/>
                <a:ea typeface="Arial" charset="0"/>
                <a:cs typeface="Arial" charset="0"/>
              </a:rPr>
              <a:t>Journey</a:t>
            </a:r>
            <a:endParaRPr lang="pt-PT" sz="900" b="1" dirty="0">
              <a:latin typeface="Arial" charset="0"/>
              <a:ea typeface="Arial" charset="0"/>
              <a:cs typeface="Arial" charset="0"/>
            </a:endParaRPr>
          </a:p>
        </p:txBody>
      </p:sp>
      <p:pic>
        <p:nvPicPr>
          <p:cNvPr id="25" name="Imagem 24">
            <a:extLst>
              <a:ext uri="{FF2B5EF4-FFF2-40B4-BE49-F238E27FC236}">
                <a16:creationId xmlns:a16="http://schemas.microsoft.com/office/drawing/2014/main" id="{CD9987DD-8D81-49B0-8643-29AC6BC0353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7" name="Rectângulo 19">
            <a:extLst>
              <a:ext uri="{FF2B5EF4-FFF2-40B4-BE49-F238E27FC236}">
                <a16:creationId xmlns:a16="http://schemas.microsoft.com/office/drawing/2014/main" id="{22658C6A-D305-43E2-B156-8C9ED3D4DC38}"/>
              </a:ext>
            </a:extLst>
          </p:cNvPr>
          <p:cNvSpPr/>
          <p:nvPr/>
        </p:nvSpPr>
        <p:spPr>
          <a:xfrm>
            <a:off x="5535613" y="553019"/>
            <a:ext cx="3505200" cy="261610"/>
          </a:xfrm>
          <a:prstGeom prst="rect">
            <a:avLst/>
          </a:prstGeom>
        </p:spPr>
        <p:txBody>
          <a:bodyPr wrap="square">
            <a:spAutoFit/>
          </a:bodyPr>
          <a:lstStyle/>
          <a:p>
            <a:pPr algn="r"/>
            <a:r>
              <a:rPr lang="pt-PT" sz="1100" b="1" cap="all" dirty="0" err="1">
                <a:highlight>
                  <a:srgbClr val="FFFF00"/>
                </a:highlight>
              </a:rPr>
              <a:t>Degree</a:t>
            </a:r>
            <a:r>
              <a:rPr lang="pt-PT" sz="1100" b="1" cap="all" dirty="0">
                <a:highlight>
                  <a:srgbClr val="FFFF00"/>
                </a:highlight>
              </a:rPr>
              <a:t> IN </a:t>
            </a:r>
            <a:r>
              <a:rPr lang="pt-PT" sz="1100" b="1" cap="all" dirty="0" err="1">
                <a:highlight>
                  <a:srgbClr val="FFFF00"/>
                </a:highlight>
              </a:rPr>
              <a:t>Informatics</a:t>
            </a:r>
            <a:r>
              <a:rPr lang="pt-PT" sz="1100" b="1" cap="all" dirty="0">
                <a:highlight>
                  <a:srgbClr val="FFFF00"/>
                </a:highlight>
              </a:rPr>
              <a:t> </a:t>
            </a:r>
            <a:r>
              <a:rPr lang="pt-PT" sz="1100" b="1" cap="all" dirty="0" err="1">
                <a:highlight>
                  <a:srgbClr val="FFFF00"/>
                </a:highlight>
              </a:rPr>
              <a:t>engineering</a:t>
            </a:r>
            <a:endParaRPr lang="pt-PT" sz="1100" dirty="0">
              <a:highlight>
                <a:srgbClr val="FFFF00"/>
              </a:highlight>
            </a:endParaRPr>
          </a:p>
        </p:txBody>
      </p:sp>
      <p:pic>
        <p:nvPicPr>
          <p:cNvPr id="29" name="Imagem 28">
            <a:extLst>
              <a:ext uri="{FF2B5EF4-FFF2-40B4-BE49-F238E27FC236}">
                <a16:creationId xmlns:a16="http://schemas.microsoft.com/office/drawing/2014/main" id="{B35D451F-9FFD-4463-AA97-E8651B7DE90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75316" y="9186"/>
            <a:ext cx="2575034" cy="639880"/>
          </a:xfrm>
          <a:prstGeom prst="rect">
            <a:avLst/>
          </a:prstGeom>
        </p:spPr>
      </p:pic>
      <p:pic>
        <p:nvPicPr>
          <p:cNvPr id="5122" name="Picture 2" descr="Jaeger: open source, end-to-end distributed tracing">
            <a:extLst>
              <a:ext uri="{FF2B5EF4-FFF2-40B4-BE49-F238E27FC236}">
                <a16:creationId xmlns:a16="http://schemas.microsoft.com/office/drawing/2014/main" id="{FEADF395-ECBE-5875-7111-31B758590B2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137346" y="2726671"/>
            <a:ext cx="2869307" cy="2869307"/>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13">
            <a:extLst>
              <a:ext uri="{FF2B5EF4-FFF2-40B4-BE49-F238E27FC236}">
                <a16:creationId xmlns:a16="http://schemas.microsoft.com/office/drawing/2014/main" id="{EB4A765C-3233-C1EF-F696-4DC4B53DF870}"/>
              </a:ext>
            </a:extLst>
          </p:cNvPr>
          <p:cNvSpPr txBox="1">
            <a:spLocks noChangeArrowheads="1"/>
          </p:cNvSpPr>
          <p:nvPr/>
        </p:nvSpPr>
        <p:spPr bwMode="auto">
          <a:xfrm>
            <a:off x="306387" y="140480"/>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2.3 Technologies</a:t>
            </a:r>
            <a:endParaRPr lang="pt-PT" sz="2000" b="1" dirty="0">
              <a:effectLst>
                <a:outerShdw blurRad="38100" dist="38100" dir="2700000" algn="tl">
                  <a:srgbClr val="C0C0C0"/>
                </a:outerShdw>
              </a:effectLst>
              <a:latin typeface="Arial" charset="0"/>
            </a:endParaRPr>
          </a:p>
        </p:txBody>
      </p:sp>
    </p:spTree>
    <p:extLst>
      <p:ext uri="{BB962C8B-B14F-4D97-AF65-F5344CB8AC3E}">
        <p14:creationId xmlns:p14="http://schemas.microsoft.com/office/powerpoint/2010/main" val="370573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1. </a:t>
            </a:r>
            <a:r>
              <a:rPr lang="pt-PT" sz="2000" b="1" dirty="0" err="1">
                <a:effectLst>
                  <a:outerShdw blurRad="38100" dist="38100" dir="2700000" algn="tl">
                    <a:srgbClr val="C0C0C0"/>
                  </a:outerShdw>
                </a:effectLst>
                <a:latin typeface="Arial" charset="0"/>
              </a:rPr>
              <a:t>Introduction</a:t>
            </a:r>
            <a:r>
              <a:rPr lang="pt-PT" sz="2000" b="1" dirty="0">
                <a:effectLst>
                  <a:outerShdw blurRad="38100" dist="38100" dir="2700000" algn="tl">
                    <a:srgbClr val="C0C0C0"/>
                  </a:outerShdw>
                </a:effectLst>
                <a:latin typeface="Arial" charset="0"/>
              </a:rPr>
              <a:t> </a:t>
            </a:r>
            <a:r>
              <a:rPr lang="pt-PT" sz="2000" b="1" dirty="0" err="1">
                <a:effectLst>
                  <a:outerShdw blurRad="38100" dist="38100" dir="2700000" algn="tl">
                    <a:srgbClr val="C0C0C0"/>
                  </a:outerShdw>
                </a:effectLst>
                <a:latin typeface="Arial" charset="0"/>
              </a:rPr>
              <a:t>and</a:t>
            </a:r>
            <a:r>
              <a:rPr lang="pt-PT" sz="2000" b="1" dirty="0">
                <a:effectLst>
                  <a:outerShdw blurRad="38100" dist="38100" dir="2700000" algn="tl">
                    <a:srgbClr val="C0C0C0"/>
                  </a:outerShdw>
                </a:effectLst>
                <a:latin typeface="Arial" charset="0"/>
              </a:rPr>
              <a:t> </a:t>
            </a:r>
            <a:r>
              <a:rPr lang="pt-PT" sz="2000" b="1" dirty="0" err="1">
                <a:effectLst>
                  <a:outerShdw blurRad="38100" dist="38100" dir="2700000" algn="tl">
                    <a:srgbClr val="C0C0C0"/>
                  </a:outerShdw>
                </a:effectLst>
                <a:latin typeface="Arial" charset="0"/>
              </a:rPr>
              <a:t>Objectives</a:t>
            </a:r>
            <a:endParaRPr lang="pt-PT" sz="2000" b="1" dirty="0">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sp>
        <p:nvSpPr>
          <p:cNvPr id="12" name="CaixaDeTexto 11">
            <a:extLst>
              <a:ext uri="{FF2B5EF4-FFF2-40B4-BE49-F238E27FC236}">
                <a16:creationId xmlns:a16="http://schemas.microsoft.com/office/drawing/2014/main" id="{E11EED7C-F203-447C-8DD1-A9C2FABC7866}"/>
              </a:ext>
            </a:extLst>
          </p:cNvPr>
          <p:cNvSpPr txBox="1"/>
          <p:nvPr/>
        </p:nvSpPr>
        <p:spPr>
          <a:xfrm>
            <a:off x="419100" y="1087714"/>
            <a:ext cx="8305800" cy="6047168"/>
          </a:xfrm>
          <a:prstGeom prst="rect">
            <a:avLst/>
          </a:prstGeom>
          <a:noFill/>
          <a:ln>
            <a:noFill/>
          </a:ln>
        </p:spPr>
        <p:txBody>
          <a:bodyPr wrap="square" rtlCol="0">
            <a:spAutoFit/>
          </a:bodyPr>
          <a:lstStyle/>
          <a:p>
            <a:pPr>
              <a:lnSpc>
                <a:spcPct val="200000"/>
              </a:lnSpc>
            </a:pPr>
            <a:r>
              <a:rPr lang="en-US" sz="1600" b="1" i="1" dirty="0">
                <a:solidFill>
                  <a:srgbClr val="FFC000"/>
                </a:solidFill>
                <a:cs typeface="Arial" panose="020B0604020202020204" pitchFamily="34" charset="0"/>
              </a:rPr>
              <a:t>■</a:t>
            </a:r>
            <a:r>
              <a:rPr lang="pt-PT" sz="1600" b="1" dirty="0">
                <a:cs typeface="Arial" panose="020B0604020202020204" pitchFamily="34" charset="0"/>
              </a:rPr>
              <a:t> </a:t>
            </a:r>
            <a:r>
              <a:rPr lang="pt-PT" sz="1600" b="1" dirty="0" err="1">
                <a:cs typeface="Arial" panose="020B0604020202020204" pitchFamily="34" charset="0"/>
              </a:rPr>
              <a:t>Introduction</a:t>
            </a:r>
            <a:endParaRPr lang="pt-PT" sz="1600" b="1" dirty="0">
              <a:cs typeface="Arial" panose="020B0604020202020204" pitchFamily="34" charset="0"/>
            </a:endParaRPr>
          </a:p>
          <a:p>
            <a:pPr algn="just">
              <a:lnSpc>
                <a:spcPct val="200000"/>
              </a:lnSpc>
            </a:pPr>
            <a:r>
              <a:rPr lang="en-US" sz="1600" dirty="0">
                <a:cs typeface="Arial" panose="020B0604020202020204" pitchFamily="34" charset="0"/>
              </a:rPr>
              <a:t>Modern software development goes well beyond just writing code for our applications. It is well known that we spend more time maintaining applications than developing them, so the industry has developed some techniques and workflows to make the maintenance easier. Those include continuous integration and continuous delivery, release orchestration, and observability. We will learn all the necessary steps required for a completely automated, fast and reliable journey of our code to our clients. The challenge is to improve that journey, like adding automated tests, rolling update strategies, observability, </a:t>
            </a:r>
            <a:r>
              <a:rPr lang="en-US" sz="1600" dirty="0" err="1">
                <a:cs typeface="Arial" panose="020B0604020202020204" pitchFamily="34" charset="0"/>
              </a:rPr>
              <a:t>etc</a:t>
            </a:r>
            <a:r>
              <a:rPr lang="en-US" sz="1600" dirty="0">
                <a:cs typeface="Arial" panose="020B0604020202020204" pitchFamily="34" charset="0"/>
              </a:rPr>
              <a:t>…</a:t>
            </a:r>
          </a:p>
          <a:p>
            <a:pPr algn="just">
              <a:lnSpc>
                <a:spcPct val="200000"/>
              </a:lnSpc>
            </a:pPr>
            <a:r>
              <a:rPr lang="en-US" sz="1600" dirty="0">
                <a:cs typeface="Arial" panose="020B0604020202020204" pitchFamily="34" charset="0"/>
              </a:rPr>
              <a:t>In this way, we are going to instrument an application to benefit from those workflows, given the available platforms, like Docker, </a:t>
            </a:r>
            <a:r>
              <a:rPr lang="en-US" sz="1600" dirty="0" err="1">
                <a:cs typeface="Arial" panose="020B0604020202020204" pitchFamily="34" charset="0"/>
              </a:rPr>
              <a:t>ArgoCD</a:t>
            </a:r>
            <a:r>
              <a:rPr lang="en-US" sz="1600" dirty="0">
                <a:cs typeface="Arial" panose="020B0604020202020204" pitchFamily="34" charset="0"/>
              </a:rPr>
              <a:t>, </a:t>
            </a:r>
            <a:r>
              <a:rPr lang="en-US" sz="1600" dirty="0" err="1">
                <a:cs typeface="Arial" panose="020B0604020202020204" pitchFamily="34" charset="0"/>
              </a:rPr>
              <a:t>Kubernets</a:t>
            </a:r>
            <a:r>
              <a:rPr lang="en-US" sz="1600" dirty="0">
                <a:cs typeface="Arial" panose="020B0604020202020204" pitchFamily="34" charset="0"/>
              </a:rPr>
              <a:t>, etc.</a:t>
            </a:r>
          </a:p>
          <a:p>
            <a:pPr>
              <a:lnSpc>
                <a:spcPct val="200000"/>
              </a:lnSpc>
            </a:pPr>
            <a:endParaRPr lang="en-US" dirty="0"/>
          </a:p>
          <a:p>
            <a:pPr>
              <a:lnSpc>
                <a:spcPct val="200000"/>
              </a:lnSpc>
            </a:pPr>
            <a:endParaRPr lang="pt-PT" dirty="0"/>
          </a:p>
        </p:txBody>
      </p:sp>
      <p:pic>
        <p:nvPicPr>
          <p:cNvPr id="15" name="Imagem 14">
            <a:extLst>
              <a:ext uri="{FF2B5EF4-FFF2-40B4-BE49-F238E27FC236}">
                <a16:creationId xmlns:a16="http://schemas.microsoft.com/office/drawing/2014/main" id="{FA544920-6707-4659-B18A-D26D8633DBD3}"/>
              </a:ext>
            </a:extLst>
          </p:cNvPr>
          <p:cNvPicPr>
            <a:picLocks noChangeAspect="1"/>
          </p:cNvPicPr>
          <p:nvPr/>
        </p:nvPicPr>
        <p:blipFill>
          <a:blip r:embed="rId3"/>
          <a:stretch>
            <a:fillRect/>
          </a:stretch>
        </p:blipFill>
        <p:spPr>
          <a:xfrm>
            <a:off x="101225" y="904241"/>
            <a:ext cx="9014192" cy="266482"/>
          </a:xfrm>
          <a:prstGeom prst="rect">
            <a:avLst/>
          </a:prstGeom>
        </p:spPr>
      </p:pic>
      <p:sp>
        <p:nvSpPr>
          <p:cNvPr id="16" name="Rectângulo 19">
            <a:extLst>
              <a:ext uri="{FF2B5EF4-FFF2-40B4-BE49-F238E27FC236}">
                <a16:creationId xmlns:a16="http://schemas.microsoft.com/office/drawing/2014/main" id="{852A70B7-6323-4A44-B834-BA855D329613}"/>
              </a:ext>
            </a:extLst>
          </p:cNvPr>
          <p:cNvSpPr/>
          <p:nvPr/>
        </p:nvSpPr>
        <p:spPr>
          <a:xfrm>
            <a:off x="5535613" y="553019"/>
            <a:ext cx="3505200" cy="261610"/>
          </a:xfrm>
          <a:prstGeom prst="rect">
            <a:avLst/>
          </a:prstGeom>
        </p:spPr>
        <p:txBody>
          <a:bodyPr wrap="square">
            <a:spAutoFit/>
          </a:bodyPr>
          <a:lstStyle/>
          <a:p>
            <a:pPr algn="r"/>
            <a:r>
              <a:rPr lang="pt-PT" sz="1100" b="1" cap="all" dirty="0" err="1">
                <a:highlight>
                  <a:srgbClr val="FFFF00"/>
                </a:highlight>
              </a:rPr>
              <a:t>Degree</a:t>
            </a:r>
            <a:r>
              <a:rPr lang="pt-PT" sz="1100" b="1" cap="all" dirty="0">
                <a:highlight>
                  <a:srgbClr val="FFFF00"/>
                </a:highlight>
              </a:rPr>
              <a:t> IN </a:t>
            </a:r>
            <a:r>
              <a:rPr lang="pt-PT" sz="1100" b="1" cap="all" dirty="0" err="1">
                <a:highlight>
                  <a:srgbClr val="FFFF00"/>
                </a:highlight>
              </a:rPr>
              <a:t>Informatics</a:t>
            </a:r>
            <a:r>
              <a:rPr lang="pt-PT" sz="1100" b="1" cap="all" dirty="0">
                <a:highlight>
                  <a:srgbClr val="FFFF00"/>
                </a:highlight>
              </a:rPr>
              <a:t> </a:t>
            </a:r>
            <a:r>
              <a:rPr lang="pt-PT" sz="1100" b="1" cap="all" dirty="0" err="1">
                <a:highlight>
                  <a:srgbClr val="FFFF00"/>
                </a:highlight>
              </a:rPr>
              <a:t>engineering</a:t>
            </a:r>
            <a:endParaRPr lang="pt-PT" sz="1100" dirty="0">
              <a:highlight>
                <a:srgbClr val="FFFF00"/>
              </a:highlight>
            </a:endParaRPr>
          </a:p>
        </p:txBody>
      </p:sp>
      <p:pic>
        <p:nvPicPr>
          <p:cNvPr id="17" name="Imagem 16">
            <a:extLst>
              <a:ext uri="{FF2B5EF4-FFF2-40B4-BE49-F238E27FC236}">
                <a16:creationId xmlns:a16="http://schemas.microsoft.com/office/drawing/2014/main" id="{0F765A22-79AE-4071-8A9D-ABBA4AA7F88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75316" y="9186"/>
            <a:ext cx="2575034" cy="639880"/>
          </a:xfrm>
          <a:prstGeom prst="rect">
            <a:avLst/>
          </a:prstGeom>
        </p:spPr>
      </p:pic>
      <p:sp>
        <p:nvSpPr>
          <p:cNvPr id="18" name="Text Box 10">
            <a:extLst>
              <a:ext uri="{FF2B5EF4-FFF2-40B4-BE49-F238E27FC236}">
                <a16:creationId xmlns:a16="http://schemas.microsoft.com/office/drawing/2014/main" id="{8ECF715B-F9E0-4863-AD75-966FC8E630D1}"/>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9" name="Rectangle 11">
            <a:extLst>
              <a:ext uri="{FF2B5EF4-FFF2-40B4-BE49-F238E27FC236}">
                <a16:creationId xmlns:a16="http://schemas.microsoft.com/office/drawing/2014/main" id="{B4BC6908-8354-4FC5-85E7-48B4C5A18C48}"/>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3</a:t>
            </a:fld>
            <a:r>
              <a:rPr lang="pt-PT" sz="1000" dirty="0"/>
              <a:t> -</a:t>
            </a:r>
          </a:p>
        </p:txBody>
      </p:sp>
      <p:pic>
        <p:nvPicPr>
          <p:cNvPr id="20" name="Imagem 19">
            <a:extLst>
              <a:ext uri="{FF2B5EF4-FFF2-40B4-BE49-F238E27FC236}">
                <a16:creationId xmlns:a16="http://schemas.microsoft.com/office/drawing/2014/main" id="{A1746237-96D0-449B-A7D4-FA769D2A3FA1}"/>
              </a:ext>
            </a:extLst>
          </p:cNvPr>
          <p:cNvPicPr>
            <a:picLocks noChangeAspect="1"/>
          </p:cNvPicPr>
          <p:nvPr/>
        </p:nvPicPr>
        <p:blipFill>
          <a:blip r:embed="rId5"/>
          <a:stretch>
            <a:fillRect/>
          </a:stretch>
        </p:blipFill>
        <p:spPr>
          <a:xfrm>
            <a:off x="0" y="6320212"/>
            <a:ext cx="9144000" cy="253252"/>
          </a:xfrm>
          <a:prstGeom prst="rect">
            <a:avLst/>
          </a:prstGeom>
        </p:spPr>
      </p:pic>
      <p:sp>
        <p:nvSpPr>
          <p:cNvPr id="21" name="Subtítulo 2">
            <a:extLst>
              <a:ext uri="{FF2B5EF4-FFF2-40B4-BE49-F238E27FC236}">
                <a16:creationId xmlns:a16="http://schemas.microsoft.com/office/drawing/2014/main" id="{2084FA7D-AEDB-4C8C-965A-F8C23AD4DE71}"/>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@André Sousa, João Correia, Luís Carreira | </a:t>
            </a:r>
            <a:r>
              <a:rPr lang="pt-PT" sz="900" b="1" dirty="0">
                <a:solidFill>
                  <a:srgbClr val="C00000"/>
                </a:solidFill>
                <a:latin typeface="Arial" charset="0"/>
                <a:ea typeface="Arial" charset="0"/>
                <a:cs typeface="Arial" charset="0"/>
              </a:rPr>
              <a:t>Unidade Curricular: Projeto III </a:t>
            </a:r>
            <a:r>
              <a:rPr lang="pt-PT" sz="900" dirty="0">
                <a:latin typeface="Arial" charset="0"/>
                <a:ea typeface="Arial" charset="0"/>
                <a:cs typeface="Arial" charset="0"/>
              </a:rPr>
              <a:t>– Ano Letivo 2022/2023 – </a:t>
            </a:r>
            <a:r>
              <a:rPr lang="pt-PT" sz="900" b="1" dirty="0" err="1">
                <a:latin typeface="Arial" charset="0"/>
                <a:ea typeface="Arial" charset="0"/>
                <a:cs typeface="Arial" charset="0"/>
              </a:rPr>
              <a:t>Code</a:t>
            </a:r>
            <a:r>
              <a:rPr lang="pt-PT" sz="900" b="1" dirty="0">
                <a:latin typeface="Arial" charset="0"/>
                <a:ea typeface="Arial" charset="0"/>
                <a:cs typeface="Arial" charset="0"/>
              </a:rPr>
              <a:t> </a:t>
            </a:r>
            <a:r>
              <a:rPr lang="pt-PT" sz="900" b="1" dirty="0" err="1">
                <a:latin typeface="Arial" charset="0"/>
                <a:ea typeface="Arial" charset="0"/>
                <a:cs typeface="Arial" charset="0"/>
              </a:rPr>
              <a:t>Journey</a:t>
            </a:r>
            <a:endParaRPr lang="pt-PT" sz="900" b="1" dirty="0">
              <a:latin typeface="Arial" charset="0"/>
              <a:ea typeface="Arial" charset="0"/>
              <a:cs typeface="Arial" charset="0"/>
            </a:endParaRPr>
          </a:p>
        </p:txBody>
      </p:sp>
      <p:pic>
        <p:nvPicPr>
          <p:cNvPr id="22" name="Imagem 21">
            <a:extLst>
              <a:ext uri="{FF2B5EF4-FFF2-40B4-BE49-F238E27FC236}">
                <a16:creationId xmlns:a16="http://schemas.microsoft.com/office/drawing/2014/main" id="{46E91E86-CA20-4A52-9179-FD95DE3478F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2.3.9 </a:t>
            </a:r>
            <a:r>
              <a:rPr lang="pt-PT" sz="2000" b="1" dirty="0" err="1">
                <a:effectLst>
                  <a:outerShdw blurRad="38100" dist="38100" dir="2700000" algn="tl">
                    <a:srgbClr val="C0C0C0"/>
                  </a:outerShdw>
                </a:effectLst>
                <a:latin typeface="Arial"/>
                <a:cs typeface="Arial"/>
              </a:rPr>
              <a:t>Jaeger</a:t>
            </a:r>
            <a:endParaRPr lang="pt-PT" sz="2000" b="1" dirty="0">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sp>
        <p:nvSpPr>
          <p:cNvPr id="3" name="CaixaDeTexto 2">
            <a:extLst>
              <a:ext uri="{FF2B5EF4-FFF2-40B4-BE49-F238E27FC236}">
                <a16:creationId xmlns:a16="http://schemas.microsoft.com/office/drawing/2014/main" id="{A3BE218B-749A-4273-BE63-4B04D0615966}"/>
              </a:ext>
            </a:extLst>
          </p:cNvPr>
          <p:cNvSpPr txBox="1"/>
          <p:nvPr/>
        </p:nvSpPr>
        <p:spPr>
          <a:xfrm>
            <a:off x="419100" y="1087714"/>
            <a:ext cx="8305800" cy="514180"/>
          </a:xfrm>
          <a:prstGeom prst="rect">
            <a:avLst/>
          </a:prstGeom>
          <a:noFill/>
          <a:ln>
            <a:noFill/>
          </a:ln>
        </p:spPr>
        <p:txBody>
          <a:bodyPr wrap="square" rtlCol="0">
            <a:spAutoFit/>
          </a:bodyPr>
          <a:lstStyle/>
          <a:p>
            <a:pPr algn="just">
              <a:lnSpc>
                <a:spcPct val="200000"/>
              </a:lnSpc>
            </a:pPr>
            <a:r>
              <a:rPr lang="en-US" sz="1600" i="1" dirty="0">
                <a:solidFill>
                  <a:srgbClr val="FFC000"/>
                </a:solidFill>
                <a:cs typeface="Arial"/>
              </a:rPr>
              <a:t>■</a:t>
            </a:r>
            <a:r>
              <a:rPr lang="en-US" sz="1600" dirty="0">
                <a:cs typeface="Arial"/>
              </a:rPr>
              <a:t> </a:t>
            </a:r>
            <a:r>
              <a:rPr lang="pt-PT" sz="1600" dirty="0" err="1">
                <a:cs typeface="Arial"/>
              </a:rPr>
              <a:t>Jaeger</a:t>
            </a:r>
            <a:r>
              <a:rPr lang="pt-PT" sz="1600" dirty="0">
                <a:cs typeface="Arial"/>
              </a:rPr>
              <a:t> UI, </a:t>
            </a:r>
            <a:r>
              <a:rPr lang="pt-PT" sz="1600" dirty="0" err="1">
                <a:cs typeface="Arial"/>
              </a:rPr>
              <a:t>where</a:t>
            </a:r>
            <a:r>
              <a:rPr lang="pt-PT" sz="1600" dirty="0">
                <a:cs typeface="Arial"/>
              </a:rPr>
              <a:t> </a:t>
            </a:r>
            <a:r>
              <a:rPr lang="pt-PT" sz="1600" dirty="0" err="1">
                <a:cs typeface="Arial"/>
              </a:rPr>
              <a:t>we</a:t>
            </a:r>
            <a:r>
              <a:rPr lang="pt-PT" sz="1600" dirty="0">
                <a:cs typeface="Arial"/>
              </a:rPr>
              <a:t> can monitor </a:t>
            </a:r>
            <a:r>
              <a:rPr lang="pt-PT" sz="1600" dirty="0" err="1">
                <a:cs typeface="Arial"/>
              </a:rPr>
              <a:t>the</a:t>
            </a:r>
            <a:r>
              <a:rPr lang="pt-PT" sz="1600" dirty="0">
                <a:cs typeface="Arial"/>
              </a:rPr>
              <a:t> API traces.</a:t>
            </a:r>
            <a:endParaRPr lang="pt-PT" sz="1600" dirty="0"/>
          </a:p>
        </p:txBody>
      </p:sp>
      <p:pic>
        <p:nvPicPr>
          <p:cNvPr id="17" name="Imagem 16">
            <a:extLst>
              <a:ext uri="{FF2B5EF4-FFF2-40B4-BE49-F238E27FC236}">
                <a16:creationId xmlns:a16="http://schemas.microsoft.com/office/drawing/2014/main" id="{F535E2C2-4A3E-4F57-8579-4CEE0050D20B}"/>
              </a:ext>
            </a:extLst>
          </p:cNvPr>
          <p:cNvPicPr>
            <a:picLocks noChangeAspect="1"/>
          </p:cNvPicPr>
          <p:nvPr/>
        </p:nvPicPr>
        <p:blipFill>
          <a:blip r:embed="rId3"/>
          <a:stretch>
            <a:fillRect/>
          </a:stretch>
        </p:blipFill>
        <p:spPr>
          <a:xfrm>
            <a:off x="101225" y="904241"/>
            <a:ext cx="9014192" cy="266482"/>
          </a:xfrm>
          <a:prstGeom prst="rect">
            <a:avLst/>
          </a:prstGeom>
        </p:spPr>
      </p:pic>
      <p:sp>
        <p:nvSpPr>
          <p:cNvPr id="20" name="Text Box 10">
            <a:extLst>
              <a:ext uri="{FF2B5EF4-FFF2-40B4-BE49-F238E27FC236}">
                <a16:creationId xmlns:a16="http://schemas.microsoft.com/office/drawing/2014/main" id="{F891BBBB-A380-4E2F-80EC-649041E7C55F}"/>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21" name="Rectangle 11">
            <a:extLst>
              <a:ext uri="{FF2B5EF4-FFF2-40B4-BE49-F238E27FC236}">
                <a16:creationId xmlns:a16="http://schemas.microsoft.com/office/drawing/2014/main" id="{075C4712-C803-4AC1-BFA5-9D62601FFF72}"/>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30</a:t>
            </a:fld>
            <a:r>
              <a:rPr lang="pt-PT" sz="1000" dirty="0"/>
              <a:t> -</a:t>
            </a:r>
          </a:p>
        </p:txBody>
      </p:sp>
      <p:pic>
        <p:nvPicPr>
          <p:cNvPr id="22" name="Imagem 21">
            <a:extLst>
              <a:ext uri="{FF2B5EF4-FFF2-40B4-BE49-F238E27FC236}">
                <a16:creationId xmlns:a16="http://schemas.microsoft.com/office/drawing/2014/main" id="{AA1F7DB9-D03E-4C4F-BBDE-6E685A371355}"/>
              </a:ext>
            </a:extLst>
          </p:cNvPr>
          <p:cNvPicPr>
            <a:picLocks noChangeAspect="1"/>
          </p:cNvPicPr>
          <p:nvPr/>
        </p:nvPicPr>
        <p:blipFill>
          <a:blip r:embed="rId4"/>
          <a:stretch>
            <a:fillRect/>
          </a:stretch>
        </p:blipFill>
        <p:spPr>
          <a:xfrm>
            <a:off x="0" y="6320212"/>
            <a:ext cx="9144000" cy="253252"/>
          </a:xfrm>
          <a:prstGeom prst="rect">
            <a:avLst/>
          </a:prstGeom>
        </p:spPr>
      </p:pic>
      <p:sp>
        <p:nvSpPr>
          <p:cNvPr id="23" name="Subtítulo 2">
            <a:extLst>
              <a:ext uri="{FF2B5EF4-FFF2-40B4-BE49-F238E27FC236}">
                <a16:creationId xmlns:a16="http://schemas.microsoft.com/office/drawing/2014/main" id="{D7E71E75-F157-4CE3-B2CB-B22669AA711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@André Sousa, João Correia, Luís Carreira | </a:t>
            </a:r>
            <a:r>
              <a:rPr lang="pt-PT" sz="900" b="1" dirty="0">
                <a:solidFill>
                  <a:srgbClr val="C00000"/>
                </a:solidFill>
                <a:latin typeface="Arial" charset="0"/>
                <a:ea typeface="Arial" charset="0"/>
                <a:cs typeface="Arial" charset="0"/>
              </a:rPr>
              <a:t>Unidade Curricular: Projeto III </a:t>
            </a:r>
            <a:r>
              <a:rPr lang="pt-PT" sz="900" dirty="0">
                <a:latin typeface="Arial" charset="0"/>
                <a:ea typeface="Arial" charset="0"/>
                <a:cs typeface="Arial" charset="0"/>
              </a:rPr>
              <a:t>– Ano Letivo 2022/2023 – </a:t>
            </a:r>
            <a:r>
              <a:rPr lang="pt-PT" sz="900" b="1" dirty="0" err="1">
                <a:latin typeface="Arial" charset="0"/>
                <a:ea typeface="Arial" charset="0"/>
                <a:cs typeface="Arial" charset="0"/>
              </a:rPr>
              <a:t>Code</a:t>
            </a:r>
            <a:r>
              <a:rPr lang="pt-PT" sz="900" b="1" dirty="0">
                <a:latin typeface="Arial" charset="0"/>
                <a:ea typeface="Arial" charset="0"/>
                <a:cs typeface="Arial" charset="0"/>
              </a:rPr>
              <a:t> </a:t>
            </a:r>
            <a:r>
              <a:rPr lang="pt-PT" sz="900" b="1" dirty="0" err="1">
                <a:latin typeface="Arial" charset="0"/>
                <a:ea typeface="Arial" charset="0"/>
                <a:cs typeface="Arial" charset="0"/>
              </a:rPr>
              <a:t>Journey</a:t>
            </a:r>
            <a:endParaRPr lang="pt-PT" sz="900" b="1" dirty="0">
              <a:latin typeface="Arial" charset="0"/>
              <a:ea typeface="Arial" charset="0"/>
              <a:cs typeface="Arial" charset="0"/>
            </a:endParaRPr>
          </a:p>
        </p:txBody>
      </p:sp>
      <p:pic>
        <p:nvPicPr>
          <p:cNvPr id="25" name="Imagem 24">
            <a:extLst>
              <a:ext uri="{FF2B5EF4-FFF2-40B4-BE49-F238E27FC236}">
                <a16:creationId xmlns:a16="http://schemas.microsoft.com/office/drawing/2014/main" id="{CD9987DD-8D81-49B0-8643-29AC6BC0353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7" name="Rectângulo 19">
            <a:extLst>
              <a:ext uri="{FF2B5EF4-FFF2-40B4-BE49-F238E27FC236}">
                <a16:creationId xmlns:a16="http://schemas.microsoft.com/office/drawing/2014/main" id="{22658C6A-D305-43E2-B156-8C9ED3D4DC38}"/>
              </a:ext>
            </a:extLst>
          </p:cNvPr>
          <p:cNvSpPr/>
          <p:nvPr/>
        </p:nvSpPr>
        <p:spPr>
          <a:xfrm>
            <a:off x="5535613" y="553019"/>
            <a:ext cx="3505200" cy="261610"/>
          </a:xfrm>
          <a:prstGeom prst="rect">
            <a:avLst/>
          </a:prstGeom>
        </p:spPr>
        <p:txBody>
          <a:bodyPr wrap="square">
            <a:spAutoFit/>
          </a:bodyPr>
          <a:lstStyle/>
          <a:p>
            <a:pPr algn="r"/>
            <a:r>
              <a:rPr lang="pt-PT" sz="1100" b="1" cap="all" dirty="0" err="1">
                <a:highlight>
                  <a:srgbClr val="FFFF00"/>
                </a:highlight>
              </a:rPr>
              <a:t>Degree</a:t>
            </a:r>
            <a:r>
              <a:rPr lang="pt-PT" sz="1100" b="1" cap="all" dirty="0">
                <a:highlight>
                  <a:srgbClr val="FFFF00"/>
                </a:highlight>
              </a:rPr>
              <a:t> IN </a:t>
            </a:r>
            <a:r>
              <a:rPr lang="pt-PT" sz="1100" b="1" cap="all" dirty="0" err="1">
                <a:highlight>
                  <a:srgbClr val="FFFF00"/>
                </a:highlight>
              </a:rPr>
              <a:t>Informatics</a:t>
            </a:r>
            <a:r>
              <a:rPr lang="pt-PT" sz="1100" b="1" cap="all" dirty="0">
                <a:highlight>
                  <a:srgbClr val="FFFF00"/>
                </a:highlight>
              </a:rPr>
              <a:t> </a:t>
            </a:r>
            <a:r>
              <a:rPr lang="pt-PT" sz="1100" b="1" cap="all" dirty="0" err="1">
                <a:highlight>
                  <a:srgbClr val="FFFF00"/>
                </a:highlight>
              </a:rPr>
              <a:t>engineering</a:t>
            </a:r>
            <a:endParaRPr lang="pt-PT" sz="1100" dirty="0">
              <a:highlight>
                <a:srgbClr val="FFFF00"/>
              </a:highlight>
            </a:endParaRPr>
          </a:p>
        </p:txBody>
      </p:sp>
      <p:pic>
        <p:nvPicPr>
          <p:cNvPr id="29" name="Imagem 28">
            <a:extLst>
              <a:ext uri="{FF2B5EF4-FFF2-40B4-BE49-F238E27FC236}">
                <a16:creationId xmlns:a16="http://schemas.microsoft.com/office/drawing/2014/main" id="{B35D451F-9FFD-4463-AA97-E8651B7DE90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75316" y="9186"/>
            <a:ext cx="2575034" cy="639880"/>
          </a:xfrm>
          <a:prstGeom prst="rect">
            <a:avLst/>
          </a:prstGeom>
        </p:spPr>
      </p:pic>
      <p:sp>
        <p:nvSpPr>
          <p:cNvPr id="2" name="Text Box 13">
            <a:extLst>
              <a:ext uri="{FF2B5EF4-FFF2-40B4-BE49-F238E27FC236}">
                <a16:creationId xmlns:a16="http://schemas.microsoft.com/office/drawing/2014/main" id="{EB4A765C-3233-C1EF-F696-4DC4B53DF870}"/>
              </a:ext>
            </a:extLst>
          </p:cNvPr>
          <p:cNvSpPr txBox="1">
            <a:spLocks noChangeArrowheads="1"/>
          </p:cNvSpPr>
          <p:nvPr/>
        </p:nvSpPr>
        <p:spPr bwMode="auto">
          <a:xfrm>
            <a:off x="306387" y="140480"/>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2.3 Technologies</a:t>
            </a:r>
            <a:endParaRPr lang="pt-PT" sz="2000" b="1" dirty="0">
              <a:effectLst>
                <a:outerShdw blurRad="38100" dist="38100" dir="2700000" algn="tl">
                  <a:srgbClr val="C0C0C0"/>
                </a:outerShdw>
              </a:effectLst>
              <a:latin typeface="Arial" charset="0"/>
            </a:endParaRPr>
          </a:p>
        </p:txBody>
      </p:sp>
      <p:pic>
        <p:nvPicPr>
          <p:cNvPr id="5" name="Imagem 4">
            <a:extLst>
              <a:ext uri="{FF2B5EF4-FFF2-40B4-BE49-F238E27FC236}">
                <a16:creationId xmlns:a16="http://schemas.microsoft.com/office/drawing/2014/main" id="{E9AE5CBF-08CA-8FC4-CB45-0C1ED8EBF20F}"/>
              </a:ext>
            </a:extLst>
          </p:cNvPr>
          <p:cNvPicPr>
            <a:picLocks noChangeAspect="1"/>
          </p:cNvPicPr>
          <p:nvPr/>
        </p:nvPicPr>
        <p:blipFill>
          <a:blip r:embed="rId7"/>
          <a:stretch>
            <a:fillRect/>
          </a:stretch>
        </p:blipFill>
        <p:spPr>
          <a:xfrm>
            <a:off x="598488" y="2114430"/>
            <a:ext cx="7947025" cy="4039738"/>
          </a:xfrm>
          <a:prstGeom prst="rect">
            <a:avLst/>
          </a:prstGeom>
        </p:spPr>
      </p:pic>
    </p:spTree>
    <p:extLst>
      <p:ext uri="{BB962C8B-B14F-4D97-AF65-F5344CB8AC3E}">
        <p14:creationId xmlns:p14="http://schemas.microsoft.com/office/powerpoint/2010/main" val="31579086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2.3.10 </a:t>
            </a:r>
            <a:r>
              <a:rPr lang="pt-PT" sz="2000" b="1" dirty="0" err="1">
                <a:effectLst>
                  <a:outerShdw blurRad="38100" dist="38100" dir="2700000" algn="tl">
                    <a:srgbClr val="C0C0C0"/>
                  </a:outerShdw>
                </a:effectLst>
                <a:latin typeface="Arial"/>
                <a:cs typeface="Arial"/>
              </a:rPr>
              <a:t>Grafana</a:t>
            </a:r>
            <a:r>
              <a:rPr lang="pt-PT" sz="2000" b="1" dirty="0">
                <a:effectLst>
                  <a:outerShdw blurRad="38100" dist="38100" dir="2700000" algn="tl">
                    <a:srgbClr val="C0C0C0"/>
                  </a:outerShdw>
                </a:effectLst>
                <a:latin typeface="Arial"/>
                <a:cs typeface="Arial"/>
              </a:rPr>
              <a:t> </a:t>
            </a:r>
            <a:r>
              <a:rPr lang="pt-PT" sz="2000" b="1" dirty="0" err="1">
                <a:effectLst>
                  <a:outerShdw blurRad="38100" dist="38100" dir="2700000" algn="tl">
                    <a:srgbClr val="C0C0C0"/>
                  </a:outerShdw>
                </a:effectLst>
                <a:latin typeface="Arial"/>
                <a:cs typeface="Arial"/>
              </a:rPr>
              <a:t>Loki</a:t>
            </a:r>
            <a:endParaRPr lang="pt-PT" sz="2000" b="1" dirty="0">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sp>
        <p:nvSpPr>
          <p:cNvPr id="3" name="CaixaDeTexto 2">
            <a:extLst>
              <a:ext uri="{FF2B5EF4-FFF2-40B4-BE49-F238E27FC236}">
                <a16:creationId xmlns:a16="http://schemas.microsoft.com/office/drawing/2014/main" id="{A3BE218B-749A-4273-BE63-4B04D0615966}"/>
              </a:ext>
            </a:extLst>
          </p:cNvPr>
          <p:cNvSpPr txBox="1"/>
          <p:nvPr/>
        </p:nvSpPr>
        <p:spPr>
          <a:xfrm>
            <a:off x="419100" y="1087714"/>
            <a:ext cx="8305800" cy="1006622"/>
          </a:xfrm>
          <a:prstGeom prst="rect">
            <a:avLst/>
          </a:prstGeom>
          <a:noFill/>
          <a:ln>
            <a:noFill/>
          </a:ln>
        </p:spPr>
        <p:txBody>
          <a:bodyPr wrap="square" rtlCol="0">
            <a:spAutoFit/>
          </a:bodyPr>
          <a:lstStyle/>
          <a:p>
            <a:pPr algn="just">
              <a:lnSpc>
                <a:spcPct val="200000"/>
              </a:lnSpc>
            </a:pPr>
            <a:r>
              <a:rPr lang="en-US" sz="1600" i="1" dirty="0">
                <a:solidFill>
                  <a:srgbClr val="FFC000"/>
                </a:solidFill>
                <a:cs typeface="Arial"/>
              </a:rPr>
              <a:t>■</a:t>
            </a:r>
            <a:r>
              <a:rPr lang="en-US" sz="1600" dirty="0">
                <a:cs typeface="Arial"/>
              </a:rPr>
              <a:t> </a:t>
            </a:r>
            <a:r>
              <a:rPr lang="pt-PT" sz="1600" dirty="0" err="1">
                <a:cs typeface="Arial"/>
              </a:rPr>
              <a:t>Loki</a:t>
            </a:r>
            <a:r>
              <a:rPr lang="pt-PT" sz="1600" dirty="0">
                <a:cs typeface="Arial"/>
              </a:rPr>
              <a:t> </a:t>
            </a:r>
            <a:r>
              <a:rPr lang="pt-PT" sz="1600" dirty="0" err="1">
                <a:cs typeface="Arial"/>
              </a:rPr>
              <a:t>is</a:t>
            </a:r>
            <a:r>
              <a:rPr lang="pt-PT" sz="1600" dirty="0">
                <a:cs typeface="Arial"/>
              </a:rPr>
              <a:t> </a:t>
            </a:r>
            <a:r>
              <a:rPr lang="pt-PT" sz="1600" dirty="0" err="1">
                <a:cs typeface="Arial"/>
              </a:rPr>
              <a:t>made</a:t>
            </a:r>
            <a:r>
              <a:rPr lang="pt-PT" sz="1600" dirty="0">
                <a:cs typeface="Arial"/>
              </a:rPr>
              <a:t> </a:t>
            </a:r>
            <a:r>
              <a:rPr lang="pt-PT" sz="1600" dirty="0" err="1">
                <a:cs typeface="Arial"/>
              </a:rPr>
              <a:t>up</a:t>
            </a:r>
            <a:r>
              <a:rPr lang="pt-PT" sz="1600" dirty="0">
                <a:cs typeface="Arial"/>
              </a:rPr>
              <a:t> </a:t>
            </a:r>
            <a:r>
              <a:rPr lang="pt-PT" sz="1600" dirty="0" err="1">
                <a:cs typeface="Arial"/>
              </a:rPr>
              <a:t>of</a:t>
            </a:r>
            <a:r>
              <a:rPr lang="pt-PT" sz="1600" dirty="0">
                <a:cs typeface="Arial"/>
              </a:rPr>
              <a:t> </a:t>
            </a:r>
            <a:r>
              <a:rPr lang="pt-PT" sz="1600" dirty="0" err="1">
                <a:cs typeface="Arial"/>
              </a:rPr>
              <a:t>several</a:t>
            </a:r>
            <a:r>
              <a:rPr lang="pt-PT" sz="1600" dirty="0">
                <a:cs typeface="Arial"/>
              </a:rPr>
              <a:t> </a:t>
            </a:r>
            <a:r>
              <a:rPr lang="pt-PT" sz="1600" dirty="0" err="1">
                <a:cs typeface="Arial"/>
              </a:rPr>
              <a:t>components</a:t>
            </a:r>
            <a:r>
              <a:rPr lang="pt-PT" sz="1600" dirty="0">
                <a:cs typeface="Arial"/>
              </a:rPr>
              <a:t> </a:t>
            </a:r>
            <a:r>
              <a:rPr lang="pt-PT" sz="1600" dirty="0" err="1">
                <a:cs typeface="Arial"/>
              </a:rPr>
              <a:t>that</a:t>
            </a:r>
            <a:r>
              <a:rPr lang="pt-PT" sz="1600" dirty="0">
                <a:cs typeface="Arial"/>
              </a:rPr>
              <a:t> </a:t>
            </a:r>
            <a:r>
              <a:rPr lang="pt-PT" sz="1600" dirty="0" err="1">
                <a:cs typeface="Arial"/>
              </a:rPr>
              <a:t>get</a:t>
            </a:r>
            <a:r>
              <a:rPr lang="pt-PT" sz="1600" dirty="0">
                <a:cs typeface="Arial"/>
              </a:rPr>
              <a:t> </a:t>
            </a:r>
            <a:r>
              <a:rPr lang="pt-PT" sz="1600" dirty="0" err="1">
                <a:cs typeface="Arial"/>
              </a:rPr>
              <a:t>deployed</a:t>
            </a:r>
            <a:r>
              <a:rPr lang="pt-PT" sz="1600" dirty="0">
                <a:cs typeface="Arial"/>
              </a:rPr>
              <a:t> to </a:t>
            </a:r>
            <a:r>
              <a:rPr lang="pt-PT" sz="1600" dirty="0" err="1">
                <a:cs typeface="Arial"/>
              </a:rPr>
              <a:t>the</a:t>
            </a:r>
            <a:r>
              <a:rPr lang="pt-PT" sz="1600" dirty="0">
                <a:cs typeface="Arial"/>
              </a:rPr>
              <a:t> </a:t>
            </a:r>
            <a:r>
              <a:rPr lang="pt-PT" sz="1600" dirty="0" err="1">
                <a:cs typeface="Arial"/>
              </a:rPr>
              <a:t>Kubernetes</a:t>
            </a:r>
            <a:r>
              <a:rPr lang="pt-PT" sz="1600" dirty="0">
                <a:cs typeface="Arial"/>
              </a:rPr>
              <a:t> cluster: </a:t>
            </a:r>
            <a:r>
              <a:rPr lang="pt-PT" sz="1600" dirty="0" err="1">
                <a:cs typeface="Arial"/>
              </a:rPr>
              <a:t>Loki</a:t>
            </a:r>
            <a:r>
              <a:rPr lang="pt-PT" sz="1600" dirty="0">
                <a:cs typeface="Arial"/>
              </a:rPr>
              <a:t> serves as </a:t>
            </a:r>
            <a:r>
              <a:rPr lang="pt-PT" sz="1600" dirty="0" err="1">
                <a:cs typeface="Arial"/>
              </a:rPr>
              <a:t>storage</a:t>
            </a:r>
            <a:r>
              <a:rPr lang="pt-PT" sz="1600" dirty="0">
                <a:cs typeface="Arial"/>
              </a:rPr>
              <a:t>, </a:t>
            </a:r>
            <a:r>
              <a:rPr lang="pt-PT" sz="1600" dirty="0" err="1">
                <a:cs typeface="Arial"/>
              </a:rPr>
              <a:t>storing</a:t>
            </a:r>
            <a:r>
              <a:rPr lang="pt-PT" sz="1600" dirty="0">
                <a:cs typeface="Arial"/>
              </a:rPr>
              <a:t> </a:t>
            </a:r>
            <a:r>
              <a:rPr lang="pt-PT" sz="1600" dirty="0" err="1">
                <a:cs typeface="Arial"/>
              </a:rPr>
              <a:t>the</a:t>
            </a:r>
            <a:r>
              <a:rPr lang="pt-PT" sz="1600" dirty="0">
                <a:cs typeface="Arial"/>
              </a:rPr>
              <a:t> </a:t>
            </a:r>
            <a:r>
              <a:rPr lang="pt-PT" sz="1600" dirty="0" err="1">
                <a:cs typeface="Arial"/>
              </a:rPr>
              <a:t>logs</a:t>
            </a:r>
            <a:r>
              <a:rPr lang="pt-PT" sz="1600" dirty="0">
                <a:cs typeface="Arial"/>
              </a:rPr>
              <a:t> in a time series </a:t>
            </a:r>
            <a:r>
              <a:rPr lang="pt-PT" sz="1600" dirty="0" err="1">
                <a:cs typeface="Arial"/>
              </a:rPr>
              <a:t>database</a:t>
            </a:r>
            <a:r>
              <a:rPr lang="pt-PT" sz="1600" dirty="0">
                <a:cs typeface="Arial"/>
              </a:rPr>
              <a:t>, </a:t>
            </a:r>
            <a:r>
              <a:rPr lang="pt-PT" sz="1600" dirty="0" err="1">
                <a:cs typeface="Arial"/>
              </a:rPr>
              <a:t>but</a:t>
            </a:r>
            <a:r>
              <a:rPr lang="pt-PT" sz="1600" dirty="0">
                <a:cs typeface="Arial"/>
              </a:rPr>
              <a:t> </a:t>
            </a:r>
            <a:r>
              <a:rPr lang="pt-PT" sz="1600" dirty="0" err="1">
                <a:cs typeface="Arial"/>
              </a:rPr>
              <a:t>it</a:t>
            </a:r>
            <a:r>
              <a:rPr lang="pt-PT" sz="1600" dirty="0">
                <a:cs typeface="Arial"/>
              </a:rPr>
              <a:t> </a:t>
            </a:r>
            <a:r>
              <a:rPr lang="pt-PT" sz="1600" dirty="0" err="1">
                <a:cs typeface="Arial"/>
              </a:rPr>
              <a:t>won’t</a:t>
            </a:r>
            <a:r>
              <a:rPr lang="pt-PT" sz="1600" dirty="0">
                <a:cs typeface="Arial"/>
              </a:rPr>
              <a:t> </a:t>
            </a:r>
            <a:r>
              <a:rPr lang="pt-PT" sz="1600" dirty="0" err="1">
                <a:cs typeface="Arial"/>
              </a:rPr>
              <a:t>index</a:t>
            </a:r>
            <a:r>
              <a:rPr lang="pt-PT" sz="1600" dirty="0">
                <a:cs typeface="Arial"/>
              </a:rPr>
              <a:t> </a:t>
            </a:r>
            <a:r>
              <a:rPr lang="pt-PT" sz="1600" dirty="0" err="1">
                <a:cs typeface="Arial"/>
              </a:rPr>
              <a:t>them</a:t>
            </a:r>
            <a:r>
              <a:rPr lang="pt-PT" sz="1600" dirty="0">
                <a:cs typeface="Arial"/>
              </a:rPr>
              <a:t>.</a:t>
            </a:r>
            <a:endParaRPr lang="pt-PT" sz="1600" dirty="0"/>
          </a:p>
        </p:txBody>
      </p:sp>
      <p:pic>
        <p:nvPicPr>
          <p:cNvPr id="17" name="Imagem 16">
            <a:extLst>
              <a:ext uri="{FF2B5EF4-FFF2-40B4-BE49-F238E27FC236}">
                <a16:creationId xmlns:a16="http://schemas.microsoft.com/office/drawing/2014/main" id="{F535E2C2-4A3E-4F57-8579-4CEE0050D20B}"/>
              </a:ext>
            </a:extLst>
          </p:cNvPr>
          <p:cNvPicPr>
            <a:picLocks noChangeAspect="1"/>
          </p:cNvPicPr>
          <p:nvPr/>
        </p:nvPicPr>
        <p:blipFill>
          <a:blip r:embed="rId3"/>
          <a:stretch>
            <a:fillRect/>
          </a:stretch>
        </p:blipFill>
        <p:spPr>
          <a:xfrm>
            <a:off x="101225" y="904241"/>
            <a:ext cx="9014192" cy="266482"/>
          </a:xfrm>
          <a:prstGeom prst="rect">
            <a:avLst/>
          </a:prstGeom>
        </p:spPr>
      </p:pic>
      <p:sp>
        <p:nvSpPr>
          <p:cNvPr id="20" name="Text Box 10">
            <a:extLst>
              <a:ext uri="{FF2B5EF4-FFF2-40B4-BE49-F238E27FC236}">
                <a16:creationId xmlns:a16="http://schemas.microsoft.com/office/drawing/2014/main" id="{F891BBBB-A380-4E2F-80EC-649041E7C55F}"/>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21" name="Rectangle 11">
            <a:extLst>
              <a:ext uri="{FF2B5EF4-FFF2-40B4-BE49-F238E27FC236}">
                <a16:creationId xmlns:a16="http://schemas.microsoft.com/office/drawing/2014/main" id="{075C4712-C803-4AC1-BFA5-9D62601FFF72}"/>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31</a:t>
            </a:fld>
            <a:r>
              <a:rPr lang="pt-PT" sz="1000" dirty="0"/>
              <a:t> -</a:t>
            </a:r>
          </a:p>
        </p:txBody>
      </p:sp>
      <p:pic>
        <p:nvPicPr>
          <p:cNvPr id="22" name="Imagem 21">
            <a:extLst>
              <a:ext uri="{FF2B5EF4-FFF2-40B4-BE49-F238E27FC236}">
                <a16:creationId xmlns:a16="http://schemas.microsoft.com/office/drawing/2014/main" id="{AA1F7DB9-D03E-4C4F-BBDE-6E685A371355}"/>
              </a:ext>
            </a:extLst>
          </p:cNvPr>
          <p:cNvPicPr>
            <a:picLocks noChangeAspect="1"/>
          </p:cNvPicPr>
          <p:nvPr/>
        </p:nvPicPr>
        <p:blipFill>
          <a:blip r:embed="rId4"/>
          <a:stretch>
            <a:fillRect/>
          </a:stretch>
        </p:blipFill>
        <p:spPr>
          <a:xfrm>
            <a:off x="0" y="6320212"/>
            <a:ext cx="9144000" cy="253252"/>
          </a:xfrm>
          <a:prstGeom prst="rect">
            <a:avLst/>
          </a:prstGeom>
        </p:spPr>
      </p:pic>
      <p:sp>
        <p:nvSpPr>
          <p:cNvPr id="23" name="Subtítulo 2">
            <a:extLst>
              <a:ext uri="{FF2B5EF4-FFF2-40B4-BE49-F238E27FC236}">
                <a16:creationId xmlns:a16="http://schemas.microsoft.com/office/drawing/2014/main" id="{D7E71E75-F157-4CE3-B2CB-B22669AA711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@André Sousa, João Correia, Luís Carreira | </a:t>
            </a:r>
            <a:r>
              <a:rPr lang="pt-PT" sz="900" b="1" dirty="0">
                <a:solidFill>
                  <a:srgbClr val="C00000"/>
                </a:solidFill>
                <a:latin typeface="Arial" charset="0"/>
                <a:ea typeface="Arial" charset="0"/>
                <a:cs typeface="Arial" charset="0"/>
              </a:rPr>
              <a:t>Unidade Curricular: Projeto III </a:t>
            </a:r>
            <a:r>
              <a:rPr lang="pt-PT" sz="900" dirty="0">
                <a:latin typeface="Arial" charset="0"/>
                <a:ea typeface="Arial" charset="0"/>
                <a:cs typeface="Arial" charset="0"/>
              </a:rPr>
              <a:t>– Ano Letivo 2022/2023 – </a:t>
            </a:r>
            <a:r>
              <a:rPr lang="pt-PT" sz="900" b="1" dirty="0" err="1">
                <a:latin typeface="Arial" charset="0"/>
                <a:ea typeface="Arial" charset="0"/>
                <a:cs typeface="Arial" charset="0"/>
              </a:rPr>
              <a:t>Code</a:t>
            </a:r>
            <a:r>
              <a:rPr lang="pt-PT" sz="900" b="1" dirty="0">
                <a:latin typeface="Arial" charset="0"/>
                <a:ea typeface="Arial" charset="0"/>
                <a:cs typeface="Arial" charset="0"/>
              </a:rPr>
              <a:t> </a:t>
            </a:r>
            <a:r>
              <a:rPr lang="pt-PT" sz="900" b="1" dirty="0" err="1">
                <a:latin typeface="Arial" charset="0"/>
                <a:ea typeface="Arial" charset="0"/>
                <a:cs typeface="Arial" charset="0"/>
              </a:rPr>
              <a:t>Journey</a:t>
            </a:r>
            <a:endParaRPr lang="pt-PT" sz="900" b="1" dirty="0">
              <a:latin typeface="Arial" charset="0"/>
              <a:ea typeface="Arial" charset="0"/>
              <a:cs typeface="Arial" charset="0"/>
            </a:endParaRPr>
          </a:p>
        </p:txBody>
      </p:sp>
      <p:pic>
        <p:nvPicPr>
          <p:cNvPr id="25" name="Imagem 24">
            <a:extLst>
              <a:ext uri="{FF2B5EF4-FFF2-40B4-BE49-F238E27FC236}">
                <a16:creationId xmlns:a16="http://schemas.microsoft.com/office/drawing/2014/main" id="{CD9987DD-8D81-49B0-8643-29AC6BC0353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7" name="Rectângulo 19">
            <a:extLst>
              <a:ext uri="{FF2B5EF4-FFF2-40B4-BE49-F238E27FC236}">
                <a16:creationId xmlns:a16="http://schemas.microsoft.com/office/drawing/2014/main" id="{22658C6A-D305-43E2-B156-8C9ED3D4DC38}"/>
              </a:ext>
            </a:extLst>
          </p:cNvPr>
          <p:cNvSpPr/>
          <p:nvPr/>
        </p:nvSpPr>
        <p:spPr>
          <a:xfrm>
            <a:off x="5535613" y="553019"/>
            <a:ext cx="3505200" cy="261610"/>
          </a:xfrm>
          <a:prstGeom prst="rect">
            <a:avLst/>
          </a:prstGeom>
        </p:spPr>
        <p:txBody>
          <a:bodyPr wrap="square">
            <a:spAutoFit/>
          </a:bodyPr>
          <a:lstStyle/>
          <a:p>
            <a:pPr algn="r"/>
            <a:r>
              <a:rPr lang="pt-PT" sz="1100" b="1" cap="all" dirty="0" err="1">
                <a:highlight>
                  <a:srgbClr val="FFFF00"/>
                </a:highlight>
              </a:rPr>
              <a:t>Degree</a:t>
            </a:r>
            <a:r>
              <a:rPr lang="pt-PT" sz="1100" b="1" cap="all" dirty="0">
                <a:highlight>
                  <a:srgbClr val="FFFF00"/>
                </a:highlight>
              </a:rPr>
              <a:t> IN </a:t>
            </a:r>
            <a:r>
              <a:rPr lang="pt-PT" sz="1100" b="1" cap="all" dirty="0" err="1">
                <a:highlight>
                  <a:srgbClr val="FFFF00"/>
                </a:highlight>
              </a:rPr>
              <a:t>Informatics</a:t>
            </a:r>
            <a:r>
              <a:rPr lang="pt-PT" sz="1100" b="1" cap="all" dirty="0">
                <a:highlight>
                  <a:srgbClr val="FFFF00"/>
                </a:highlight>
              </a:rPr>
              <a:t> </a:t>
            </a:r>
            <a:r>
              <a:rPr lang="pt-PT" sz="1100" b="1" cap="all" dirty="0" err="1">
                <a:highlight>
                  <a:srgbClr val="FFFF00"/>
                </a:highlight>
              </a:rPr>
              <a:t>engineering</a:t>
            </a:r>
            <a:endParaRPr lang="pt-PT" sz="1100" dirty="0">
              <a:highlight>
                <a:srgbClr val="FFFF00"/>
              </a:highlight>
            </a:endParaRPr>
          </a:p>
        </p:txBody>
      </p:sp>
      <p:pic>
        <p:nvPicPr>
          <p:cNvPr id="29" name="Imagem 28">
            <a:extLst>
              <a:ext uri="{FF2B5EF4-FFF2-40B4-BE49-F238E27FC236}">
                <a16:creationId xmlns:a16="http://schemas.microsoft.com/office/drawing/2014/main" id="{B35D451F-9FFD-4463-AA97-E8651B7DE90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75316" y="9186"/>
            <a:ext cx="2575034" cy="639880"/>
          </a:xfrm>
          <a:prstGeom prst="rect">
            <a:avLst/>
          </a:prstGeom>
        </p:spPr>
      </p:pic>
      <p:sp>
        <p:nvSpPr>
          <p:cNvPr id="2" name="Text Box 13">
            <a:extLst>
              <a:ext uri="{FF2B5EF4-FFF2-40B4-BE49-F238E27FC236}">
                <a16:creationId xmlns:a16="http://schemas.microsoft.com/office/drawing/2014/main" id="{EB4A765C-3233-C1EF-F696-4DC4B53DF870}"/>
              </a:ext>
            </a:extLst>
          </p:cNvPr>
          <p:cNvSpPr txBox="1">
            <a:spLocks noChangeArrowheads="1"/>
          </p:cNvSpPr>
          <p:nvPr/>
        </p:nvSpPr>
        <p:spPr bwMode="auto">
          <a:xfrm>
            <a:off x="306387" y="140480"/>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2.3 Technologies</a:t>
            </a:r>
            <a:endParaRPr lang="pt-PT" sz="2000" b="1" dirty="0">
              <a:effectLst>
                <a:outerShdw blurRad="38100" dist="38100" dir="2700000" algn="tl">
                  <a:srgbClr val="C0C0C0"/>
                </a:outerShdw>
              </a:effectLst>
              <a:latin typeface="Arial" charset="0"/>
            </a:endParaRPr>
          </a:p>
        </p:txBody>
      </p:sp>
      <p:pic>
        <p:nvPicPr>
          <p:cNvPr id="1026" name="Picture 2" descr="Grafana Loki | Grafana Loki documentation">
            <a:extLst>
              <a:ext uri="{FF2B5EF4-FFF2-40B4-BE49-F238E27FC236}">
                <a16:creationId xmlns:a16="http://schemas.microsoft.com/office/drawing/2014/main" id="{6CA5C56B-BB1B-BB4E-1268-FDD864AE3FD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79228" y="3342254"/>
            <a:ext cx="3585544" cy="2112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32374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2.3.11 </a:t>
            </a:r>
            <a:r>
              <a:rPr lang="pt-PT" sz="2000" b="1" dirty="0" err="1">
                <a:effectLst>
                  <a:outerShdw blurRad="38100" dist="38100" dir="2700000" algn="tl">
                    <a:srgbClr val="C0C0C0"/>
                  </a:outerShdw>
                </a:effectLst>
                <a:latin typeface="Arial"/>
                <a:cs typeface="Arial"/>
              </a:rPr>
              <a:t>Grafana</a:t>
            </a:r>
            <a:endParaRPr lang="pt-PT" sz="2000" b="1" dirty="0">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sp>
        <p:nvSpPr>
          <p:cNvPr id="3" name="CaixaDeTexto 2">
            <a:extLst>
              <a:ext uri="{FF2B5EF4-FFF2-40B4-BE49-F238E27FC236}">
                <a16:creationId xmlns:a16="http://schemas.microsoft.com/office/drawing/2014/main" id="{A3BE218B-749A-4273-BE63-4B04D0615966}"/>
              </a:ext>
            </a:extLst>
          </p:cNvPr>
          <p:cNvSpPr txBox="1"/>
          <p:nvPr/>
        </p:nvSpPr>
        <p:spPr>
          <a:xfrm>
            <a:off x="419100" y="1087714"/>
            <a:ext cx="8305800" cy="1006622"/>
          </a:xfrm>
          <a:prstGeom prst="rect">
            <a:avLst/>
          </a:prstGeom>
          <a:noFill/>
          <a:ln>
            <a:noFill/>
          </a:ln>
        </p:spPr>
        <p:txBody>
          <a:bodyPr wrap="square" rtlCol="0">
            <a:spAutoFit/>
          </a:bodyPr>
          <a:lstStyle/>
          <a:p>
            <a:pPr algn="just">
              <a:lnSpc>
                <a:spcPct val="200000"/>
              </a:lnSpc>
            </a:pPr>
            <a:r>
              <a:rPr lang="en-US" sz="1600" i="1" dirty="0">
                <a:solidFill>
                  <a:srgbClr val="FFC000"/>
                </a:solidFill>
                <a:cs typeface="Arial"/>
              </a:rPr>
              <a:t>■</a:t>
            </a:r>
            <a:r>
              <a:rPr lang="en-US" sz="1600" dirty="0">
                <a:cs typeface="Arial"/>
              </a:rPr>
              <a:t> The Grafana web application allows you to create dynamic </a:t>
            </a:r>
            <a:r>
              <a:rPr lang="en-US" sz="1600">
                <a:cs typeface="Arial"/>
              </a:rPr>
              <a:t>visualization dashboards </a:t>
            </a:r>
            <a:r>
              <a:rPr lang="en-US" sz="1600" dirty="0">
                <a:cs typeface="Arial"/>
              </a:rPr>
              <a:t>for data from various sources such </a:t>
            </a:r>
            <a:r>
              <a:rPr lang="en-US" sz="1600">
                <a:cs typeface="Arial"/>
              </a:rPr>
              <a:t>as Prometheus, Loki, Jaeger, etc.</a:t>
            </a:r>
            <a:endParaRPr lang="pt-PT" sz="1600" dirty="0"/>
          </a:p>
        </p:txBody>
      </p:sp>
      <p:pic>
        <p:nvPicPr>
          <p:cNvPr id="17" name="Imagem 16">
            <a:extLst>
              <a:ext uri="{FF2B5EF4-FFF2-40B4-BE49-F238E27FC236}">
                <a16:creationId xmlns:a16="http://schemas.microsoft.com/office/drawing/2014/main" id="{F535E2C2-4A3E-4F57-8579-4CEE0050D20B}"/>
              </a:ext>
            </a:extLst>
          </p:cNvPr>
          <p:cNvPicPr>
            <a:picLocks noChangeAspect="1"/>
          </p:cNvPicPr>
          <p:nvPr/>
        </p:nvPicPr>
        <p:blipFill>
          <a:blip r:embed="rId3"/>
          <a:stretch>
            <a:fillRect/>
          </a:stretch>
        </p:blipFill>
        <p:spPr>
          <a:xfrm>
            <a:off x="101225" y="904241"/>
            <a:ext cx="9014192" cy="266482"/>
          </a:xfrm>
          <a:prstGeom prst="rect">
            <a:avLst/>
          </a:prstGeom>
        </p:spPr>
      </p:pic>
      <p:sp>
        <p:nvSpPr>
          <p:cNvPr id="20" name="Text Box 10">
            <a:extLst>
              <a:ext uri="{FF2B5EF4-FFF2-40B4-BE49-F238E27FC236}">
                <a16:creationId xmlns:a16="http://schemas.microsoft.com/office/drawing/2014/main" id="{F891BBBB-A380-4E2F-80EC-649041E7C55F}"/>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21" name="Rectangle 11">
            <a:extLst>
              <a:ext uri="{FF2B5EF4-FFF2-40B4-BE49-F238E27FC236}">
                <a16:creationId xmlns:a16="http://schemas.microsoft.com/office/drawing/2014/main" id="{075C4712-C803-4AC1-BFA5-9D62601FFF72}"/>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32</a:t>
            </a:fld>
            <a:r>
              <a:rPr lang="pt-PT" sz="1000" dirty="0"/>
              <a:t> -</a:t>
            </a:r>
          </a:p>
        </p:txBody>
      </p:sp>
      <p:pic>
        <p:nvPicPr>
          <p:cNvPr id="22" name="Imagem 21">
            <a:extLst>
              <a:ext uri="{FF2B5EF4-FFF2-40B4-BE49-F238E27FC236}">
                <a16:creationId xmlns:a16="http://schemas.microsoft.com/office/drawing/2014/main" id="{AA1F7DB9-D03E-4C4F-BBDE-6E685A371355}"/>
              </a:ext>
            </a:extLst>
          </p:cNvPr>
          <p:cNvPicPr>
            <a:picLocks noChangeAspect="1"/>
          </p:cNvPicPr>
          <p:nvPr/>
        </p:nvPicPr>
        <p:blipFill>
          <a:blip r:embed="rId4"/>
          <a:stretch>
            <a:fillRect/>
          </a:stretch>
        </p:blipFill>
        <p:spPr>
          <a:xfrm>
            <a:off x="0" y="6320212"/>
            <a:ext cx="9144000" cy="253252"/>
          </a:xfrm>
          <a:prstGeom prst="rect">
            <a:avLst/>
          </a:prstGeom>
        </p:spPr>
      </p:pic>
      <p:sp>
        <p:nvSpPr>
          <p:cNvPr id="23" name="Subtítulo 2">
            <a:extLst>
              <a:ext uri="{FF2B5EF4-FFF2-40B4-BE49-F238E27FC236}">
                <a16:creationId xmlns:a16="http://schemas.microsoft.com/office/drawing/2014/main" id="{D7E71E75-F157-4CE3-B2CB-B22669AA711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@André Sousa, João Correia, Luís Carreira | </a:t>
            </a:r>
            <a:r>
              <a:rPr lang="pt-PT" sz="900" b="1" dirty="0">
                <a:solidFill>
                  <a:srgbClr val="C00000"/>
                </a:solidFill>
                <a:latin typeface="Arial" charset="0"/>
                <a:ea typeface="Arial" charset="0"/>
                <a:cs typeface="Arial" charset="0"/>
              </a:rPr>
              <a:t>Unidade Curricular: Projeto III </a:t>
            </a:r>
            <a:r>
              <a:rPr lang="pt-PT" sz="900" dirty="0">
                <a:latin typeface="Arial" charset="0"/>
                <a:ea typeface="Arial" charset="0"/>
                <a:cs typeface="Arial" charset="0"/>
              </a:rPr>
              <a:t>– Ano Letivo 2022/2023 – </a:t>
            </a:r>
            <a:r>
              <a:rPr lang="pt-PT" sz="900" b="1" dirty="0" err="1">
                <a:latin typeface="Arial" charset="0"/>
                <a:ea typeface="Arial" charset="0"/>
                <a:cs typeface="Arial" charset="0"/>
              </a:rPr>
              <a:t>Code</a:t>
            </a:r>
            <a:r>
              <a:rPr lang="pt-PT" sz="900" b="1" dirty="0">
                <a:latin typeface="Arial" charset="0"/>
                <a:ea typeface="Arial" charset="0"/>
                <a:cs typeface="Arial" charset="0"/>
              </a:rPr>
              <a:t> </a:t>
            </a:r>
            <a:r>
              <a:rPr lang="pt-PT" sz="900" b="1" dirty="0" err="1">
                <a:latin typeface="Arial" charset="0"/>
                <a:ea typeface="Arial" charset="0"/>
                <a:cs typeface="Arial" charset="0"/>
              </a:rPr>
              <a:t>Journey</a:t>
            </a:r>
            <a:endParaRPr lang="pt-PT" sz="900" b="1" dirty="0">
              <a:latin typeface="Arial" charset="0"/>
              <a:ea typeface="Arial" charset="0"/>
              <a:cs typeface="Arial" charset="0"/>
            </a:endParaRPr>
          </a:p>
        </p:txBody>
      </p:sp>
      <p:pic>
        <p:nvPicPr>
          <p:cNvPr id="25" name="Imagem 24">
            <a:extLst>
              <a:ext uri="{FF2B5EF4-FFF2-40B4-BE49-F238E27FC236}">
                <a16:creationId xmlns:a16="http://schemas.microsoft.com/office/drawing/2014/main" id="{CD9987DD-8D81-49B0-8643-29AC6BC0353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7" name="Rectângulo 19">
            <a:extLst>
              <a:ext uri="{FF2B5EF4-FFF2-40B4-BE49-F238E27FC236}">
                <a16:creationId xmlns:a16="http://schemas.microsoft.com/office/drawing/2014/main" id="{22658C6A-D305-43E2-B156-8C9ED3D4DC38}"/>
              </a:ext>
            </a:extLst>
          </p:cNvPr>
          <p:cNvSpPr/>
          <p:nvPr/>
        </p:nvSpPr>
        <p:spPr>
          <a:xfrm>
            <a:off x="5535613" y="553019"/>
            <a:ext cx="3505200" cy="261610"/>
          </a:xfrm>
          <a:prstGeom prst="rect">
            <a:avLst/>
          </a:prstGeom>
        </p:spPr>
        <p:txBody>
          <a:bodyPr wrap="square">
            <a:spAutoFit/>
          </a:bodyPr>
          <a:lstStyle/>
          <a:p>
            <a:pPr algn="r"/>
            <a:r>
              <a:rPr lang="pt-PT" sz="1100" b="1" cap="all" dirty="0" err="1">
                <a:highlight>
                  <a:srgbClr val="FFFF00"/>
                </a:highlight>
              </a:rPr>
              <a:t>Degree</a:t>
            </a:r>
            <a:r>
              <a:rPr lang="pt-PT" sz="1100" b="1" cap="all" dirty="0">
                <a:highlight>
                  <a:srgbClr val="FFFF00"/>
                </a:highlight>
              </a:rPr>
              <a:t> IN </a:t>
            </a:r>
            <a:r>
              <a:rPr lang="pt-PT" sz="1100" b="1" cap="all" dirty="0" err="1">
                <a:highlight>
                  <a:srgbClr val="FFFF00"/>
                </a:highlight>
              </a:rPr>
              <a:t>Informatics</a:t>
            </a:r>
            <a:r>
              <a:rPr lang="pt-PT" sz="1100" b="1" cap="all" dirty="0">
                <a:highlight>
                  <a:srgbClr val="FFFF00"/>
                </a:highlight>
              </a:rPr>
              <a:t> </a:t>
            </a:r>
            <a:r>
              <a:rPr lang="pt-PT" sz="1100" b="1" cap="all" dirty="0" err="1">
                <a:highlight>
                  <a:srgbClr val="FFFF00"/>
                </a:highlight>
              </a:rPr>
              <a:t>engineering</a:t>
            </a:r>
            <a:endParaRPr lang="pt-PT" sz="1100" dirty="0">
              <a:highlight>
                <a:srgbClr val="FFFF00"/>
              </a:highlight>
            </a:endParaRPr>
          </a:p>
        </p:txBody>
      </p:sp>
      <p:pic>
        <p:nvPicPr>
          <p:cNvPr id="29" name="Imagem 28">
            <a:extLst>
              <a:ext uri="{FF2B5EF4-FFF2-40B4-BE49-F238E27FC236}">
                <a16:creationId xmlns:a16="http://schemas.microsoft.com/office/drawing/2014/main" id="{B35D451F-9FFD-4463-AA97-E8651B7DE90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75316" y="9186"/>
            <a:ext cx="2575034" cy="639880"/>
          </a:xfrm>
          <a:prstGeom prst="rect">
            <a:avLst/>
          </a:prstGeom>
        </p:spPr>
      </p:pic>
      <p:pic>
        <p:nvPicPr>
          <p:cNvPr id="2050" name="Picture 2" descr="Grafana - Wikipedia">
            <a:extLst>
              <a:ext uri="{FF2B5EF4-FFF2-40B4-BE49-F238E27FC236}">
                <a16:creationId xmlns:a16="http://schemas.microsoft.com/office/drawing/2014/main" id="{E95EB1C9-CBD1-C6BA-895E-4500FA0F57C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166892" y="2819400"/>
            <a:ext cx="2810216" cy="2866619"/>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13">
            <a:extLst>
              <a:ext uri="{FF2B5EF4-FFF2-40B4-BE49-F238E27FC236}">
                <a16:creationId xmlns:a16="http://schemas.microsoft.com/office/drawing/2014/main" id="{E27C8298-4474-01B1-37B4-BF0222113F39}"/>
              </a:ext>
            </a:extLst>
          </p:cNvPr>
          <p:cNvSpPr txBox="1">
            <a:spLocks noChangeArrowheads="1"/>
          </p:cNvSpPr>
          <p:nvPr/>
        </p:nvSpPr>
        <p:spPr bwMode="auto">
          <a:xfrm>
            <a:off x="306387" y="140480"/>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2.3 Technologies</a:t>
            </a:r>
            <a:endParaRPr lang="pt-PT" sz="2000" b="1" dirty="0">
              <a:effectLst>
                <a:outerShdw blurRad="38100" dist="38100" dir="2700000" algn="tl">
                  <a:srgbClr val="C0C0C0"/>
                </a:outerShdw>
              </a:effectLst>
              <a:latin typeface="Arial" charset="0"/>
            </a:endParaRPr>
          </a:p>
        </p:txBody>
      </p:sp>
    </p:spTree>
    <p:extLst>
      <p:ext uri="{BB962C8B-B14F-4D97-AF65-F5344CB8AC3E}">
        <p14:creationId xmlns:p14="http://schemas.microsoft.com/office/powerpoint/2010/main" val="22126805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2.3.11 </a:t>
            </a:r>
            <a:r>
              <a:rPr lang="pt-PT" sz="2000" b="1" dirty="0" err="1">
                <a:effectLst>
                  <a:outerShdw blurRad="38100" dist="38100" dir="2700000" algn="tl">
                    <a:srgbClr val="C0C0C0"/>
                  </a:outerShdw>
                </a:effectLst>
                <a:latin typeface="Arial"/>
                <a:cs typeface="Arial"/>
              </a:rPr>
              <a:t>Grafana</a:t>
            </a:r>
            <a:endParaRPr lang="pt-PT" sz="2000" b="1" dirty="0">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sp>
        <p:nvSpPr>
          <p:cNvPr id="3" name="CaixaDeTexto 2">
            <a:extLst>
              <a:ext uri="{FF2B5EF4-FFF2-40B4-BE49-F238E27FC236}">
                <a16:creationId xmlns:a16="http://schemas.microsoft.com/office/drawing/2014/main" id="{A3BE218B-749A-4273-BE63-4B04D0615966}"/>
              </a:ext>
            </a:extLst>
          </p:cNvPr>
          <p:cNvSpPr txBox="1"/>
          <p:nvPr/>
        </p:nvSpPr>
        <p:spPr>
          <a:xfrm>
            <a:off x="419100" y="1087714"/>
            <a:ext cx="8305800" cy="1006622"/>
          </a:xfrm>
          <a:prstGeom prst="rect">
            <a:avLst/>
          </a:prstGeom>
          <a:noFill/>
          <a:ln>
            <a:noFill/>
          </a:ln>
        </p:spPr>
        <p:txBody>
          <a:bodyPr wrap="square" rtlCol="0">
            <a:spAutoFit/>
          </a:bodyPr>
          <a:lstStyle/>
          <a:p>
            <a:pPr algn="just">
              <a:lnSpc>
                <a:spcPct val="200000"/>
              </a:lnSpc>
            </a:pPr>
            <a:r>
              <a:rPr lang="en-US" sz="1600" i="1" dirty="0">
                <a:solidFill>
                  <a:srgbClr val="FFC000"/>
                </a:solidFill>
                <a:cs typeface="Arial"/>
              </a:rPr>
              <a:t>■</a:t>
            </a:r>
            <a:r>
              <a:rPr lang="en-US" sz="1600" dirty="0">
                <a:cs typeface="Arial"/>
              </a:rPr>
              <a:t> </a:t>
            </a:r>
            <a:r>
              <a:rPr lang="pt-PT" sz="1600" dirty="0" err="1">
                <a:cs typeface="Arial"/>
              </a:rPr>
              <a:t>Configurations</a:t>
            </a:r>
            <a:r>
              <a:rPr lang="pt-PT" sz="1600" dirty="0">
                <a:cs typeface="Arial"/>
              </a:rPr>
              <a:t> for </a:t>
            </a:r>
            <a:r>
              <a:rPr lang="pt-PT" sz="1600" dirty="0" err="1">
                <a:cs typeface="Arial"/>
              </a:rPr>
              <a:t>Grafana</a:t>
            </a:r>
            <a:r>
              <a:rPr lang="pt-PT" sz="1600" dirty="0">
                <a:cs typeface="Arial"/>
              </a:rPr>
              <a:t> to </a:t>
            </a:r>
            <a:r>
              <a:rPr lang="pt-PT" sz="1600" dirty="0" err="1">
                <a:cs typeface="Arial"/>
              </a:rPr>
              <a:t>connect</a:t>
            </a:r>
            <a:r>
              <a:rPr lang="pt-PT" sz="1600" dirty="0">
                <a:cs typeface="Arial"/>
              </a:rPr>
              <a:t> </a:t>
            </a:r>
            <a:r>
              <a:rPr lang="pt-PT" sz="1600" dirty="0" err="1">
                <a:cs typeface="Arial"/>
              </a:rPr>
              <a:t>with</a:t>
            </a:r>
            <a:r>
              <a:rPr lang="pt-PT" sz="1600" dirty="0">
                <a:cs typeface="Arial"/>
              </a:rPr>
              <a:t> </a:t>
            </a:r>
            <a:r>
              <a:rPr lang="pt-PT" sz="1600" dirty="0" err="1">
                <a:cs typeface="Arial"/>
              </a:rPr>
              <a:t>other</a:t>
            </a:r>
            <a:r>
              <a:rPr lang="pt-PT" sz="1600" dirty="0">
                <a:cs typeface="Arial"/>
              </a:rPr>
              <a:t> </a:t>
            </a:r>
            <a:r>
              <a:rPr lang="pt-PT" sz="1600" dirty="0" err="1">
                <a:cs typeface="Arial"/>
              </a:rPr>
              <a:t>technologies</a:t>
            </a:r>
            <a:r>
              <a:rPr lang="pt-PT" sz="1600" dirty="0">
                <a:cs typeface="Arial"/>
              </a:rPr>
              <a:t> </a:t>
            </a:r>
            <a:r>
              <a:rPr lang="pt-PT" sz="1600" dirty="0" err="1">
                <a:cs typeface="Arial"/>
              </a:rPr>
              <a:t>and</a:t>
            </a:r>
            <a:r>
              <a:rPr lang="pt-PT" sz="1600" dirty="0">
                <a:cs typeface="Arial"/>
              </a:rPr>
              <a:t> </a:t>
            </a:r>
            <a:r>
              <a:rPr lang="pt-PT" sz="1600" dirty="0" err="1">
                <a:cs typeface="Arial"/>
              </a:rPr>
              <a:t>receive</a:t>
            </a:r>
            <a:r>
              <a:rPr lang="pt-PT" sz="1600" dirty="0">
                <a:cs typeface="Arial"/>
              </a:rPr>
              <a:t> </a:t>
            </a:r>
            <a:r>
              <a:rPr lang="pt-PT" sz="1600" dirty="0" err="1">
                <a:cs typeface="Arial"/>
              </a:rPr>
              <a:t>logs</a:t>
            </a:r>
            <a:r>
              <a:rPr lang="pt-PT" sz="1600" dirty="0">
                <a:cs typeface="Arial"/>
              </a:rPr>
              <a:t> to show </a:t>
            </a:r>
            <a:r>
              <a:rPr lang="pt-PT" sz="1600" dirty="0" err="1">
                <a:cs typeface="Arial"/>
              </a:rPr>
              <a:t>them</a:t>
            </a:r>
            <a:r>
              <a:rPr lang="pt-PT" sz="1600" dirty="0">
                <a:cs typeface="Arial"/>
              </a:rPr>
              <a:t> </a:t>
            </a:r>
            <a:r>
              <a:rPr lang="pt-PT" sz="1600" dirty="0" err="1">
                <a:cs typeface="Arial"/>
              </a:rPr>
              <a:t>on</a:t>
            </a:r>
            <a:r>
              <a:rPr lang="pt-PT" sz="1600" dirty="0">
                <a:cs typeface="Arial"/>
              </a:rPr>
              <a:t> </a:t>
            </a:r>
            <a:r>
              <a:rPr lang="pt-PT" sz="1600" dirty="0" err="1">
                <a:cs typeface="Arial"/>
              </a:rPr>
              <a:t>dashboards</a:t>
            </a:r>
            <a:r>
              <a:rPr lang="pt-PT" sz="1600" dirty="0">
                <a:cs typeface="Arial"/>
              </a:rPr>
              <a:t> to a </a:t>
            </a:r>
            <a:r>
              <a:rPr lang="pt-PT" sz="1600" dirty="0" err="1">
                <a:cs typeface="Arial"/>
              </a:rPr>
              <a:t>better</a:t>
            </a:r>
            <a:r>
              <a:rPr lang="pt-PT" sz="1600" dirty="0">
                <a:cs typeface="Arial"/>
              </a:rPr>
              <a:t> </a:t>
            </a:r>
            <a:r>
              <a:rPr lang="pt-PT" sz="1600" dirty="0" err="1">
                <a:cs typeface="Arial"/>
              </a:rPr>
              <a:t>analysis</a:t>
            </a:r>
            <a:r>
              <a:rPr lang="pt-PT" sz="1600" dirty="0">
                <a:cs typeface="Arial"/>
              </a:rPr>
              <a:t>.</a:t>
            </a:r>
            <a:endParaRPr lang="pt-PT" sz="1600" dirty="0"/>
          </a:p>
        </p:txBody>
      </p:sp>
      <p:pic>
        <p:nvPicPr>
          <p:cNvPr id="17" name="Imagem 16">
            <a:extLst>
              <a:ext uri="{FF2B5EF4-FFF2-40B4-BE49-F238E27FC236}">
                <a16:creationId xmlns:a16="http://schemas.microsoft.com/office/drawing/2014/main" id="{F535E2C2-4A3E-4F57-8579-4CEE0050D20B}"/>
              </a:ext>
            </a:extLst>
          </p:cNvPr>
          <p:cNvPicPr>
            <a:picLocks noChangeAspect="1"/>
          </p:cNvPicPr>
          <p:nvPr/>
        </p:nvPicPr>
        <p:blipFill>
          <a:blip r:embed="rId3"/>
          <a:stretch>
            <a:fillRect/>
          </a:stretch>
        </p:blipFill>
        <p:spPr>
          <a:xfrm>
            <a:off x="101225" y="904241"/>
            <a:ext cx="9014192" cy="266482"/>
          </a:xfrm>
          <a:prstGeom prst="rect">
            <a:avLst/>
          </a:prstGeom>
        </p:spPr>
      </p:pic>
      <p:sp>
        <p:nvSpPr>
          <p:cNvPr id="20" name="Text Box 10">
            <a:extLst>
              <a:ext uri="{FF2B5EF4-FFF2-40B4-BE49-F238E27FC236}">
                <a16:creationId xmlns:a16="http://schemas.microsoft.com/office/drawing/2014/main" id="{F891BBBB-A380-4E2F-80EC-649041E7C55F}"/>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21" name="Rectangle 11">
            <a:extLst>
              <a:ext uri="{FF2B5EF4-FFF2-40B4-BE49-F238E27FC236}">
                <a16:creationId xmlns:a16="http://schemas.microsoft.com/office/drawing/2014/main" id="{075C4712-C803-4AC1-BFA5-9D62601FFF72}"/>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33</a:t>
            </a:fld>
            <a:r>
              <a:rPr lang="pt-PT" sz="1000" dirty="0"/>
              <a:t> -</a:t>
            </a:r>
          </a:p>
        </p:txBody>
      </p:sp>
      <p:pic>
        <p:nvPicPr>
          <p:cNvPr id="22" name="Imagem 21">
            <a:extLst>
              <a:ext uri="{FF2B5EF4-FFF2-40B4-BE49-F238E27FC236}">
                <a16:creationId xmlns:a16="http://schemas.microsoft.com/office/drawing/2014/main" id="{AA1F7DB9-D03E-4C4F-BBDE-6E685A371355}"/>
              </a:ext>
            </a:extLst>
          </p:cNvPr>
          <p:cNvPicPr>
            <a:picLocks noChangeAspect="1"/>
          </p:cNvPicPr>
          <p:nvPr/>
        </p:nvPicPr>
        <p:blipFill>
          <a:blip r:embed="rId4"/>
          <a:stretch>
            <a:fillRect/>
          </a:stretch>
        </p:blipFill>
        <p:spPr>
          <a:xfrm>
            <a:off x="0" y="6320212"/>
            <a:ext cx="9144000" cy="253252"/>
          </a:xfrm>
          <a:prstGeom prst="rect">
            <a:avLst/>
          </a:prstGeom>
        </p:spPr>
      </p:pic>
      <p:sp>
        <p:nvSpPr>
          <p:cNvPr id="23" name="Subtítulo 2">
            <a:extLst>
              <a:ext uri="{FF2B5EF4-FFF2-40B4-BE49-F238E27FC236}">
                <a16:creationId xmlns:a16="http://schemas.microsoft.com/office/drawing/2014/main" id="{D7E71E75-F157-4CE3-B2CB-B22669AA711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@André Sousa, João Correia, Luís Carreira | </a:t>
            </a:r>
            <a:r>
              <a:rPr lang="pt-PT" sz="900" b="1" dirty="0">
                <a:solidFill>
                  <a:srgbClr val="C00000"/>
                </a:solidFill>
                <a:latin typeface="Arial" charset="0"/>
                <a:ea typeface="Arial" charset="0"/>
                <a:cs typeface="Arial" charset="0"/>
              </a:rPr>
              <a:t>Unidade Curricular: Projeto III </a:t>
            </a:r>
            <a:r>
              <a:rPr lang="pt-PT" sz="900" dirty="0">
                <a:latin typeface="Arial" charset="0"/>
                <a:ea typeface="Arial" charset="0"/>
                <a:cs typeface="Arial" charset="0"/>
              </a:rPr>
              <a:t>– Ano Letivo 2022/2023 – </a:t>
            </a:r>
            <a:r>
              <a:rPr lang="pt-PT" sz="900" b="1" dirty="0" err="1">
                <a:latin typeface="Arial" charset="0"/>
                <a:ea typeface="Arial" charset="0"/>
                <a:cs typeface="Arial" charset="0"/>
              </a:rPr>
              <a:t>Code</a:t>
            </a:r>
            <a:r>
              <a:rPr lang="pt-PT" sz="900" b="1" dirty="0">
                <a:latin typeface="Arial" charset="0"/>
                <a:ea typeface="Arial" charset="0"/>
                <a:cs typeface="Arial" charset="0"/>
              </a:rPr>
              <a:t> </a:t>
            </a:r>
            <a:r>
              <a:rPr lang="pt-PT" sz="900" b="1" dirty="0" err="1">
                <a:latin typeface="Arial" charset="0"/>
                <a:ea typeface="Arial" charset="0"/>
                <a:cs typeface="Arial" charset="0"/>
              </a:rPr>
              <a:t>Journey</a:t>
            </a:r>
            <a:endParaRPr lang="pt-PT" sz="900" b="1" dirty="0">
              <a:latin typeface="Arial" charset="0"/>
              <a:ea typeface="Arial" charset="0"/>
              <a:cs typeface="Arial" charset="0"/>
            </a:endParaRPr>
          </a:p>
        </p:txBody>
      </p:sp>
      <p:pic>
        <p:nvPicPr>
          <p:cNvPr id="25" name="Imagem 24">
            <a:extLst>
              <a:ext uri="{FF2B5EF4-FFF2-40B4-BE49-F238E27FC236}">
                <a16:creationId xmlns:a16="http://schemas.microsoft.com/office/drawing/2014/main" id="{CD9987DD-8D81-49B0-8643-29AC6BC0353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7" name="Rectângulo 19">
            <a:extLst>
              <a:ext uri="{FF2B5EF4-FFF2-40B4-BE49-F238E27FC236}">
                <a16:creationId xmlns:a16="http://schemas.microsoft.com/office/drawing/2014/main" id="{22658C6A-D305-43E2-B156-8C9ED3D4DC38}"/>
              </a:ext>
            </a:extLst>
          </p:cNvPr>
          <p:cNvSpPr/>
          <p:nvPr/>
        </p:nvSpPr>
        <p:spPr>
          <a:xfrm>
            <a:off x="5535613" y="553019"/>
            <a:ext cx="3505200" cy="261610"/>
          </a:xfrm>
          <a:prstGeom prst="rect">
            <a:avLst/>
          </a:prstGeom>
        </p:spPr>
        <p:txBody>
          <a:bodyPr wrap="square">
            <a:spAutoFit/>
          </a:bodyPr>
          <a:lstStyle/>
          <a:p>
            <a:pPr algn="r"/>
            <a:r>
              <a:rPr lang="pt-PT" sz="1100" b="1" cap="all" dirty="0" err="1">
                <a:highlight>
                  <a:srgbClr val="FFFF00"/>
                </a:highlight>
              </a:rPr>
              <a:t>Degree</a:t>
            </a:r>
            <a:r>
              <a:rPr lang="pt-PT" sz="1100" b="1" cap="all" dirty="0">
                <a:highlight>
                  <a:srgbClr val="FFFF00"/>
                </a:highlight>
              </a:rPr>
              <a:t> IN </a:t>
            </a:r>
            <a:r>
              <a:rPr lang="pt-PT" sz="1100" b="1" cap="all" dirty="0" err="1">
                <a:highlight>
                  <a:srgbClr val="FFFF00"/>
                </a:highlight>
              </a:rPr>
              <a:t>Informatics</a:t>
            </a:r>
            <a:r>
              <a:rPr lang="pt-PT" sz="1100" b="1" cap="all" dirty="0">
                <a:highlight>
                  <a:srgbClr val="FFFF00"/>
                </a:highlight>
              </a:rPr>
              <a:t> </a:t>
            </a:r>
            <a:r>
              <a:rPr lang="pt-PT" sz="1100" b="1" cap="all" dirty="0" err="1">
                <a:highlight>
                  <a:srgbClr val="FFFF00"/>
                </a:highlight>
              </a:rPr>
              <a:t>engineering</a:t>
            </a:r>
            <a:endParaRPr lang="pt-PT" sz="1100" dirty="0">
              <a:highlight>
                <a:srgbClr val="FFFF00"/>
              </a:highlight>
            </a:endParaRPr>
          </a:p>
        </p:txBody>
      </p:sp>
      <p:pic>
        <p:nvPicPr>
          <p:cNvPr id="29" name="Imagem 28">
            <a:extLst>
              <a:ext uri="{FF2B5EF4-FFF2-40B4-BE49-F238E27FC236}">
                <a16:creationId xmlns:a16="http://schemas.microsoft.com/office/drawing/2014/main" id="{B35D451F-9FFD-4463-AA97-E8651B7DE90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75316" y="9186"/>
            <a:ext cx="2575034" cy="639880"/>
          </a:xfrm>
          <a:prstGeom prst="rect">
            <a:avLst/>
          </a:prstGeom>
        </p:spPr>
      </p:pic>
      <p:sp>
        <p:nvSpPr>
          <p:cNvPr id="2" name="Text Box 13">
            <a:extLst>
              <a:ext uri="{FF2B5EF4-FFF2-40B4-BE49-F238E27FC236}">
                <a16:creationId xmlns:a16="http://schemas.microsoft.com/office/drawing/2014/main" id="{E27C8298-4474-01B1-37B4-BF0222113F39}"/>
              </a:ext>
            </a:extLst>
          </p:cNvPr>
          <p:cNvSpPr txBox="1">
            <a:spLocks noChangeArrowheads="1"/>
          </p:cNvSpPr>
          <p:nvPr/>
        </p:nvSpPr>
        <p:spPr bwMode="auto">
          <a:xfrm>
            <a:off x="306387" y="140480"/>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2.3 Technologies</a:t>
            </a:r>
            <a:endParaRPr lang="pt-PT" sz="2000" b="1" dirty="0">
              <a:effectLst>
                <a:outerShdw blurRad="38100" dist="38100" dir="2700000" algn="tl">
                  <a:srgbClr val="C0C0C0"/>
                </a:outerShdw>
              </a:effectLst>
              <a:latin typeface="Arial" charset="0"/>
            </a:endParaRPr>
          </a:p>
        </p:txBody>
      </p:sp>
      <p:pic>
        <p:nvPicPr>
          <p:cNvPr id="5" name="Imagem 4">
            <a:extLst>
              <a:ext uri="{FF2B5EF4-FFF2-40B4-BE49-F238E27FC236}">
                <a16:creationId xmlns:a16="http://schemas.microsoft.com/office/drawing/2014/main" id="{32385D9F-AD23-61CA-C10B-21474C2992AF}"/>
              </a:ext>
            </a:extLst>
          </p:cNvPr>
          <p:cNvPicPr>
            <a:picLocks noChangeAspect="1"/>
          </p:cNvPicPr>
          <p:nvPr/>
        </p:nvPicPr>
        <p:blipFill>
          <a:blip r:embed="rId7"/>
          <a:stretch>
            <a:fillRect/>
          </a:stretch>
        </p:blipFill>
        <p:spPr>
          <a:xfrm>
            <a:off x="655282" y="2315282"/>
            <a:ext cx="8029583" cy="3989699"/>
          </a:xfrm>
          <a:prstGeom prst="rect">
            <a:avLst/>
          </a:prstGeom>
        </p:spPr>
      </p:pic>
    </p:spTree>
    <p:extLst>
      <p:ext uri="{BB962C8B-B14F-4D97-AF65-F5344CB8AC3E}">
        <p14:creationId xmlns:p14="http://schemas.microsoft.com/office/powerpoint/2010/main" val="5404361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2.3.11 </a:t>
            </a:r>
            <a:r>
              <a:rPr lang="pt-PT" sz="2000" b="1" dirty="0" err="1">
                <a:effectLst>
                  <a:outerShdw blurRad="38100" dist="38100" dir="2700000" algn="tl">
                    <a:srgbClr val="C0C0C0"/>
                  </a:outerShdw>
                </a:effectLst>
                <a:latin typeface="Arial"/>
                <a:cs typeface="Arial"/>
              </a:rPr>
              <a:t>Grafana</a:t>
            </a:r>
            <a:endParaRPr lang="pt-PT" sz="2000" b="1" dirty="0">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sp>
        <p:nvSpPr>
          <p:cNvPr id="3" name="CaixaDeTexto 2">
            <a:extLst>
              <a:ext uri="{FF2B5EF4-FFF2-40B4-BE49-F238E27FC236}">
                <a16:creationId xmlns:a16="http://schemas.microsoft.com/office/drawing/2014/main" id="{A3BE218B-749A-4273-BE63-4B04D0615966}"/>
              </a:ext>
            </a:extLst>
          </p:cNvPr>
          <p:cNvSpPr txBox="1"/>
          <p:nvPr/>
        </p:nvSpPr>
        <p:spPr>
          <a:xfrm>
            <a:off x="419100" y="1087714"/>
            <a:ext cx="8305800" cy="514180"/>
          </a:xfrm>
          <a:prstGeom prst="rect">
            <a:avLst/>
          </a:prstGeom>
          <a:noFill/>
          <a:ln>
            <a:noFill/>
          </a:ln>
        </p:spPr>
        <p:txBody>
          <a:bodyPr wrap="square" rtlCol="0">
            <a:spAutoFit/>
          </a:bodyPr>
          <a:lstStyle/>
          <a:p>
            <a:pPr algn="just">
              <a:lnSpc>
                <a:spcPct val="200000"/>
              </a:lnSpc>
            </a:pPr>
            <a:r>
              <a:rPr lang="en-US" sz="1600" i="1" dirty="0">
                <a:solidFill>
                  <a:srgbClr val="FFC000"/>
                </a:solidFill>
                <a:cs typeface="Arial"/>
              </a:rPr>
              <a:t>■</a:t>
            </a:r>
            <a:r>
              <a:rPr lang="en-US" sz="1600" dirty="0">
                <a:cs typeface="Arial"/>
              </a:rPr>
              <a:t> </a:t>
            </a:r>
            <a:r>
              <a:rPr lang="pt-PT" sz="1600" dirty="0" err="1">
                <a:cs typeface="Arial"/>
              </a:rPr>
              <a:t>Grafana</a:t>
            </a:r>
            <a:r>
              <a:rPr lang="pt-PT" sz="1600" dirty="0">
                <a:cs typeface="Arial"/>
              </a:rPr>
              <a:t> </a:t>
            </a:r>
            <a:r>
              <a:rPr lang="pt-PT" sz="1600" dirty="0" err="1">
                <a:cs typeface="Arial"/>
              </a:rPr>
              <a:t>panels</a:t>
            </a:r>
            <a:r>
              <a:rPr lang="pt-PT" sz="1600" dirty="0">
                <a:cs typeface="Arial"/>
              </a:rPr>
              <a:t> to monitor traces </a:t>
            </a:r>
            <a:r>
              <a:rPr lang="pt-PT" sz="1600" dirty="0" err="1">
                <a:cs typeface="Arial"/>
              </a:rPr>
              <a:t>created</a:t>
            </a:r>
            <a:r>
              <a:rPr lang="pt-PT" sz="1600" dirty="0">
                <a:cs typeface="Arial"/>
              </a:rPr>
              <a:t> </a:t>
            </a:r>
            <a:r>
              <a:rPr lang="pt-PT" sz="1600" dirty="0" err="1">
                <a:cs typeface="Arial"/>
              </a:rPr>
              <a:t>by</a:t>
            </a:r>
            <a:r>
              <a:rPr lang="pt-PT" sz="1600" dirty="0">
                <a:cs typeface="Arial"/>
              </a:rPr>
              <a:t> </a:t>
            </a:r>
            <a:r>
              <a:rPr lang="pt-PT" sz="1600" dirty="0" err="1">
                <a:cs typeface="Arial"/>
              </a:rPr>
              <a:t>Jaeger</a:t>
            </a:r>
            <a:endParaRPr lang="pt-PT" sz="1600" dirty="0"/>
          </a:p>
        </p:txBody>
      </p:sp>
      <p:pic>
        <p:nvPicPr>
          <p:cNvPr id="17" name="Imagem 16">
            <a:extLst>
              <a:ext uri="{FF2B5EF4-FFF2-40B4-BE49-F238E27FC236}">
                <a16:creationId xmlns:a16="http://schemas.microsoft.com/office/drawing/2014/main" id="{F535E2C2-4A3E-4F57-8579-4CEE0050D20B}"/>
              </a:ext>
            </a:extLst>
          </p:cNvPr>
          <p:cNvPicPr>
            <a:picLocks noChangeAspect="1"/>
          </p:cNvPicPr>
          <p:nvPr/>
        </p:nvPicPr>
        <p:blipFill>
          <a:blip r:embed="rId3"/>
          <a:stretch>
            <a:fillRect/>
          </a:stretch>
        </p:blipFill>
        <p:spPr>
          <a:xfrm>
            <a:off x="101225" y="904241"/>
            <a:ext cx="9014192" cy="266482"/>
          </a:xfrm>
          <a:prstGeom prst="rect">
            <a:avLst/>
          </a:prstGeom>
        </p:spPr>
      </p:pic>
      <p:sp>
        <p:nvSpPr>
          <p:cNvPr id="20" name="Text Box 10">
            <a:extLst>
              <a:ext uri="{FF2B5EF4-FFF2-40B4-BE49-F238E27FC236}">
                <a16:creationId xmlns:a16="http://schemas.microsoft.com/office/drawing/2014/main" id="{F891BBBB-A380-4E2F-80EC-649041E7C55F}"/>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21" name="Rectangle 11">
            <a:extLst>
              <a:ext uri="{FF2B5EF4-FFF2-40B4-BE49-F238E27FC236}">
                <a16:creationId xmlns:a16="http://schemas.microsoft.com/office/drawing/2014/main" id="{075C4712-C803-4AC1-BFA5-9D62601FFF72}"/>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34</a:t>
            </a:fld>
            <a:r>
              <a:rPr lang="pt-PT" sz="1000" dirty="0"/>
              <a:t> -</a:t>
            </a:r>
          </a:p>
        </p:txBody>
      </p:sp>
      <p:pic>
        <p:nvPicPr>
          <p:cNvPr id="22" name="Imagem 21">
            <a:extLst>
              <a:ext uri="{FF2B5EF4-FFF2-40B4-BE49-F238E27FC236}">
                <a16:creationId xmlns:a16="http://schemas.microsoft.com/office/drawing/2014/main" id="{AA1F7DB9-D03E-4C4F-BBDE-6E685A371355}"/>
              </a:ext>
            </a:extLst>
          </p:cNvPr>
          <p:cNvPicPr>
            <a:picLocks noChangeAspect="1"/>
          </p:cNvPicPr>
          <p:nvPr/>
        </p:nvPicPr>
        <p:blipFill>
          <a:blip r:embed="rId4"/>
          <a:stretch>
            <a:fillRect/>
          </a:stretch>
        </p:blipFill>
        <p:spPr>
          <a:xfrm>
            <a:off x="0" y="6320212"/>
            <a:ext cx="9144000" cy="253252"/>
          </a:xfrm>
          <a:prstGeom prst="rect">
            <a:avLst/>
          </a:prstGeom>
        </p:spPr>
      </p:pic>
      <p:sp>
        <p:nvSpPr>
          <p:cNvPr id="23" name="Subtítulo 2">
            <a:extLst>
              <a:ext uri="{FF2B5EF4-FFF2-40B4-BE49-F238E27FC236}">
                <a16:creationId xmlns:a16="http://schemas.microsoft.com/office/drawing/2014/main" id="{D7E71E75-F157-4CE3-B2CB-B22669AA711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@André Sousa, João Correia, Luís Carreira | </a:t>
            </a:r>
            <a:r>
              <a:rPr lang="pt-PT" sz="900" b="1" dirty="0">
                <a:solidFill>
                  <a:srgbClr val="C00000"/>
                </a:solidFill>
                <a:latin typeface="Arial" charset="0"/>
                <a:ea typeface="Arial" charset="0"/>
                <a:cs typeface="Arial" charset="0"/>
              </a:rPr>
              <a:t>Unidade Curricular: Projeto III </a:t>
            </a:r>
            <a:r>
              <a:rPr lang="pt-PT" sz="900" dirty="0">
                <a:latin typeface="Arial" charset="0"/>
                <a:ea typeface="Arial" charset="0"/>
                <a:cs typeface="Arial" charset="0"/>
              </a:rPr>
              <a:t>– Ano Letivo 2022/2023 – </a:t>
            </a:r>
            <a:r>
              <a:rPr lang="pt-PT" sz="900" b="1" dirty="0" err="1">
                <a:latin typeface="Arial" charset="0"/>
                <a:ea typeface="Arial" charset="0"/>
                <a:cs typeface="Arial" charset="0"/>
              </a:rPr>
              <a:t>Code</a:t>
            </a:r>
            <a:r>
              <a:rPr lang="pt-PT" sz="900" b="1" dirty="0">
                <a:latin typeface="Arial" charset="0"/>
                <a:ea typeface="Arial" charset="0"/>
                <a:cs typeface="Arial" charset="0"/>
              </a:rPr>
              <a:t> </a:t>
            </a:r>
            <a:r>
              <a:rPr lang="pt-PT" sz="900" b="1" dirty="0" err="1">
                <a:latin typeface="Arial" charset="0"/>
                <a:ea typeface="Arial" charset="0"/>
                <a:cs typeface="Arial" charset="0"/>
              </a:rPr>
              <a:t>Journey</a:t>
            </a:r>
            <a:endParaRPr lang="pt-PT" sz="900" b="1" dirty="0">
              <a:latin typeface="Arial" charset="0"/>
              <a:ea typeface="Arial" charset="0"/>
              <a:cs typeface="Arial" charset="0"/>
            </a:endParaRPr>
          </a:p>
        </p:txBody>
      </p:sp>
      <p:pic>
        <p:nvPicPr>
          <p:cNvPr id="25" name="Imagem 24">
            <a:extLst>
              <a:ext uri="{FF2B5EF4-FFF2-40B4-BE49-F238E27FC236}">
                <a16:creationId xmlns:a16="http://schemas.microsoft.com/office/drawing/2014/main" id="{CD9987DD-8D81-49B0-8643-29AC6BC0353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7" name="Rectângulo 19">
            <a:extLst>
              <a:ext uri="{FF2B5EF4-FFF2-40B4-BE49-F238E27FC236}">
                <a16:creationId xmlns:a16="http://schemas.microsoft.com/office/drawing/2014/main" id="{22658C6A-D305-43E2-B156-8C9ED3D4DC38}"/>
              </a:ext>
            </a:extLst>
          </p:cNvPr>
          <p:cNvSpPr/>
          <p:nvPr/>
        </p:nvSpPr>
        <p:spPr>
          <a:xfrm>
            <a:off x="5535613" y="553019"/>
            <a:ext cx="3505200" cy="261610"/>
          </a:xfrm>
          <a:prstGeom prst="rect">
            <a:avLst/>
          </a:prstGeom>
        </p:spPr>
        <p:txBody>
          <a:bodyPr wrap="square">
            <a:spAutoFit/>
          </a:bodyPr>
          <a:lstStyle/>
          <a:p>
            <a:pPr algn="r"/>
            <a:r>
              <a:rPr lang="pt-PT" sz="1100" b="1" cap="all" dirty="0" err="1">
                <a:highlight>
                  <a:srgbClr val="FFFF00"/>
                </a:highlight>
              </a:rPr>
              <a:t>Degree</a:t>
            </a:r>
            <a:r>
              <a:rPr lang="pt-PT" sz="1100" b="1" cap="all" dirty="0">
                <a:highlight>
                  <a:srgbClr val="FFFF00"/>
                </a:highlight>
              </a:rPr>
              <a:t> IN </a:t>
            </a:r>
            <a:r>
              <a:rPr lang="pt-PT" sz="1100" b="1" cap="all" dirty="0" err="1">
                <a:highlight>
                  <a:srgbClr val="FFFF00"/>
                </a:highlight>
              </a:rPr>
              <a:t>Informatics</a:t>
            </a:r>
            <a:r>
              <a:rPr lang="pt-PT" sz="1100" b="1" cap="all" dirty="0">
                <a:highlight>
                  <a:srgbClr val="FFFF00"/>
                </a:highlight>
              </a:rPr>
              <a:t> </a:t>
            </a:r>
            <a:r>
              <a:rPr lang="pt-PT" sz="1100" b="1" cap="all" dirty="0" err="1">
                <a:highlight>
                  <a:srgbClr val="FFFF00"/>
                </a:highlight>
              </a:rPr>
              <a:t>engineering</a:t>
            </a:r>
            <a:endParaRPr lang="pt-PT" sz="1100" dirty="0">
              <a:highlight>
                <a:srgbClr val="FFFF00"/>
              </a:highlight>
            </a:endParaRPr>
          </a:p>
        </p:txBody>
      </p:sp>
      <p:pic>
        <p:nvPicPr>
          <p:cNvPr id="29" name="Imagem 28">
            <a:extLst>
              <a:ext uri="{FF2B5EF4-FFF2-40B4-BE49-F238E27FC236}">
                <a16:creationId xmlns:a16="http://schemas.microsoft.com/office/drawing/2014/main" id="{B35D451F-9FFD-4463-AA97-E8651B7DE90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75316" y="9186"/>
            <a:ext cx="2575034" cy="639880"/>
          </a:xfrm>
          <a:prstGeom prst="rect">
            <a:avLst/>
          </a:prstGeom>
        </p:spPr>
      </p:pic>
      <p:sp>
        <p:nvSpPr>
          <p:cNvPr id="2" name="Text Box 13">
            <a:extLst>
              <a:ext uri="{FF2B5EF4-FFF2-40B4-BE49-F238E27FC236}">
                <a16:creationId xmlns:a16="http://schemas.microsoft.com/office/drawing/2014/main" id="{E27C8298-4474-01B1-37B4-BF0222113F39}"/>
              </a:ext>
            </a:extLst>
          </p:cNvPr>
          <p:cNvSpPr txBox="1">
            <a:spLocks noChangeArrowheads="1"/>
          </p:cNvSpPr>
          <p:nvPr/>
        </p:nvSpPr>
        <p:spPr bwMode="auto">
          <a:xfrm>
            <a:off x="306387" y="140480"/>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2.3 Technologies</a:t>
            </a:r>
            <a:endParaRPr lang="pt-PT" sz="2000" b="1" dirty="0">
              <a:effectLst>
                <a:outerShdw blurRad="38100" dist="38100" dir="2700000" algn="tl">
                  <a:srgbClr val="C0C0C0"/>
                </a:outerShdw>
              </a:effectLst>
              <a:latin typeface="Arial" charset="0"/>
            </a:endParaRPr>
          </a:p>
        </p:txBody>
      </p:sp>
      <p:pic>
        <p:nvPicPr>
          <p:cNvPr id="5" name="Imagem 4">
            <a:extLst>
              <a:ext uri="{FF2B5EF4-FFF2-40B4-BE49-F238E27FC236}">
                <a16:creationId xmlns:a16="http://schemas.microsoft.com/office/drawing/2014/main" id="{8C8B0057-FDED-8186-3D4B-950BBFA08199}"/>
              </a:ext>
            </a:extLst>
          </p:cNvPr>
          <p:cNvPicPr>
            <a:picLocks noChangeAspect="1"/>
          </p:cNvPicPr>
          <p:nvPr/>
        </p:nvPicPr>
        <p:blipFill>
          <a:blip r:embed="rId7"/>
          <a:stretch>
            <a:fillRect/>
          </a:stretch>
        </p:blipFill>
        <p:spPr>
          <a:xfrm>
            <a:off x="209550" y="2558527"/>
            <a:ext cx="8724900" cy="3240028"/>
          </a:xfrm>
          <a:prstGeom prst="rect">
            <a:avLst/>
          </a:prstGeom>
        </p:spPr>
      </p:pic>
    </p:spTree>
    <p:extLst>
      <p:ext uri="{BB962C8B-B14F-4D97-AF65-F5344CB8AC3E}">
        <p14:creationId xmlns:p14="http://schemas.microsoft.com/office/powerpoint/2010/main" val="38861276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2.3.11 </a:t>
            </a:r>
            <a:r>
              <a:rPr lang="pt-PT" sz="2000" b="1" dirty="0" err="1">
                <a:effectLst>
                  <a:outerShdw blurRad="38100" dist="38100" dir="2700000" algn="tl">
                    <a:srgbClr val="C0C0C0"/>
                  </a:outerShdw>
                </a:effectLst>
                <a:latin typeface="Arial"/>
                <a:cs typeface="Arial"/>
              </a:rPr>
              <a:t>Grafana</a:t>
            </a:r>
            <a:endParaRPr lang="pt-PT" sz="2000" b="1" dirty="0">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sp>
        <p:nvSpPr>
          <p:cNvPr id="3" name="CaixaDeTexto 2">
            <a:extLst>
              <a:ext uri="{FF2B5EF4-FFF2-40B4-BE49-F238E27FC236}">
                <a16:creationId xmlns:a16="http://schemas.microsoft.com/office/drawing/2014/main" id="{A3BE218B-749A-4273-BE63-4B04D0615966}"/>
              </a:ext>
            </a:extLst>
          </p:cNvPr>
          <p:cNvSpPr txBox="1"/>
          <p:nvPr/>
        </p:nvSpPr>
        <p:spPr>
          <a:xfrm>
            <a:off x="419100" y="1087714"/>
            <a:ext cx="8305800" cy="514180"/>
          </a:xfrm>
          <a:prstGeom prst="rect">
            <a:avLst/>
          </a:prstGeom>
          <a:noFill/>
          <a:ln>
            <a:noFill/>
          </a:ln>
        </p:spPr>
        <p:txBody>
          <a:bodyPr wrap="square" rtlCol="0">
            <a:spAutoFit/>
          </a:bodyPr>
          <a:lstStyle/>
          <a:p>
            <a:pPr algn="just">
              <a:lnSpc>
                <a:spcPct val="200000"/>
              </a:lnSpc>
            </a:pPr>
            <a:r>
              <a:rPr lang="en-US" sz="1600" i="1" dirty="0">
                <a:solidFill>
                  <a:srgbClr val="FFC000"/>
                </a:solidFill>
                <a:cs typeface="Arial"/>
              </a:rPr>
              <a:t>■</a:t>
            </a:r>
            <a:r>
              <a:rPr lang="en-US" sz="1600" dirty="0">
                <a:cs typeface="Arial"/>
              </a:rPr>
              <a:t> </a:t>
            </a:r>
            <a:r>
              <a:rPr lang="pt-PT" sz="1600" dirty="0" err="1">
                <a:cs typeface="Arial"/>
              </a:rPr>
              <a:t>Grafana</a:t>
            </a:r>
            <a:r>
              <a:rPr lang="pt-PT" sz="1600" dirty="0">
                <a:cs typeface="Arial"/>
              </a:rPr>
              <a:t> </a:t>
            </a:r>
            <a:r>
              <a:rPr lang="pt-PT" sz="1600" dirty="0" err="1">
                <a:cs typeface="Arial"/>
              </a:rPr>
              <a:t>panels</a:t>
            </a:r>
            <a:r>
              <a:rPr lang="pt-PT" sz="1600" dirty="0">
                <a:cs typeface="Arial"/>
              </a:rPr>
              <a:t> to monitor </a:t>
            </a:r>
            <a:r>
              <a:rPr lang="pt-PT" sz="1600" dirty="0" err="1">
                <a:cs typeface="Arial"/>
              </a:rPr>
              <a:t>logs</a:t>
            </a:r>
            <a:r>
              <a:rPr lang="pt-PT" sz="1600" dirty="0">
                <a:cs typeface="Arial"/>
              </a:rPr>
              <a:t> </a:t>
            </a:r>
            <a:r>
              <a:rPr lang="pt-PT" sz="1600" dirty="0" err="1">
                <a:cs typeface="Arial"/>
              </a:rPr>
              <a:t>created</a:t>
            </a:r>
            <a:r>
              <a:rPr lang="pt-PT" sz="1600" dirty="0">
                <a:cs typeface="Arial"/>
              </a:rPr>
              <a:t> </a:t>
            </a:r>
            <a:r>
              <a:rPr lang="pt-PT" sz="1600" dirty="0" err="1">
                <a:cs typeface="Arial"/>
              </a:rPr>
              <a:t>by</a:t>
            </a:r>
            <a:r>
              <a:rPr lang="pt-PT" sz="1600" dirty="0">
                <a:cs typeface="Arial"/>
              </a:rPr>
              <a:t> </a:t>
            </a:r>
            <a:r>
              <a:rPr lang="pt-PT" sz="1600" dirty="0" err="1">
                <a:cs typeface="Arial"/>
              </a:rPr>
              <a:t>Loki</a:t>
            </a:r>
            <a:endParaRPr lang="pt-PT" sz="1600" dirty="0"/>
          </a:p>
        </p:txBody>
      </p:sp>
      <p:pic>
        <p:nvPicPr>
          <p:cNvPr id="17" name="Imagem 16">
            <a:extLst>
              <a:ext uri="{FF2B5EF4-FFF2-40B4-BE49-F238E27FC236}">
                <a16:creationId xmlns:a16="http://schemas.microsoft.com/office/drawing/2014/main" id="{F535E2C2-4A3E-4F57-8579-4CEE0050D20B}"/>
              </a:ext>
            </a:extLst>
          </p:cNvPr>
          <p:cNvPicPr>
            <a:picLocks noChangeAspect="1"/>
          </p:cNvPicPr>
          <p:nvPr/>
        </p:nvPicPr>
        <p:blipFill>
          <a:blip r:embed="rId3"/>
          <a:stretch>
            <a:fillRect/>
          </a:stretch>
        </p:blipFill>
        <p:spPr>
          <a:xfrm>
            <a:off x="101225" y="904241"/>
            <a:ext cx="9014192" cy="266482"/>
          </a:xfrm>
          <a:prstGeom prst="rect">
            <a:avLst/>
          </a:prstGeom>
        </p:spPr>
      </p:pic>
      <p:sp>
        <p:nvSpPr>
          <p:cNvPr id="20" name="Text Box 10">
            <a:extLst>
              <a:ext uri="{FF2B5EF4-FFF2-40B4-BE49-F238E27FC236}">
                <a16:creationId xmlns:a16="http://schemas.microsoft.com/office/drawing/2014/main" id="{F891BBBB-A380-4E2F-80EC-649041E7C55F}"/>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21" name="Rectangle 11">
            <a:extLst>
              <a:ext uri="{FF2B5EF4-FFF2-40B4-BE49-F238E27FC236}">
                <a16:creationId xmlns:a16="http://schemas.microsoft.com/office/drawing/2014/main" id="{075C4712-C803-4AC1-BFA5-9D62601FFF72}"/>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35</a:t>
            </a:fld>
            <a:r>
              <a:rPr lang="pt-PT" sz="1000" dirty="0"/>
              <a:t> -</a:t>
            </a:r>
          </a:p>
        </p:txBody>
      </p:sp>
      <p:pic>
        <p:nvPicPr>
          <p:cNvPr id="22" name="Imagem 21">
            <a:extLst>
              <a:ext uri="{FF2B5EF4-FFF2-40B4-BE49-F238E27FC236}">
                <a16:creationId xmlns:a16="http://schemas.microsoft.com/office/drawing/2014/main" id="{AA1F7DB9-D03E-4C4F-BBDE-6E685A371355}"/>
              </a:ext>
            </a:extLst>
          </p:cNvPr>
          <p:cNvPicPr>
            <a:picLocks noChangeAspect="1"/>
          </p:cNvPicPr>
          <p:nvPr/>
        </p:nvPicPr>
        <p:blipFill>
          <a:blip r:embed="rId4"/>
          <a:stretch>
            <a:fillRect/>
          </a:stretch>
        </p:blipFill>
        <p:spPr>
          <a:xfrm>
            <a:off x="0" y="6320212"/>
            <a:ext cx="9144000" cy="253252"/>
          </a:xfrm>
          <a:prstGeom prst="rect">
            <a:avLst/>
          </a:prstGeom>
        </p:spPr>
      </p:pic>
      <p:sp>
        <p:nvSpPr>
          <p:cNvPr id="23" name="Subtítulo 2">
            <a:extLst>
              <a:ext uri="{FF2B5EF4-FFF2-40B4-BE49-F238E27FC236}">
                <a16:creationId xmlns:a16="http://schemas.microsoft.com/office/drawing/2014/main" id="{D7E71E75-F157-4CE3-B2CB-B22669AA711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@André Sousa, João Correia, Luís Carreira | </a:t>
            </a:r>
            <a:r>
              <a:rPr lang="pt-PT" sz="900" b="1" dirty="0">
                <a:solidFill>
                  <a:srgbClr val="C00000"/>
                </a:solidFill>
                <a:latin typeface="Arial" charset="0"/>
                <a:ea typeface="Arial" charset="0"/>
                <a:cs typeface="Arial" charset="0"/>
              </a:rPr>
              <a:t>Unidade Curricular: Projeto III </a:t>
            </a:r>
            <a:r>
              <a:rPr lang="pt-PT" sz="900" dirty="0">
                <a:latin typeface="Arial" charset="0"/>
                <a:ea typeface="Arial" charset="0"/>
                <a:cs typeface="Arial" charset="0"/>
              </a:rPr>
              <a:t>– Ano Letivo 2022/2023 – </a:t>
            </a:r>
            <a:r>
              <a:rPr lang="pt-PT" sz="900" b="1" dirty="0" err="1">
                <a:latin typeface="Arial" charset="0"/>
                <a:ea typeface="Arial" charset="0"/>
                <a:cs typeface="Arial" charset="0"/>
              </a:rPr>
              <a:t>Code</a:t>
            </a:r>
            <a:r>
              <a:rPr lang="pt-PT" sz="900" b="1" dirty="0">
                <a:latin typeface="Arial" charset="0"/>
                <a:ea typeface="Arial" charset="0"/>
                <a:cs typeface="Arial" charset="0"/>
              </a:rPr>
              <a:t> </a:t>
            </a:r>
            <a:r>
              <a:rPr lang="pt-PT" sz="900" b="1" dirty="0" err="1">
                <a:latin typeface="Arial" charset="0"/>
                <a:ea typeface="Arial" charset="0"/>
                <a:cs typeface="Arial" charset="0"/>
              </a:rPr>
              <a:t>Journey</a:t>
            </a:r>
            <a:endParaRPr lang="pt-PT" sz="900" b="1" dirty="0">
              <a:latin typeface="Arial" charset="0"/>
              <a:ea typeface="Arial" charset="0"/>
              <a:cs typeface="Arial" charset="0"/>
            </a:endParaRPr>
          </a:p>
        </p:txBody>
      </p:sp>
      <p:pic>
        <p:nvPicPr>
          <p:cNvPr id="25" name="Imagem 24">
            <a:extLst>
              <a:ext uri="{FF2B5EF4-FFF2-40B4-BE49-F238E27FC236}">
                <a16:creationId xmlns:a16="http://schemas.microsoft.com/office/drawing/2014/main" id="{CD9987DD-8D81-49B0-8643-29AC6BC0353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7" name="Rectângulo 19">
            <a:extLst>
              <a:ext uri="{FF2B5EF4-FFF2-40B4-BE49-F238E27FC236}">
                <a16:creationId xmlns:a16="http://schemas.microsoft.com/office/drawing/2014/main" id="{22658C6A-D305-43E2-B156-8C9ED3D4DC38}"/>
              </a:ext>
            </a:extLst>
          </p:cNvPr>
          <p:cNvSpPr/>
          <p:nvPr/>
        </p:nvSpPr>
        <p:spPr>
          <a:xfrm>
            <a:off x="5535613" y="553019"/>
            <a:ext cx="3505200" cy="261610"/>
          </a:xfrm>
          <a:prstGeom prst="rect">
            <a:avLst/>
          </a:prstGeom>
        </p:spPr>
        <p:txBody>
          <a:bodyPr wrap="square">
            <a:spAutoFit/>
          </a:bodyPr>
          <a:lstStyle/>
          <a:p>
            <a:pPr algn="r"/>
            <a:r>
              <a:rPr lang="pt-PT" sz="1100" b="1" cap="all" dirty="0" err="1">
                <a:highlight>
                  <a:srgbClr val="FFFF00"/>
                </a:highlight>
              </a:rPr>
              <a:t>Degree</a:t>
            </a:r>
            <a:r>
              <a:rPr lang="pt-PT" sz="1100" b="1" cap="all" dirty="0">
                <a:highlight>
                  <a:srgbClr val="FFFF00"/>
                </a:highlight>
              </a:rPr>
              <a:t> IN </a:t>
            </a:r>
            <a:r>
              <a:rPr lang="pt-PT" sz="1100" b="1" cap="all" dirty="0" err="1">
                <a:highlight>
                  <a:srgbClr val="FFFF00"/>
                </a:highlight>
              </a:rPr>
              <a:t>Informatics</a:t>
            </a:r>
            <a:r>
              <a:rPr lang="pt-PT" sz="1100" b="1" cap="all" dirty="0">
                <a:highlight>
                  <a:srgbClr val="FFFF00"/>
                </a:highlight>
              </a:rPr>
              <a:t> </a:t>
            </a:r>
            <a:r>
              <a:rPr lang="pt-PT" sz="1100" b="1" cap="all" dirty="0" err="1">
                <a:highlight>
                  <a:srgbClr val="FFFF00"/>
                </a:highlight>
              </a:rPr>
              <a:t>engineering</a:t>
            </a:r>
            <a:endParaRPr lang="pt-PT" sz="1100" dirty="0">
              <a:highlight>
                <a:srgbClr val="FFFF00"/>
              </a:highlight>
            </a:endParaRPr>
          </a:p>
        </p:txBody>
      </p:sp>
      <p:pic>
        <p:nvPicPr>
          <p:cNvPr id="29" name="Imagem 28">
            <a:extLst>
              <a:ext uri="{FF2B5EF4-FFF2-40B4-BE49-F238E27FC236}">
                <a16:creationId xmlns:a16="http://schemas.microsoft.com/office/drawing/2014/main" id="{B35D451F-9FFD-4463-AA97-E8651B7DE90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75316" y="9186"/>
            <a:ext cx="2575034" cy="639880"/>
          </a:xfrm>
          <a:prstGeom prst="rect">
            <a:avLst/>
          </a:prstGeom>
        </p:spPr>
      </p:pic>
      <p:sp>
        <p:nvSpPr>
          <p:cNvPr id="2" name="Text Box 13">
            <a:extLst>
              <a:ext uri="{FF2B5EF4-FFF2-40B4-BE49-F238E27FC236}">
                <a16:creationId xmlns:a16="http://schemas.microsoft.com/office/drawing/2014/main" id="{E27C8298-4474-01B1-37B4-BF0222113F39}"/>
              </a:ext>
            </a:extLst>
          </p:cNvPr>
          <p:cNvSpPr txBox="1">
            <a:spLocks noChangeArrowheads="1"/>
          </p:cNvSpPr>
          <p:nvPr/>
        </p:nvSpPr>
        <p:spPr bwMode="auto">
          <a:xfrm>
            <a:off x="306387" y="140480"/>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2.3 Technologies</a:t>
            </a:r>
            <a:endParaRPr lang="pt-PT" sz="2000" b="1" dirty="0">
              <a:effectLst>
                <a:outerShdw blurRad="38100" dist="38100" dir="2700000" algn="tl">
                  <a:srgbClr val="C0C0C0"/>
                </a:outerShdw>
              </a:effectLst>
              <a:latin typeface="Arial" charset="0"/>
            </a:endParaRPr>
          </a:p>
        </p:txBody>
      </p:sp>
      <p:pic>
        <p:nvPicPr>
          <p:cNvPr id="6" name="Imagem 5">
            <a:extLst>
              <a:ext uri="{FF2B5EF4-FFF2-40B4-BE49-F238E27FC236}">
                <a16:creationId xmlns:a16="http://schemas.microsoft.com/office/drawing/2014/main" id="{FA7C6856-9DD0-2462-02C8-3FC8AF5E1AD7}"/>
              </a:ext>
            </a:extLst>
          </p:cNvPr>
          <p:cNvPicPr>
            <a:picLocks noChangeAspect="1"/>
          </p:cNvPicPr>
          <p:nvPr/>
        </p:nvPicPr>
        <p:blipFill>
          <a:blip r:embed="rId7"/>
          <a:stretch>
            <a:fillRect/>
          </a:stretch>
        </p:blipFill>
        <p:spPr>
          <a:xfrm>
            <a:off x="130175" y="3027519"/>
            <a:ext cx="8883650" cy="2163076"/>
          </a:xfrm>
          <a:prstGeom prst="rect">
            <a:avLst/>
          </a:prstGeom>
        </p:spPr>
      </p:pic>
    </p:spTree>
    <p:extLst>
      <p:ext uri="{BB962C8B-B14F-4D97-AF65-F5344CB8AC3E}">
        <p14:creationId xmlns:p14="http://schemas.microsoft.com/office/powerpoint/2010/main" val="30433654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2.3.11 </a:t>
            </a:r>
            <a:r>
              <a:rPr lang="pt-PT" sz="2000" b="1" dirty="0" err="1">
                <a:effectLst>
                  <a:outerShdw blurRad="38100" dist="38100" dir="2700000" algn="tl">
                    <a:srgbClr val="C0C0C0"/>
                  </a:outerShdw>
                </a:effectLst>
                <a:latin typeface="Arial"/>
                <a:cs typeface="Arial"/>
              </a:rPr>
              <a:t>Grafana</a:t>
            </a:r>
            <a:endParaRPr lang="pt-PT" sz="2000" b="1" dirty="0">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sp>
        <p:nvSpPr>
          <p:cNvPr id="3" name="CaixaDeTexto 2">
            <a:extLst>
              <a:ext uri="{FF2B5EF4-FFF2-40B4-BE49-F238E27FC236}">
                <a16:creationId xmlns:a16="http://schemas.microsoft.com/office/drawing/2014/main" id="{A3BE218B-749A-4273-BE63-4B04D0615966}"/>
              </a:ext>
            </a:extLst>
          </p:cNvPr>
          <p:cNvSpPr txBox="1"/>
          <p:nvPr/>
        </p:nvSpPr>
        <p:spPr>
          <a:xfrm>
            <a:off x="419100" y="1087714"/>
            <a:ext cx="8305800" cy="514180"/>
          </a:xfrm>
          <a:prstGeom prst="rect">
            <a:avLst/>
          </a:prstGeom>
          <a:noFill/>
          <a:ln>
            <a:noFill/>
          </a:ln>
        </p:spPr>
        <p:txBody>
          <a:bodyPr wrap="square" rtlCol="0">
            <a:spAutoFit/>
          </a:bodyPr>
          <a:lstStyle/>
          <a:p>
            <a:pPr algn="just">
              <a:lnSpc>
                <a:spcPct val="200000"/>
              </a:lnSpc>
            </a:pPr>
            <a:r>
              <a:rPr lang="en-US" sz="1600" i="1" dirty="0">
                <a:solidFill>
                  <a:srgbClr val="FFC000"/>
                </a:solidFill>
                <a:cs typeface="Arial"/>
              </a:rPr>
              <a:t>■</a:t>
            </a:r>
            <a:r>
              <a:rPr lang="en-US" sz="1600" dirty="0">
                <a:cs typeface="Arial"/>
              </a:rPr>
              <a:t> </a:t>
            </a:r>
            <a:r>
              <a:rPr lang="pt-PT" sz="1600" dirty="0" err="1">
                <a:cs typeface="Arial"/>
              </a:rPr>
              <a:t>Grafana</a:t>
            </a:r>
            <a:r>
              <a:rPr lang="pt-PT" sz="1600" dirty="0">
                <a:cs typeface="Arial"/>
              </a:rPr>
              <a:t> </a:t>
            </a:r>
            <a:r>
              <a:rPr lang="pt-PT" sz="1600" dirty="0" err="1">
                <a:cs typeface="Arial"/>
              </a:rPr>
              <a:t>panels</a:t>
            </a:r>
            <a:r>
              <a:rPr lang="pt-PT" sz="1600" dirty="0">
                <a:cs typeface="Arial"/>
              </a:rPr>
              <a:t> to monitor </a:t>
            </a:r>
            <a:r>
              <a:rPr lang="pt-PT" sz="1600" dirty="0" err="1">
                <a:cs typeface="Arial"/>
              </a:rPr>
              <a:t>the</a:t>
            </a:r>
            <a:r>
              <a:rPr lang="pt-PT" sz="1600" dirty="0">
                <a:cs typeface="Arial"/>
              </a:rPr>
              <a:t> API </a:t>
            </a:r>
            <a:r>
              <a:rPr lang="pt-PT" sz="1600" dirty="0" err="1">
                <a:cs typeface="Arial"/>
              </a:rPr>
              <a:t>metrics</a:t>
            </a:r>
            <a:r>
              <a:rPr lang="pt-PT" sz="1600" dirty="0">
                <a:cs typeface="Arial"/>
              </a:rPr>
              <a:t> </a:t>
            </a:r>
            <a:r>
              <a:rPr lang="pt-PT" sz="1600" dirty="0" err="1">
                <a:cs typeface="Arial"/>
              </a:rPr>
              <a:t>with</a:t>
            </a:r>
            <a:r>
              <a:rPr lang="pt-PT" sz="1600" dirty="0">
                <a:cs typeface="Arial"/>
              </a:rPr>
              <a:t> </a:t>
            </a:r>
            <a:r>
              <a:rPr lang="pt-PT" sz="1600" dirty="0" err="1">
                <a:cs typeface="Arial"/>
              </a:rPr>
              <a:t>the</a:t>
            </a:r>
            <a:r>
              <a:rPr lang="pt-PT" sz="1600" dirty="0">
                <a:cs typeface="Arial"/>
              </a:rPr>
              <a:t> </a:t>
            </a:r>
            <a:r>
              <a:rPr lang="pt-PT" sz="1600" dirty="0" err="1">
                <a:cs typeface="Arial"/>
              </a:rPr>
              <a:t>help</a:t>
            </a:r>
            <a:r>
              <a:rPr lang="pt-PT" sz="1600" dirty="0">
                <a:cs typeface="Arial"/>
              </a:rPr>
              <a:t> </a:t>
            </a:r>
            <a:r>
              <a:rPr lang="pt-PT" sz="1600" dirty="0" err="1">
                <a:cs typeface="Arial"/>
              </a:rPr>
              <a:t>of</a:t>
            </a:r>
            <a:r>
              <a:rPr lang="pt-PT" sz="1600" dirty="0">
                <a:cs typeface="Arial"/>
              </a:rPr>
              <a:t> </a:t>
            </a:r>
            <a:r>
              <a:rPr lang="pt-PT" sz="1600" dirty="0" err="1">
                <a:cs typeface="Arial"/>
              </a:rPr>
              <a:t>Prometheus</a:t>
            </a:r>
            <a:endParaRPr lang="pt-PT" sz="1600" dirty="0"/>
          </a:p>
        </p:txBody>
      </p:sp>
      <p:pic>
        <p:nvPicPr>
          <p:cNvPr id="17" name="Imagem 16">
            <a:extLst>
              <a:ext uri="{FF2B5EF4-FFF2-40B4-BE49-F238E27FC236}">
                <a16:creationId xmlns:a16="http://schemas.microsoft.com/office/drawing/2014/main" id="{F535E2C2-4A3E-4F57-8579-4CEE0050D20B}"/>
              </a:ext>
            </a:extLst>
          </p:cNvPr>
          <p:cNvPicPr>
            <a:picLocks noChangeAspect="1"/>
          </p:cNvPicPr>
          <p:nvPr/>
        </p:nvPicPr>
        <p:blipFill>
          <a:blip r:embed="rId3"/>
          <a:stretch>
            <a:fillRect/>
          </a:stretch>
        </p:blipFill>
        <p:spPr>
          <a:xfrm>
            <a:off x="101225" y="904241"/>
            <a:ext cx="9014192" cy="266482"/>
          </a:xfrm>
          <a:prstGeom prst="rect">
            <a:avLst/>
          </a:prstGeom>
        </p:spPr>
      </p:pic>
      <p:sp>
        <p:nvSpPr>
          <p:cNvPr id="20" name="Text Box 10">
            <a:extLst>
              <a:ext uri="{FF2B5EF4-FFF2-40B4-BE49-F238E27FC236}">
                <a16:creationId xmlns:a16="http://schemas.microsoft.com/office/drawing/2014/main" id="{F891BBBB-A380-4E2F-80EC-649041E7C55F}"/>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21" name="Rectangle 11">
            <a:extLst>
              <a:ext uri="{FF2B5EF4-FFF2-40B4-BE49-F238E27FC236}">
                <a16:creationId xmlns:a16="http://schemas.microsoft.com/office/drawing/2014/main" id="{075C4712-C803-4AC1-BFA5-9D62601FFF72}"/>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36</a:t>
            </a:fld>
            <a:r>
              <a:rPr lang="pt-PT" sz="1000" dirty="0"/>
              <a:t> -</a:t>
            </a:r>
          </a:p>
        </p:txBody>
      </p:sp>
      <p:pic>
        <p:nvPicPr>
          <p:cNvPr id="22" name="Imagem 21">
            <a:extLst>
              <a:ext uri="{FF2B5EF4-FFF2-40B4-BE49-F238E27FC236}">
                <a16:creationId xmlns:a16="http://schemas.microsoft.com/office/drawing/2014/main" id="{AA1F7DB9-D03E-4C4F-BBDE-6E685A371355}"/>
              </a:ext>
            </a:extLst>
          </p:cNvPr>
          <p:cNvPicPr>
            <a:picLocks noChangeAspect="1"/>
          </p:cNvPicPr>
          <p:nvPr/>
        </p:nvPicPr>
        <p:blipFill>
          <a:blip r:embed="rId4"/>
          <a:stretch>
            <a:fillRect/>
          </a:stretch>
        </p:blipFill>
        <p:spPr>
          <a:xfrm>
            <a:off x="0" y="6320212"/>
            <a:ext cx="9144000" cy="253252"/>
          </a:xfrm>
          <a:prstGeom prst="rect">
            <a:avLst/>
          </a:prstGeom>
        </p:spPr>
      </p:pic>
      <p:sp>
        <p:nvSpPr>
          <p:cNvPr id="23" name="Subtítulo 2">
            <a:extLst>
              <a:ext uri="{FF2B5EF4-FFF2-40B4-BE49-F238E27FC236}">
                <a16:creationId xmlns:a16="http://schemas.microsoft.com/office/drawing/2014/main" id="{D7E71E75-F157-4CE3-B2CB-B22669AA711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@André Sousa, João Correia, Luís Carreira | </a:t>
            </a:r>
            <a:r>
              <a:rPr lang="pt-PT" sz="900" b="1" dirty="0">
                <a:solidFill>
                  <a:srgbClr val="C00000"/>
                </a:solidFill>
                <a:latin typeface="Arial" charset="0"/>
                <a:ea typeface="Arial" charset="0"/>
                <a:cs typeface="Arial" charset="0"/>
              </a:rPr>
              <a:t>Unidade Curricular: Projeto III </a:t>
            </a:r>
            <a:r>
              <a:rPr lang="pt-PT" sz="900" dirty="0">
                <a:latin typeface="Arial" charset="0"/>
                <a:ea typeface="Arial" charset="0"/>
                <a:cs typeface="Arial" charset="0"/>
              </a:rPr>
              <a:t>– Ano Letivo 2022/2023 – </a:t>
            </a:r>
            <a:r>
              <a:rPr lang="pt-PT" sz="900" b="1" dirty="0" err="1">
                <a:latin typeface="Arial" charset="0"/>
                <a:ea typeface="Arial" charset="0"/>
                <a:cs typeface="Arial" charset="0"/>
              </a:rPr>
              <a:t>Code</a:t>
            </a:r>
            <a:r>
              <a:rPr lang="pt-PT" sz="900" b="1" dirty="0">
                <a:latin typeface="Arial" charset="0"/>
                <a:ea typeface="Arial" charset="0"/>
                <a:cs typeface="Arial" charset="0"/>
              </a:rPr>
              <a:t> </a:t>
            </a:r>
            <a:r>
              <a:rPr lang="pt-PT" sz="900" b="1" dirty="0" err="1">
                <a:latin typeface="Arial" charset="0"/>
                <a:ea typeface="Arial" charset="0"/>
                <a:cs typeface="Arial" charset="0"/>
              </a:rPr>
              <a:t>Journey</a:t>
            </a:r>
            <a:endParaRPr lang="pt-PT" sz="900" b="1" dirty="0">
              <a:latin typeface="Arial" charset="0"/>
              <a:ea typeface="Arial" charset="0"/>
              <a:cs typeface="Arial" charset="0"/>
            </a:endParaRPr>
          </a:p>
        </p:txBody>
      </p:sp>
      <p:pic>
        <p:nvPicPr>
          <p:cNvPr id="25" name="Imagem 24">
            <a:extLst>
              <a:ext uri="{FF2B5EF4-FFF2-40B4-BE49-F238E27FC236}">
                <a16:creationId xmlns:a16="http://schemas.microsoft.com/office/drawing/2014/main" id="{CD9987DD-8D81-49B0-8643-29AC6BC0353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7" name="Rectângulo 19">
            <a:extLst>
              <a:ext uri="{FF2B5EF4-FFF2-40B4-BE49-F238E27FC236}">
                <a16:creationId xmlns:a16="http://schemas.microsoft.com/office/drawing/2014/main" id="{22658C6A-D305-43E2-B156-8C9ED3D4DC38}"/>
              </a:ext>
            </a:extLst>
          </p:cNvPr>
          <p:cNvSpPr/>
          <p:nvPr/>
        </p:nvSpPr>
        <p:spPr>
          <a:xfrm>
            <a:off x="5535613" y="553019"/>
            <a:ext cx="3505200" cy="261610"/>
          </a:xfrm>
          <a:prstGeom prst="rect">
            <a:avLst/>
          </a:prstGeom>
        </p:spPr>
        <p:txBody>
          <a:bodyPr wrap="square">
            <a:spAutoFit/>
          </a:bodyPr>
          <a:lstStyle/>
          <a:p>
            <a:pPr algn="r"/>
            <a:r>
              <a:rPr lang="pt-PT" sz="1100" b="1" cap="all" dirty="0" err="1">
                <a:highlight>
                  <a:srgbClr val="FFFF00"/>
                </a:highlight>
              </a:rPr>
              <a:t>Degree</a:t>
            </a:r>
            <a:r>
              <a:rPr lang="pt-PT" sz="1100" b="1" cap="all" dirty="0">
                <a:highlight>
                  <a:srgbClr val="FFFF00"/>
                </a:highlight>
              </a:rPr>
              <a:t> IN </a:t>
            </a:r>
            <a:r>
              <a:rPr lang="pt-PT" sz="1100" b="1" cap="all" dirty="0" err="1">
                <a:highlight>
                  <a:srgbClr val="FFFF00"/>
                </a:highlight>
              </a:rPr>
              <a:t>Informatics</a:t>
            </a:r>
            <a:r>
              <a:rPr lang="pt-PT" sz="1100" b="1" cap="all" dirty="0">
                <a:highlight>
                  <a:srgbClr val="FFFF00"/>
                </a:highlight>
              </a:rPr>
              <a:t> </a:t>
            </a:r>
            <a:r>
              <a:rPr lang="pt-PT" sz="1100" b="1" cap="all" dirty="0" err="1">
                <a:highlight>
                  <a:srgbClr val="FFFF00"/>
                </a:highlight>
              </a:rPr>
              <a:t>engineering</a:t>
            </a:r>
            <a:endParaRPr lang="pt-PT" sz="1100" dirty="0">
              <a:highlight>
                <a:srgbClr val="FFFF00"/>
              </a:highlight>
            </a:endParaRPr>
          </a:p>
        </p:txBody>
      </p:sp>
      <p:pic>
        <p:nvPicPr>
          <p:cNvPr id="29" name="Imagem 28">
            <a:extLst>
              <a:ext uri="{FF2B5EF4-FFF2-40B4-BE49-F238E27FC236}">
                <a16:creationId xmlns:a16="http://schemas.microsoft.com/office/drawing/2014/main" id="{B35D451F-9FFD-4463-AA97-E8651B7DE90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75316" y="9186"/>
            <a:ext cx="2575034" cy="639880"/>
          </a:xfrm>
          <a:prstGeom prst="rect">
            <a:avLst/>
          </a:prstGeom>
        </p:spPr>
      </p:pic>
      <p:sp>
        <p:nvSpPr>
          <p:cNvPr id="2" name="Text Box 13">
            <a:extLst>
              <a:ext uri="{FF2B5EF4-FFF2-40B4-BE49-F238E27FC236}">
                <a16:creationId xmlns:a16="http://schemas.microsoft.com/office/drawing/2014/main" id="{E27C8298-4474-01B1-37B4-BF0222113F39}"/>
              </a:ext>
            </a:extLst>
          </p:cNvPr>
          <p:cNvSpPr txBox="1">
            <a:spLocks noChangeArrowheads="1"/>
          </p:cNvSpPr>
          <p:nvPr/>
        </p:nvSpPr>
        <p:spPr bwMode="auto">
          <a:xfrm>
            <a:off x="306387" y="140480"/>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2.3 Technologies</a:t>
            </a:r>
            <a:endParaRPr lang="pt-PT" sz="2000" b="1" dirty="0">
              <a:effectLst>
                <a:outerShdw blurRad="38100" dist="38100" dir="2700000" algn="tl">
                  <a:srgbClr val="C0C0C0"/>
                </a:outerShdw>
              </a:effectLst>
              <a:latin typeface="Arial" charset="0"/>
            </a:endParaRPr>
          </a:p>
        </p:txBody>
      </p:sp>
      <p:pic>
        <p:nvPicPr>
          <p:cNvPr id="5" name="Imagem 4">
            <a:extLst>
              <a:ext uri="{FF2B5EF4-FFF2-40B4-BE49-F238E27FC236}">
                <a16:creationId xmlns:a16="http://schemas.microsoft.com/office/drawing/2014/main" id="{E68C71B0-2D58-FCC4-EE36-32F83104E073}"/>
              </a:ext>
            </a:extLst>
          </p:cNvPr>
          <p:cNvPicPr>
            <a:picLocks noChangeAspect="1"/>
          </p:cNvPicPr>
          <p:nvPr/>
        </p:nvPicPr>
        <p:blipFill>
          <a:blip r:embed="rId7"/>
          <a:stretch>
            <a:fillRect/>
          </a:stretch>
        </p:blipFill>
        <p:spPr>
          <a:xfrm>
            <a:off x="318558" y="1947111"/>
            <a:ext cx="8506883" cy="4333194"/>
          </a:xfrm>
          <a:prstGeom prst="rect">
            <a:avLst/>
          </a:prstGeom>
        </p:spPr>
      </p:pic>
    </p:spTree>
    <p:extLst>
      <p:ext uri="{BB962C8B-B14F-4D97-AF65-F5344CB8AC3E}">
        <p14:creationId xmlns:p14="http://schemas.microsoft.com/office/powerpoint/2010/main" val="32986482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3. </a:t>
            </a:r>
            <a:r>
              <a:rPr lang="pt-PT" sz="2000" b="1" dirty="0" err="1">
                <a:effectLst>
                  <a:outerShdw blurRad="38100" dist="38100" dir="2700000" algn="tl">
                    <a:srgbClr val="C0C0C0"/>
                  </a:outerShdw>
                </a:effectLst>
                <a:latin typeface="Arial" charset="0"/>
              </a:rPr>
              <a:t>Conclusion</a:t>
            </a:r>
            <a:endParaRPr lang="pt-PT" sz="2000" b="1" dirty="0">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sp>
        <p:nvSpPr>
          <p:cNvPr id="12" name="CaixaDeTexto 11">
            <a:extLst>
              <a:ext uri="{FF2B5EF4-FFF2-40B4-BE49-F238E27FC236}">
                <a16:creationId xmlns:a16="http://schemas.microsoft.com/office/drawing/2014/main" id="{E11EED7C-F203-447C-8DD1-A9C2FABC7866}"/>
              </a:ext>
            </a:extLst>
          </p:cNvPr>
          <p:cNvSpPr txBox="1"/>
          <p:nvPr/>
        </p:nvSpPr>
        <p:spPr>
          <a:xfrm>
            <a:off x="419100" y="1087714"/>
            <a:ext cx="8305800" cy="4609211"/>
          </a:xfrm>
          <a:prstGeom prst="rect">
            <a:avLst/>
          </a:prstGeom>
          <a:noFill/>
          <a:ln>
            <a:noFill/>
          </a:ln>
        </p:spPr>
        <p:txBody>
          <a:bodyPr wrap="square" rtlCol="0">
            <a:spAutoFit/>
          </a:bodyPr>
          <a:lstStyle/>
          <a:p>
            <a:pPr algn="just">
              <a:lnSpc>
                <a:spcPct val="150000"/>
              </a:lnSpc>
            </a:pPr>
            <a:r>
              <a:rPr lang="en-US" sz="1600" dirty="0">
                <a:cs typeface="Arial"/>
              </a:rPr>
              <a:t>In conclusion, this project aimed to implement modern software development techniques and tools to enhance the software development life cycle of a small web API. The objective of containerizing the application, deploying it on Kubernetes with </a:t>
            </a:r>
            <a:r>
              <a:rPr lang="en-US" sz="1600" dirty="0" err="1">
                <a:cs typeface="Arial"/>
              </a:rPr>
              <a:t>ArgoCD</a:t>
            </a:r>
            <a:r>
              <a:rPr lang="en-US" sz="1600" dirty="0">
                <a:cs typeface="Arial"/>
              </a:rPr>
              <a:t>, collecting logs, traces, and metrics was successfully achieved. The ability to observe the application's performance through the respective dashboards for metrics, logs, and traces was an important aspect of this project and provided valuable insights into the performance of the application.</a:t>
            </a:r>
          </a:p>
          <a:p>
            <a:pPr algn="just">
              <a:lnSpc>
                <a:spcPct val="200000"/>
              </a:lnSpc>
            </a:pPr>
            <a:endParaRPr lang="en-US" sz="1600" dirty="0">
              <a:cs typeface="Arial"/>
            </a:endParaRPr>
          </a:p>
          <a:p>
            <a:pPr algn="just">
              <a:lnSpc>
                <a:spcPct val="150000"/>
              </a:lnSpc>
            </a:pPr>
            <a:r>
              <a:rPr lang="en-US" sz="1600" dirty="0">
                <a:cs typeface="Arial"/>
              </a:rPr>
              <a:t>Overall, this project demonstrates the power of modern software development tools and techniques to improve the reliability and efficiency of the software development life cycle. As this was our fist approach to the DevOps “world”, we can say that we are very pleased with all the knowledge obtained by the development of this project. We learned a lot of new things that will definitely help us on our future as software engineers.</a:t>
            </a:r>
            <a:endParaRPr lang="pt-PT" dirty="0"/>
          </a:p>
        </p:txBody>
      </p:sp>
      <p:pic>
        <p:nvPicPr>
          <p:cNvPr id="15" name="Imagem 14">
            <a:extLst>
              <a:ext uri="{FF2B5EF4-FFF2-40B4-BE49-F238E27FC236}">
                <a16:creationId xmlns:a16="http://schemas.microsoft.com/office/drawing/2014/main" id="{FA544920-6707-4659-B18A-D26D8633DBD3}"/>
              </a:ext>
            </a:extLst>
          </p:cNvPr>
          <p:cNvPicPr>
            <a:picLocks noChangeAspect="1"/>
          </p:cNvPicPr>
          <p:nvPr/>
        </p:nvPicPr>
        <p:blipFill>
          <a:blip r:embed="rId3"/>
          <a:stretch>
            <a:fillRect/>
          </a:stretch>
        </p:blipFill>
        <p:spPr>
          <a:xfrm>
            <a:off x="101225" y="904241"/>
            <a:ext cx="9014192" cy="266482"/>
          </a:xfrm>
          <a:prstGeom prst="rect">
            <a:avLst/>
          </a:prstGeom>
        </p:spPr>
      </p:pic>
      <p:sp>
        <p:nvSpPr>
          <p:cNvPr id="16" name="Rectângulo 19">
            <a:extLst>
              <a:ext uri="{FF2B5EF4-FFF2-40B4-BE49-F238E27FC236}">
                <a16:creationId xmlns:a16="http://schemas.microsoft.com/office/drawing/2014/main" id="{852A70B7-6323-4A44-B834-BA855D329613}"/>
              </a:ext>
            </a:extLst>
          </p:cNvPr>
          <p:cNvSpPr/>
          <p:nvPr/>
        </p:nvSpPr>
        <p:spPr>
          <a:xfrm>
            <a:off x="5535613" y="553019"/>
            <a:ext cx="3505200" cy="261610"/>
          </a:xfrm>
          <a:prstGeom prst="rect">
            <a:avLst/>
          </a:prstGeom>
        </p:spPr>
        <p:txBody>
          <a:bodyPr wrap="square">
            <a:spAutoFit/>
          </a:bodyPr>
          <a:lstStyle/>
          <a:p>
            <a:pPr algn="r"/>
            <a:r>
              <a:rPr lang="pt-PT" sz="1100" b="1" cap="all" dirty="0" err="1">
                <a:highlight>
                  <a:srgbClr val="FFFF00"/>
                </a:highlight>
              </a:rPr>
              <a:t>Degree</a:t>
            </a:r>
            <a:r>
              <a:rPr lang="pt-PT" sz="1100" b="1" cap="all" dirty="0">
                <a:highlight>
                  <a:srgbClr val="FFFF00"/>
                </a:highlight>
              </a:rPr>
              <a:t> IN </a:t>
            </a:r>
            <a:r>
              <a:rPr lang="pt-PT" sz="1100" b="1" cap="all" dirty="0" err="1">
                <a:highlight>
                  <a:srgbClr val="FFFF00"/>
                </a:highlight>
              </a:rPr>
              <a:t>Informatics</a:t>
            </a:r>
            <a:r>
              <a:rPr lang="pt-PT" sz="1100" b="1" cap="all" dirty="0">
                <a:highlight>
                  <a:srgbClr val="FFFF00"/>
                </a:highlight>
              </a:rPr>
              <a:t> </a:t>
            </a:r>
            <a:r>
              <a:rPr lang="pt-PT" sz="1100" b="1" cap="all" dirty="0" err="1">
                <a:highlight>
                  <a:srgbClr val="FFFF00"/>
                </a:highlight>
              </a:rPr>
              <a:t>engineering</a:t>
            </a:r>
            <a:endParaRPr lang="pt-PT" sz="1100" dirty="0">
              <a:highlight>
                <a:srgbClr val="FFFF00"/>
              </a:highlight>
            </a:endParaRPr>
          </a:p>
        </p:txBody>
      </p:sp>
      <p:pic>
        <p:nvPicPr>
          <p:cNvPr id="17" name="Imagem 16">
            <a:extLst>
              <a:ext uri="{FF2B5EF4-FFF2-40B4-BE49-F238E27FC236}">
                <a16:creationId xmlns:a16="http://schemas.microsoft.com/office/drawing/2014/main" id="{0F765A22-79AE-4071-8A9D-ABBA4AA7F88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75316" y="9186"/>
            <a:ext cx="2575034" cy="639880"/>
          </a:xfrm>
          <a:prstGeom prst="rect">
            <a:avLst/>
          </a:prstGeom>
        </p:spPr>
      </p:pic>
      <p:sp>
        <p:nvSpPr>
          <p:cNvPr id="18" name="Text Box 10">
            <a:extLst>
              <a:ext uri="{FF2B5EF4-FFF2-40B4-BE49-F238E27FC236}">
                <a16:creationId xmlns:a16="http://schemas.microsoft.com/office/drawing/2014/main" id="{8ECF715B-F9E0-4863-AD75-966FC8E630D1}"/>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9" name="Rectangle 11">
            <a:extLst>
              <a:ext uri="{FF2B5EF4-FFF2-40B4-BE49-F238E27FC236}">
                <a16:creationId xmlns:a16="http://schemas.microsoft.com/office/drawing/2014/main" id="{B4BC6908-8354-4FC5-85E7-48B4C5A18C48}"/>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37</a:t>
            </a:fld>
            <a:r>
              <a:rPr lang="pt-PT" sz="1000" dirty="0"/>
              <a:t> -</a:t>
            </a:r>
          </a:p>
        </p:txBody>
      </p:sp>
      <p:pic>
        <p:nvPicPr>
          <p:cNvPr id="20" name="Imagem 19">
            <a:extLst>
              <a:ext uri="{FF2B5EF4-FFF2-40B4-BE49-F238E27FC236}">
                <a16:creationId xmlns:a16="http://schemas.microsoft.com/office/drawing/2014/main" id="{A1746237-96D0-449B-A7D4-FA769D2A3FA1}"/>
              </a:ext>
            </a:extLst>
          </p:cNvPr>
          <p:cNvPicPr>
            <a:picLocks noChangeAspect="1"/>
          </p:cNvPicPr>
          <p:nvPr/>
        </p:nvPicPr>
        <p:blipFill>
          <a:blip r:embed="rId5"/>
          <a:stretch>
            <a:fillRect/>
          </a:stretch>
        </p:blipFill>
        <p:spPr>
          <a:xfrm>
            <a:off x="0" y="6320212"/>
            <a:ext cx="9144000" cy="253252"/>
          </a:xfrm>
          <a:prstGeom prst="rect">
            <a:avLst/>
          </a:prstGeom>
        </p:spPr>
      </p:pic>
      <p:sp>
        <p:nvSpPr>
          <p:cNvPr id="21" name="Subtítulo 2">
            <a:extLst>
              <a:ext uri="{FF2B5EF4-FFF2-40B4-BE49-F238E27FC236}">
                <a16:creationId xmlns:a16="http://schemas.microsoft.com/office/drawing/2014/main" id="{2084FA7D-AEDB-4C8C-965A-F8C23AD4DE71}"/>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@André Sousa, João Correia, Luís Carreira | </a:t>
            </a:r>
            <a:r>
              <a:rPr lang="pt-PT" sz="900" b="1" dirty="0">
                <a:solidFill>
                  <a:srgbClr val="C00000"/>
                </a:solidFill>
                <a:latin typeface="Arial" charset="0"/>
                <a:ea typeface="Arial" charset="0"/>
                <a:cs typeface="Arial" charset="0"/>
              </a:rPr>
              <a:t>Unidade Curricular: Projeto III </a:t>
            </a:r>
            <a:r>
              <a:rPr lang="pt-PT" sz="900" dirty="0">
                <a:latin typeface="Arial" charset="0"/>
                <a:ea typeface="Arial" charset="0"/>
                <a:cs typeface="Arial" charset="0"/>
              </a:rPr>
              <a:t>– Ano Letivo 2022/2023 – </a:t>
            </a:r>
            <a:r>
              <a:rPr lang="pt-PT" sz="900" b="1" dirty="0" err="1">
                <a:latin typeface="Arial" charset="0"/>
                <a:ea typeface="Arial" charset="0"/>
                <a:cs typeface="Arial" charset="0"/>
              </a:rPr>
              <a:t>Code</a:t>
            </a:r>
            <a:r>
              <a:rPr lang="pt-PT" sz="900" b="1" dirty="0">
                <a:latin typeface="Arial" charset="0"/>
                <a:ea typeface="Arial" charset="0"/>
                <a:cs typeface="Arial" charset="0"/>
              </a:rPr>
              <a:t> </a:t>
            </a:r>
            <a:r>
              <a:rPr lang="pt-PT" sz="900" b="1" dirty="0" err="1">
                <a:latin typeface="Arial" charset="0"/>
                <a:ea typeface="Arial" charset="0"/>
                <a:cs typeface="Arial" charset="0"/>
              </a:rPr>
              <a:t>Journey</a:t>
            </a:r>
            <a:endParaRPr lang="pt-PT" sz="900" b="1" dirty="0">
              <a:latin typeface="Arial" charset="0"/>
              <a:ea typeface="Arial" charset="0"/>
              <a:cs typeface="Arial" charset="0"/>
            </a:endParaRPr>
          </a:p>
        </p:txBody>
      </p:sp>
      <p:pic>
        <p:nvPicPr>
          <p:cNvPr id="22" name="Imagem 21">
            <a:extLst>
              <a:ext uri="{FF2B5EF4-FFF2-40B4-BE49-F238E27FC236}">
                <a16:creationId xmlns:a16="http://schemas.microsoft.com/office/drawing/2014/main" id="{46E91E86-CA20-4A52-9179-FD95DE3478F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Tree>
    <p:extLst>
      <p:ext uri="{BB962C8B-B14F-4D97-AF65-F5344CB8AC3E}">
        <p14:creationId xmlns:p14="http://schemas.microsoft.com/office/powerpoint/2010/main" val="4937539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11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a:t>
            </a:r>
            <a:r>
              <a:rPr lang="en-US" sz="2000" b="1" dirty="0">
                <a:effectLst>
                  <a:outerShdw blurRad="38100" dist="38100" dir="2700000" algn="tl">
                    <a:srgbClr val="C0C0C0"/>
                  </a:outerShdw>
                </a:effectLst>
                <a:latin typeface="Arial" pitchFamily="34" charset="0"/>
                <a:cs typeface="Arial" pitchFamily="34" charset="0"/>
              </a:rPr>
              <a:t>4</a:t>
            </a:r>
            <a:r>
              <a:rPr lang="en-US" sz="2000" b="1" dirty="0">
                <a:latin typeface="Arial" pitchFamily="34" charset="0"/>
                <a:cs typeface="Arial" pitchFamily="34" charset="0"/>
              </a:rPr>
              <a:t>. Bibliography and Web References </a:t>
            </a: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sp>
        <p:nvSpPr>
          <p:cNvPr id="18" name="Content Placeholder 2"/>
          <p:cNvSpPr txBox="1">
            <a:spLocks/>
          </p:cNvSpPr>
          <p:nvPr/>
        </p:nvSpPr>
        <p:spPr>
          <a:xfrm>
            <a:off x="152400" y="1066800"/>
            <a:ext cx="8839200" cy="5183896"/>
          </a:xfrm>
          <a:prstGeom prst="rect">
            <a:avLst/>
          </a:prstGeom>
        </p:spPr>
        <p:txBody>
          <a:bodyPr vert="horz" lIns="91440" tIns="45720" rIns="91440" bIns="45720" rtlCol="0">
            <a:normAutofit fontScale="77500" lnSpcReduction="20000"/>
          </a:bodyPr>
          <a:lstStyle/>
          <a:p>
            <a:pPr>
              <a:lnSpc>
                <a:spcPct val="200000"/>
              </a:lnSpc>
              <a:spcBef>
                <a:spcPct val="20000"/>
              </a:spcBef>
              <a:defRPr/>
            </a:pPr>
            <a:r>
              <a:rPr lang="en-US" sz="1700" dirty="0">
                <a:solidFill>
                  <a:srgbClr val="FFC000"/>
                </a:solidFill>
                <a:cs typeface="Arial" panose="020B0604020202020204" pitchFamily="34" charset="0"/>
              </a:rPr>
              <a:t>■ </a:t>
            </a:r>
            <a:r>
              <a:rPr lang="en-US" sz="1700" dirty="0">
                <a:cs typeface="Arial" panose="020B0604020202020204" pitchFamily="34" charset="0"/>
              </a:rPr>
              <a:t>Git Project Repository: </a:t>
            </a:r>
            <a:r>
              <a:rPr lang="pt-PT" sz="1700" dirty="0">
                <a:hlinkClick r:id="rId3"/>
              </a:rPr>
              <a:t>https://github.com/valentej/ipvc-code-journey</a:t>
            </a:r>
            <a:r>
              <a:rPr lang="pt-PT" sz="1700" dirty="0"/>
              <a:t> </a:t>
            </a:r>
          </a:p>
          <a:p>
            <a:pPr>
              <a:lnSpc>
                <a:spcPct val="200000"/>
              </a:lnSpc>
              <a:spcBef>
                <a:spcPct val="20000"/>
              </a:spcBef>
              <a:defRPr/>
            </a:pPr>
            <a:r>
              <a:rPr lang="en-US" sz="1700" dirty="0">
                <a:solidFill>
                  <a:srgbClr val="FFC000"/>
                </a:solidFill>
                <a:cs typeface="Arial" panose="020B0604020202020204" pitchFamily="34" charset="0"/>
              </a:rPr>
              <a:t>■ </a:t>
            </a:r>
            <a:r>
              <a:rPr lang="en-US" sz="1700" dirty="0">
                <a:cs typeface="Arial" panose="020B0604020202020204" pitchFamily="34" charset="0"/>
              </a:rPr>
              <a:t>Docker: </a:t>
            </a:r>
            <a:r>
              <a:rPr lang="pt-PT" sz="1700" dirty="0">
                <a:hlinkClick r:id="rId4"/>
              </a:rPr>
              <a:t>https://www.docker.com/</a:t>
            </a:r>
            <a:r>
              <a:rPr lang="pt-PT" sz="1700" dirty="0"/>
              <a:t> </a:t>
            </a:r>
          </a:p>
          <a:p>
            <a:pPr>
              <a:lnSpc>
                <a:spcPct val="200000"/>
              </a:lnSpc>
              <a:spcBef>
                <a:spcPct val="20000"/>
              </a:spcBef>
              <a:defRPr/>
            </a:pPr>
            <a:r>
              <a:rPr lang="en-US" sz="1700" dirty="0">
                <a:solidFill>
                  <a:srgbClr val="FFC000"/>
                </a:solidFill>
                <a:cs typeface="Arial" panose="020B0604020202020204" pitchFamily="34" charset="0"/>
              </a:rPr>
              <a:t>■ </a:t>
            </a:r>
            <a:r>
              <a:rPr lang="en-US" sz="1700" dirty="0">
                <a:cs typeface="Arial" panose="020B0604020202020204" pitchFamily="34" charset="0"/>
              </a:rPr>
              <a:t>GitHub: </a:t>
            </a:r>
            <a:r>
              <a:rPr lang="pt-PT" sz="1700" dirty="0">
                <a:hlinkClick r:id="rId5"/>
              </a:rPr>
              <a:t>https://github.com/</a:t>
            </a:r>
            <a:r>
              <a:rPr lang="pt-PT" sz="1700" dirty="0"/>
              <a:t> </a:t>
            </a:r>
          </a:p>
          <a:p>
            <a:pPr>
              <a:lnSpc>
                <a:spcPct val="200000"/>
              </a:lnSpc>
              <a:spcBef>
                <a:spcPct val="20000"/>
              </a:spcBef>
              <a:defRPr/>
            </a:pPr>
            <a:r>
              <a:rPr lang="en-US" sz="1700" dirty="0">
                <a:solidFill>
                  <a:srgbClr val="FFC000"/>
                </a:solidFill>
                <a:cs typeface="Arial" panose="020B0604020202020204" pitchFamily="34" charset="0"/>
              </a:rPr>
              <a:t>■ </a:t>
            </a:r>
            <a:r>
              <a:rPr lang="en-US" sz="1700" dirty="0" err="1">
                <a:cs typeface="Arial" panose="020B0604020202020204" pitchFamily="34" charset="0"/>
              </a:rPr>
              <a:t>ArgoCD</a:t>
            </a:r>
            <a:r>
              <a:rPr lang="en-US" sz="1700" dirty="0">
                <a:cs typeface="Arial" panose="020B0604020202020204" pitchFamily="34" charset="0"/>
              </a:rPr>
              <a:t>: </a:t>
            </a:r>
            <a:r>
              <a:rPr lang="pt-PT" sz="1700" dirty="0">
                <a:hlinkClick r:id="rId6"/>
              </a:rPr>
              <a:t>https://argoproj.github.io/cd/</a:t>
            </a:r>
            <a:r>
              <a:rPr lang="pt-PT" sz="1700" dirty="0"/>
              <a:t> </a:t>
            </a:r>
          </a:p>
          <a:p>
            <a:pPr>
              <a:lnSpc>
                <a:spcPct val="200000"/>
              </a:lnSpc>
              <a:spcBef>
                <a:spcPct val="20000"/>
              </a:spcBef>
              <a:defRPr/>
            </a:pPr>
            <a:r>
              <a:rPr lang="en-US" sz="1700" dirty="0">
                <a:solidFill>
                  <a:srgbClr val="FFC000"/>
                </a:solidFill>
                <a:cs typeface="Arial" panose="020B0604020202020204" pitchFamily="34" charset="0"/>
              </a:rPr>
              <a:t>■ </a:t>
            </a:r>
            <a:r>
              <a:rPr lang="en-US" sz="1700" dirty="0">
                <a:cs typeface="Arial" panose="020B0604020202020204" pitchFamily="34" charset="0"/>
              </a:rPr>
              <a:t>Jenkins: </a:t>
            </a:r>
            <a:r>
              <a:rPr lang="pt-PT" sz="1700" dirty="0">
                <a:hlinkClick r:id="rId7"/>
              </a:rPr>
              <a:t>https://www.jenkins.io/</a:t>
            </a:r>
            <a:r>
              <a:rPr lang="pt-PT" sz="1700" dirty="0"/>
              <a:t> </a:t>
            </a:r>
          </a:p>
          <a:p>
            <a:pPr>
              <a:lnSpc>
                <a:spcPct val="200000"/>
              </a:lnSpc>
              <a:spcBef>
                <a:spcPct val="20000"/>
              </a:spcBef>
              <a:defRPr/>
            </a:pPr>
            <a:r>
              <a:rPr lang="en-US" sz="1700" dirty="0">
                <a:solidFill>
                  <a:srgbClr val="FFC000"/>
                </a:solidFill>
                <a:cs typeface="Arial" panose="020B0604020202020204" pitchFamily="34" charset="0"/>
              </a:rPr>
              <a:t>■ </a:t>
            </a:r>
            <a:r>
              <a:rPr lang="en-US" sz="1700" dirty="0">
                <a:cs typeface="Arial" panose="020B0604020202020204" pitchFamily="34" charset="0"/>
              </a:rPr>
              <a:t>Helm: </a:t>
            </a:r>
            <a:r>
              <a:rPr lang="pt-PT" sz="1700" dirty="0">
                <a:hlinkClick r:id="rId8"/>
              </a:rPr>
              <a:t>https://helm.sh/</a:t>
            </a:r>
            <a:r>
              <a:rPr lang="pt-PT" sz="1700" dirty="0"/>
              <a:t> </a:t>
            </a:r>
          </a:p>
          <a:p>
            <a:pPr>
              <a:lnSpc>
                <a:spcPct val="200000"/>
              </a:lnSpc>
              <a:spcBef>
                <a:spcPct val="20000"/>
              </a:spcBef>
              <a:defRPr/>
            </a:pPr>
            <a:r>
              <a:rPr lang="en-US" sz="1700" dirty="0">
                <a:solidFill>
                  <a:srgbClr val="FFC000"/>
                </a:solidFill>
                <a:cs typeface="Arial" panose="020B0604020202020204" pitchFamily="34" charset="0"/>
              </a:rPr>
              <a:t>■ </a:t>
            </a:r>
            <a:r>
              <a:rPr lang="en-US" sz="1700" dirty="0" err="1">
                <a:cs typeface="Arial" panose="020B0604020202020204" pitchFamily="34" charset="0"/>
              </a:rPr>
              <a:t>Kubernets</a:t>
            </a:r>
            <a:r>
              <a:rPr lang="en-US" sz="1700" dirty="0">
                <a:cs typeface="Arial" panose="020B0604020202020204" pitchFamily="34" charset="0"/>
              </a:rPr>
              <a:t>: </a:t>
            </a:r>
            <a:r>
              <a:rPr lang="pt-PT" sz="1700" dirty="0">
                <a:hlinkClick r:id="rId9"/>
              </a:rPr>
              <a:t>https://kubernetes.io/</a:t>
            </a:r>
            <a:r>
              <a:rPr lang="pt-PT" sz="1700" dirty="0"/>
              <a:t> </a:t>
            </a:r>
          </a:p>
          <a:p>
            <a:pPr>
              <a:lnSpc>
                <a:spcPct val="200000"/>
              </a:lnSpc>
              <a:spcBef>
                <a:spcPct val="20000"/>
              </a:spcBef>
              <a:defRPr/>
            </a:pPr>
            <a:r>
              <a:rPr lang="en-US" sz="1700" dirty="0">
                <a:solidFill>
                  <a:srgbClr val="FFC000"/>
                </a:solidFill>
                <a:cs typeface="Arial" panose="020B0604020202020204" pitchFamily="34" charset="0"/>
              </a:rPr>
              <a:t>■ </a:t>
            </a:r>
            <a:r>
              <a:rPr lang="en-US" sz="1700" dirty="0">
                <a:cs typeface="Arial" panose="020B0604020202020204" pitchFamily="34" charset="0"/>
              </a:rPr>
              <a:t>Grafana: </a:t>
            </a:r>
            <a:r>
              <a:rPr lang="pt-PT" sz="1700" dirty="0">
                <a:hlinkClick r:id="rId10"/>
              </a:rPr>
              <a:t>https://grafana.com/</a:t>
            </a:r>
            <a:r>
              <a:rPr lang="pt-PT" sz="1700" dirty="0"/>
              <a:t> </a:t>
            </a:r>
          </a:p>
          <a:p>
            <a:pPr>
              <a:lnSpc>
                <a:spcPct val="200000"/>
              </a:lnSpc>
              <a:spcBef>
                <a:spcPct val="20000"/>
              </a:spcBef>
              <a:defRPr/>
            </a:pPr>
            <a:r>
              <a:rPr lang="en-US" sz="1700" dirty="0">
                <a:solidFill>
                  <a:srgbClr val="FFC000"/>
                </a:solidFill>
                <a:cs typeface="Arial" panose="020B0604020202020204" pitchFamily="34" charset="0"/>
              </a:rPr>
              <a:t>■ </a:t>
            </a:r>
            <a:r>
              <a:rPr lang="en-US" sz="1700" dirty="0">
                <a:cs typeface="Arial" panose="020B0604020202020204" pitchFamily="34" charset="0"/>
              </a:rPr>
              <a:t>Kind: </a:t>
            </a:r>
            <a:r>
              <a:rPr lang="pt-PT" sz="1700" dirty="0">
                <a:hlinkClick r:id="rId11"/>
              </a:rPr>
              <a:t>https://kind.sigs.k8s.io/</a:t>
            </a:r>
            <a:r>
              <a:rPr lang="pt-PT" sz="1700" dirty="0"/>
              <a:t> </a:t>
            </a:r>
          </a:p>
          <a:p>
            <a:pPr>
              <a:lnSpc>
                <a:spcPct val="200000"/>
              </a:lnSpc>
              <a:spcBef>
                <a:spcPct val="20000"/>
              </a:spcBef>
              <a:defRPr/>
            </a:pPr>
            <a:r>
              <a:rPr lang="en-US" sz="1700" dirty="0">
                <a:solidFill>
                  <a:srgbClr val="FFC000"/>
                </a:solidFill>
                <a:cs typeface="Arial" panose="020B0604020202020204" pitchFamily="34" charset="0"/>
              </a:rPr>
              <a:t>■ </a:t>
            </a:r>
            <a:r>
              <a:rPr lang="en-US" sz="1700" dirty="0">
                <a:cs typeface="Arial" panose="020B0604020202020204" pitchFamily="34" charset="0"/>
              </a:rPr>
              <a:t>Prometheus: </a:t>
            </a:r>
            <a:r>
              <a:rPr lang="pt-PT" sz="1700" dirty="0">
                <a:hlinkClick r:id="rId12"/>
              </a:rPr>
              <a:t>https://prometheus.io/</a:t>
            </a:r>
            <a:r>
              <a:rPr lang="pt-PT" sz="1700" dirty="0"/>
              <a:t> </a:t>
            </a:r>
          </a:p>
          <a:p>
            <a:pPr>
              <a:lnSpc>
                <a:spcPct val="200000"/>
              </a:lnSpc>
              <a:spcBef>
                <a:spcPct val="20000"/>
              </a:spcBef>
              <a:defRPr/>
            </a:pPr>
            <a:r>
              <a:rPr lang="en-US" sz="1700" dirty="0">
                <a:solidFill>
                  <a:srgbClr val="FFC000"/>
                </a:solidFill>
                <a:cs typeface="Arial" panose="020B0604020202020204" pitchFamily="34" charset="0"/>
              </a:rPr>
              <a:t>■ </a:t>
            </a:r>
            <a:r>
              <a:rPr lang="en-US" sz="1700" dirty="0">
                <a:cs typeface="Arial" panose="020B0604020202020204" pitchFamily="34" charset="0"/>
              </a:rPr>
              <a:t>Jaeger: </a:t>
            </a:r>
            <a:r>
              <a:rPr lang="pt-PT" sz="1700" dirty="0">
                <a:hlinkClick r:id="rId13"/>
              </a:rPr>
              <a:t>https://www.jaegertracing.io/</a:t>
            </a:r>
            <a:r>
              <a:rPr lang="pt-PT" sz="1700" dirty="0"/>
              <a:t> </a:t>
            </a:r>
          </a:p>
          <a:p>
            <a:pPr>
              <a:lnSpc>
                <a:spcPct val="200000"/>
              </a:lnSpc>
              <a:spcBef>
                <a:spcPct val="20000"/>
              </a:spcBef>
              <a:defRPr/>
            </a:pPr>
            <a:r>
              <a:rPr lang="en-US" sz="1700" dirty="0">
                <a:solidFill>
                  <a:srgbClr val="FFC000"/>
                </a:solidFill>
                <a:cs typeface="Arial" panose="020B0604020202020204" pitchFamily="34" charset="0"/>
              </a:rPr>
              <a:t>■ </a:t>
            </a:r>
            <a:r>
              <a:rPr lang="en-US" sz="1700" dirty="0">
                <a:cs typeface="Arial" panose="020B0604020202020204" pitchFamily="34" charset="0"/>
              </a:rPr>
              <a:t>Loki: </a:t>
            </a:r>
            <a:r>
              <a:rPr lang="en-US" sz="1700" dirty="0">
                <a:cs typeface="Arial" panose="020B0604020202020204" pitchFamily="34" charset="0"/>
                <a:hlinkClick r:id="rId14"/>
              </a:rPr>
              <a:t>https://grafana.com/oss/loki/</a:t>
            </a:r>
            <a:r>
              <a:rPr lang="en-US" sz="1700" dirty="0">
                <a:cs typeface="Arial" panose="020B0604020202020204" pitchFamily="34" charset="0"/>
              </a:rPr>
              <a:t> </a:t>
            </a:r>
            <a:br>
              <a:rPr lang="en-US" sz="1600" dirty="0">
                <a:cs typeface="Arial" panose="020B0604020202020204" pitchFamily="34" charset="0"/>
              </a:rPr>
            </a:br>
            <a:endParaRPr kumimoji="0" lang="en-US" sz="2000" b="0" i="1" u="none" strike="noStrike" kern="1200" cap="none" spc="0" normalizeH="0" baseline="0" noProof="0" dirty="0">
              <a:ln>
                <a:noFill/>
              </a:ln>
              <a:effectLst/>
              <a:uLnTx/>
              <a:uFillTx/>
              <a:latin typeface="Arial" panose="020B0604020202020204" pitchFamily="34" charset="0"/>
              <a:cs typeface="Arial" panose="020B0604020202020204" pitchFamily="34" charset="0"/>
            </a:endParaRPr>
          </a:p>
        </p:txBody>
      </p:sp>
      <p:pic>
        <p:nvPicPr>
          <p:cNvPr id="15" name="Imagem 14">
            <a:extLst>
              <a:ext uri="{FF2B5EF4-FFF2-40B4-BE49-F238E27FC236}">
                <a16:creationId xmlns:a16="http://schemas.microsoft.com/office/drawing/2014/main" id="{5DEBD917-885F-4E14-9AAA-FA7433880DF4}"/>
              </a:ext>
            </a:extLst>
          </p:cNvPr>
          <p:cNvPicPr>
            <a:picLocks noChangeAspect="1"/>
          </p:cNvPicPr>
          <p:nvPr/>
        </p:nvPicPr>
        <p:blipFill>
          <a:blip r:embed="rId15"/>
          <a:stretch>
            <a:fillRect/>
          </a:stretch>
        </p:blipFill>
        <p:spPr>
          <a:xfrm>
            <a:off x="101225" y="904241"/>
            <a:ext cx="9014192" cy="266482"/>
          </a:xfrm>
          <a:prstGeom prst="rect">
            <a:avLst/>
          </a:prstGeom>
        </p:spPr>
      </p:pic>
      <p:sp>
        <p:nvSpPr>
          <p:cNvPr id="22" name="Text Box 10">
            <a:extLst>
              <a:ext uri="{FF2B5EF4-FFF2-40B4-BE49-F238E27FC236}">
                <a16:creationId xmlns:a16="http://schemas.microsoft.com/office/drawing/2014/main" id="{DA5B9C9C-A53C-457C-B627-555280D1CB8B}"/>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23" name="Rectangle 11">
            <a:extLst>
              <a:ext uri="{FF2B5EF4-FFF2-40B4-BE49-F238E27FC236}">
                <a16:creationId xmlns:a16="http://schemas.microsoft.com/office/drawing/2014/main" id="{BB99FE70-D639-4143-8929-E0DCB4730DC1}"/>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38</a:t>
            </a:fld>
            <a:r>
              <a:rPr lang="pt-PT" sz="1000" dirty="0"/>
              <a:t> -</a:t>
            </a:r>
          </a:p>
        </p:txBody>
      </p:sp>
      <p:pic>
        <p:nvPicPr>
          <p:cNvPr id="24" name="Imagem 23">
            <a:extLst>
              <a:ext uri="{FF2B5EF4-FFF2-40B4-BE49-F238E27FC236}">
                <a16:creationId xmlns:a16="http://schemas.microsoft.com/office/drawing/2014/main" id="{F0F6DBA2-3272-4ADE-89D0-26028F95569C}"/>
              </a:ext>
            </a:extLst>
          </p:cNvPr>
          <p:cNvPicPr>
            <a:picLocks noChangeAspect="1"/>
          </p:cNvPicPr>
          <p:nvPr/>
        </p:nvPicPr>
        <p:blipFill>
          <a:blip r:embed="rId16"/>
          <a:stretch>
            <a:fillRect/>
          </a:stretch>
        </p:blipFill>
        <p:spPr>
          <a:xfrm>
            <a:off x="0" y="6320212"/>
            <a:ext cx="9144000" cy="253252"/>
          </a:xfrm>
          <a:prstGeom prst="rect">
            <a:avLst/>
          </a:prstGeom>
        </p:spPr>
      </p:pic>
      <p:sp>
        <p:nvSpPr>
          <p:cNvPr id="25" name="Subtítulo 2">
            <a:extLst>
              <a:ext uri="{FF2B5EF4-FFF2-40B4-BE49-F238E27FC236}">
                <a16:creationId xmlns:a16="http://schemas.microsoft.com/office/drawing/2014/main" id="{A2840E1B-3AEA-43AD-BBA6-C2ECFCA81839}"/>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@André Sousa, João Correia, Luís Carreira | </a:t>
            </a:r>
            <a:r>
              <a:rPr lang="pt-PT" sz="900" b="1" dirty="0">
                <a:solidFill>
                  <a:srgbClr val="C00000"/>
                </a:solidFill>
                <a:latin typeface="Arial" charset="0"/>
                <a:ea typeface="Arial" charset="0"/>
                <a:cs typeface="Arial" charset="0"/>
              </a:rPr>
              <a:t>Unidade Curricular: Projeto III </a:t>
            </a:r>
            <a:r>
              <a:rPr lang="pt-PT" sz="900" dirty="0">
                <a:latin typeface="Arial" charset="0"/>
                <a:ea typeface="Arial" charset="0"/>
                <a:cs typeface="Arial" charset="0"/>
              </a:rPr>
              <a:t>– Ano Letivo 2022/2023 – </a:t>
            </a:r>
            <a:r>
              <a:rPr lang="pt-PT" sz="900" b="1" dirty="0" err="1">
                <a:latin typeface="Arial" charset="0"/>
                <a:ea typeface="Arial" charset="0"/>
                <a:cs typeface="Arial" charset="0"/>
              </a:rPr>
              <a:t>Code</a:t>
            </a:r>
            <a:r>
              <a:rPr lang="pt-PT" sz="900" b="1" dirty="0">
                <a:latin typeface="Arial" charset="0"/>
                <a:ea typeface="Arial" charset="0"/>
                <a:cs typeface="Arial" charset="0"/>
              </a:rPr>
              <a:t> </a:t>
            </a:r>
            <a:r>
              <a:rPr lang="pt-PT" sz="900" b="1" dirty="0" err="1">
                <a:latin typeface="Arial" charset="0"/>
                <a:ea typeface="Arial" charset="0"/>
                <a:cs typeface="Arial" charset="0"/>
              </a:rPr>
              <a:t>Journey</a:t>
            </a:r>
            <a:endParaRPr lang="pt-PT" sz="900" b="1" dirty="0">
              <a:latin typeface="Arial" charset="0"/>
              <a:ea typeface="Arial" charset="0"/>
              <a:cs typeface="Arial" charset="0"/>
            </a:endParaRPr>
          </a:p>
        </p:txBody>
      </p:sp>
      <p:pic>
        <p:nvPicPr>
          <p:cNvPr id="26" name="Imagem 25">
            <a:extLst>
              <a:ext uri="{FF2B5EF4-FFF2-40B4-BE49-F238E27FC236}">
                <a16:creationId xmlns:a16="http://schemas.microsoft.com/office/drawing/2014/main" id="{5E229B33-7BB1-4C1A-91F4-D6178C8F4758}"/>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7" name="Rectângulo 19">
            <a:extLst>
              <a:ext uri="{FF2B5EF4-FFF2-40B4-BE49-F238E27FC236}">
                <a16:creationId xmlns:a16="http://schemas.microsoft.com/office/drawing/2014/main" id="{8C1A7A11-171A-4B51-AF54-818C7D826E60}"/>
              </a:ext>
            </a:extLst>
          </p:cNvPr>
          <p:cNvSpPr/>
          <p:nvPr/>
        </p:nvSpPr>
        <p:spPr>
          <a:xfrm>
            <a:off x="5535613" y="553019"/>
            <a:ext cx="3505200" cy="261610"/>
          </a:xfrm>
          <a:prstGeom prst="rect">
            <a:avLst/>
          </a:prstGeom>
        </p:spPr>
        <p:txBody>
          <a:bodyPr wrap="square">
            <a:spAutoFit/>
          </a:bodyPr>
          <a:lstStyle/>
          <a:p>
            <a:pPr algn="r"/>
            <a:r>
              <a:rPr lang="pt-PT" sz="1100" b="1" cap="all" dirty="0" err="1">
                <a:highlight>
                  <a:srgbClr val="FFFF00"/>
                </a:highlight>
              </a:rPr>
              <a:t>Degree</a:t>
            </a:r>
            <a:r>
              <a:rPr lang="pt-PT" sz="1100" b="1" cap="all" dirty="0">
                <a:highlight>
                  <a:srgbClr val="FFFF00"/>
                </a:highlight>
              </a:rPr>
              <a:t> IN </a:t>
            </a:r>
            <a:r>
              <a:rPr lang="pt-PT" sz="1100" b="1" cap="all" dirty="0" err="1">
                <a:highlight>
                  <a:srgbClr val="FFFF00"/>
                </a:highlight>
              </a:rPr>
              <a:t>Informatics</a:t>
            </a:r>
            <a:r>
              <a:rPr lang="pt-PT" sz="1100" b="1" cap="all" dirty="0">
                <a:highlight>
                  <a:srgbClr val="FFFF00"/>
                </a:highlight>
              </a:rPr>
              <a:t> </a:t>
            </a:r>
            <a:r>
              <a:rPr lang="pt-PT" sz="1100" b="1" cap="all" dirty="0" err="1">
                <a:highlight>
                  <a:srgbClr val="FFFF00"/>
                </a:highlight>
              </a:rPr>
              <a:t>engineering</a:t>
            </a:r>
            <a:endParaRPr lang="pt-PT" sz="1100" dirty="0">
              <a:highlight>
                <a:srgbClr val="FFFF00"/>
              </a:highlight>
            </a:endParaRPr>
          </a:p>
        </p:txBody>
      </p:sp>
      <p:pic>
        <p:nvPicPr>
          <p:cNvPr id="28" name="Imagem 27">
            <a:extLst>
              <a:ext uri="{FF2B5EF4-FFF2-40B4-BE49-F238E27FC236}">
                <a16:creationId xmlns:a16="http://schemas.microsoft.com/office/drawing/2014/main" id="{BC0DA002-1D3A-41DC-B132-1A198053902D}"/>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6575316" y="9186"/>
            <a:ext cx="2575034" cy="639880"/>
          </a:xfrm>
          <a:prstGeom prst="rect">
            <a:avLst/>
          </a:prstGeom>
        </p:spPr>
      </p:pic>
    </p:spTree>
    <p:extLst>
      <p:ext uri="{BB962C8B-B14F-4D97-AF65-F5344CB8AC3E}">
        <p14:creationId xmlns:p14="http://schemas.microsoft.com/office/powerpoint/2010/main" val="15909494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ubtítulo 2"/>
          <p:cNvSpPr>
            <a:spLocks noGrp="1"/>
          </p:cNvSpPr>
          <p:nvPr>
            <p:ph type="subTitle" idx="1"/>
          </p:nvPr>
        </p:nvSpPr>
        <p:spPr>
          <a:xfrm>
            <a:off x="2000250" y="5867400"/>
            <a:ext cx="5143500" cy="489738"/>
          </a:xfrm>
        </p:spPr>
        <p:txBody>
          <a:bodyPr>
            <a:normAutofit/>
          </a:bodyPr>
          <a:lstStyle/>
          <a:p>
            <a:r>
              <a:rPr lang="pt-PT" sz="1500" dirty="0" err="1">
                <a:solidFill>
                  <a:schemeClr val="bg1"/>
                </a:solidFill>
                <a:latin typeface="Arial" charset="0"/>
                <a:ea typeface="Arial" charset="0"/>
                <a:cs typeface="Arial" charset="0"/>
              </a:rPr>
              <a:t>www.ipvc.pt</a:t>
            </a:r>
            <a:endParaRPr lang="pt-PT" sz="1500" dirty="0">
              <a:solidFill>
                <a:schemeClr val="bg1"/>
              </a:solidFill>
              <a:latin typeface="Arial" charset="0"/>
              <a:ea typeface="Arial" charset="0"/>
              <a:cs typeface="Arial" charset="0"/>
            </a:endParaRPr>
          </a:p>
        </p:txBody>
      </p:sp>
      <p:pic>
        <p:nvPicPr>
          <p:cNvPr id="4" name="Image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7606" y="3409950"/>
            <a:ext cx="4048787" cy="1006100"/>
          </a:xfrm>
          <a:prstGeom prst="rect">
            <a:avLst/>
          </a:prstGeom>
        </p:spPr>
      </p:pic>
    </p:spTree>
    <p:extLst>
      <p:ext uri="{BB962C8B-B14F-4D97-AF65-F5344CB8AC3E}">
        <p14:creationId xmlns:p14="http://schemas.microsoft.com/office/powerpoint/2010/main" val="947259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1. </a:t>
            </a:r>
            <a:r>
              <a:rPr lang="pt-PT" sz="2000" b="1" dirty="0" err="1">
                <a:effectLst>
                  <a:outerShdw blurRad="38100" dist="38100" dir="2700000" algn="tl">
                    <a:srgbClr val="C0C0C0"/>
                  </a:outerShdw>
                </a:effectLst>
                <a:latin typeface="Arial" charset="0"/>
              </a:rPr>
              <a:t>Introduction</a:t>
            </a:r>
            <a:r>
              <a:rPr lang="pt-PT" sz="2000" b="1" dirty="0">
                <a:effectLst>
                  <a:outerShdw blurRad="38100" dist="38100" dir="2700000" algn="tl">
                    <a:srgbClr val="C0C0C0"/>
                  </a:outerShdw>
                </a:effectLst>
                <a:latin typeface="Arial" charset="0"/>
              </a:rPr>
              <a:t> </a:t>
            </a:r>
            <a:r>
              <a:rPr lang="pt-PT" sz="2000" b="1" dirty="0" err="1">
                <a:effectLst>
                  <a:outerShdw blurRad="38100" dist="38100" dir="2700000" algn="tl">
                    <a:srgbClr val="C0C0C0"/>
                  </a:outerShdw>
                </a:effectLst>
                <a:latin typeface="Arial" charset="0"/>
              </a:rPr>
              <a:t>and</a:t>
            </a:r>
            <a:r>
              <a:rPr lang="pt-PT" sz="2000" b="1" dirty="0">
                <a:effectLst>
                  <a:outerShdw blurRad="38100" dist="38100" dir="2700000" algn="tl">
                    <a:srgbClr val="C0C0C0"/>
                  </a:outerShdw>
                </a:effectLst>
                <a:latin typeface="Arial" charset="0"/>
              </a:rPr>
              <a:t> </a:t>
            </a:r>
            <a:r>
              <a:rPr lang="pt-PT" sz="2000" b="1" dirty="0" err="1">
                <a:effectLst>
                  <a:outerShdw blurRad="38100" dist="38100" dir="2700000" algn="tl">
                    <a:srgbClr val="C0C0C0"/>
                  </a:outerShdw>
                </a:effectLst>
                <a:latin typeface="Arial" charset="0"/>
              </a:rPr>
              <a:t>Objectives</a:t>
            </a:r>
            <a:endParaRPr lang="pt-PT" sz="2000" b="1" dirty="0">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sp>
        <p:nvSpPr>
          <p:cNvPr id="12" name="CaixaDeTexto 11">
            <a:extLst>
              <a:ext uri="{FF2B5EF4-FFF2-40B4-BE49-F238E27FC236}">
                <a16:creationId xmlns:a16="http://schemas.microsoft.com/office/drawing/2014/main" id="{E11EED7C-F203-447C-8DD1-A9C2FABC7866}"/>
              </a:ext>
            </a:extLst>
          </p:cNvPr>
          <p:cNvSpPr txBox="1"/>
          <p:nvPr/>
        </p:nvSpPr>
        <p:spPr>
          <a:xfrm>
            <a:off x="419100" y="1087714"/>
            <a:ext cx="8305800" cy="5009320"/>
          </a:xfrm>
          <a:prstGeom prst="rect">
            <a:avLst/>
          </a:prstGeom>
          <a:noFill/>
          <a:ln>
            <a:noFill/>
          </a:ln>
        </p:spPr>
        <p:txBody>
          <a:bodyPr wrap="square" rtlCol="0">
            <a:spAutoFit/>
          </a:bodyPr>
          <a:lstStyle/>
          <a:p>
            <a:pPr>
              <a:lnSpc>
                <a:spcPct val="200000"/>
              </a:lnSpc>
            </a:pPr>
            <a:r>
              <a:rPr lang="en-US" b="1" i="1" dirty="0">
                <a:solidFill>
                  <a:srgbClr val="FFC000"/>
                </a:solidFill>
                <a:cs typeface="Arial"/>
              </a:rPr>
              <a:t>■</a:t>
            </a:r>
            <a:r>
              <a:rPr lang="pt-PT" b="1" dirty="0"/>
              <a:t> </a:t>
            </a:r>
            <a:r>
              <a:rPr lang="pt-PT" b="1" dirty="0" err="1"/>
              <a:t>Objectives</a:t>
            </a:r>
            <a:endParaRPr lang="pt-PT" b="1" dirty="0"/>
          </a:p>
          <a:p>
            <a:pPr marL="285750" indent="-285750" algn="just">
              <a:lnSpc>
                <a:spcPct val="200000"/>
              </a:lnSpc>
              <a:buFont typeface="Arial" panose="020B0604020202020204" pitchFamily="34" charset="0"/>
              <a:buChar char="•"/>
            </a:pPr>
            <a:r>
              <a:rPr lang="en-US" sz="1600" dirty="0"/>
              <a:t>containerize a small web API </a:t>
            </a:r>
          </a:p>
          <a:p>
            <a:pPr marL="285750" indent="-285750" algn="just">
              <a:lnSpc>
                <a:spcPct val="200000"/>
              </a:lnSpc>
              <a:buFont typeface="Arial" panose="020B0604020202020204" pitchFamily="34" charset="0"/>
              <a:buChar char="•"/>
            </a:pPr>
            <a:r>
              <a:rPr lang="en-US" sz="1600" dirty="0"/>
              <a:t>deploy it in Kubernetes using </a:t>
            </a:r>
            <a:r>
              <a:rPr lang="en-US" sz="1600" dirty="0" err="1"/>
              <a:t>ArgoCD</a:t>
            </a:r>
            <a:r>
              <a:rPr lang="en-US" sz="1600" dirty="0"/>
              <a:t>, and have it write logs, traces, and collect metrics </a:t>
            </a:r>
          </a:p>
          <a:p>
            <a:pPr marL="285750" indent="-285750" algn="just">
              <a:lnSpc>
                <a:spcPct val="200000"/>
              </a:lnSpc>
              <a:buFont typeface="Arial" panose="020B0604020202020204" pitchFamily="34" charset="0"/>
              <a:buChar char="•"/>
            </a:pPr>
            <a:r>
              <a:rPr lang="en-US" sz="1600" dirty="0"/>
              <a:t>the app should be deployed automatically after the approval of a Pull Request on the repository with a build and test process managed by Jenkins </a:t>
            </a:r>
          </a:p>
          <a:p>
            <a:pPr marL="285750" indent="-285750" algn="just">
              <a:lnSpc>
                <a:spcPct val="200000"/>
              </a:lnSpc>
              <a:buFont typeface="Arial" panose="020B0604020202020204" pitchFamily="34" charset="0"/>
              <a:buChar char="•"/>
            </a:pPr>
            <a:r>
              <a:rPr lang="en-US" sz="1600" dirty="0"/>
              <a:t>using </a:t>
            </a:r>
            <a:r>
              <a:rPr lang="en-US" sz="1600" dirty="0" err="1"/>
              <a:t>ArgoCD</a:t>
            </a:r>
            <a:r>
              <a:rPr lang="en-US" sz="1600" dirty="0"/>
              <a:t> to deploy the app into Kubernetes. </a:t>
            </a:r>
          </a:p>
          <a:p>
            <a:pPr marL="285750" indent="-285750" algn="just">
              <a:lnSpc>
                <a:spcPct val="200000"/>
              </a:lnSpc>
              <a:buFont typeface="Arial" panose="020B0604020202020204" pitchFamily="34" charset="0"/>
              <a:buChar char="•"/>
            </a:pPr>
            <a:r>
              <a:rPr lang="en-US" sz="1600" dirty="0"/>
              <a:t>see metrics, logs, and traces on the respective dashboards.</a:t>
            </a:r>
          </a:p>
          <a:p>
            <a:pPr marL="285750" indent="-285750" algn="just">
              <a:lnSpc>
                <a:spcPct val="200000"/>
              </a:lnSpc>
              <a:buFont typeface="Arial" panose="020B0604020202020204" pitchFamily="34" charset="0"/>
              <a:buChar char="•"/>
            </a:pPr>
            <a:endParaRPr lang="en-US" sz="1600" dirty="0"/>
          </a:p>
          <a:p>
            <a:pPr algn="just">
              <a:lnSpc>
                <a:spcPct val="200000"/>
              </a:lnSpc>
            </a:pPr>
            <a:r>
              <a:rPr lang="en-US" sz="1600" dirty="0"/>
              <a:t>Note: most of this implementations were done through code like </a:t>
            </a:r>
            <a:r>
              <a:rPr lang="en-US" sz="1600" dirty="0" err="1"/>
              <a:t>Jenkinsfile</a:t>
            </a:r>
            <a:r>
              <a:rPr lang="en-US" sz="1600" dirty="0"/>
              <a:t> for the pipeline and </a:t>
            </a:r>
            <a:r>
              <a:rPr lang="en-US" sz="1600" dirty="0" err="1"/>
              <a:t>application.yml</a:t>
            </a:r>
            <a:r>
              <a:rPr lang="en-US" sz="1600" dirty="0"/>
              <a:t> to other configurations with no manual configuration or in the platforms UI.</a:t>
            </a:r>
            <a:endParaRPr lang="pt-PT" dirty="0"/>
          </a:p>
        </p:txBody>
      </p:sp>
      <p:pic>
        <p:nvPicPr>
          <p:cNvPr id="15" name="Imagem 14">
            <a:extLst>
              <a:ext uri="{FF2B5EF4-FFF2-40B4-BE49-F238E27FC236}">
                <a16:creationId xmlns:a16="http://schemas.microsoft.com/office/drawing/2014/main" id="{FA544920-6707-4659-B18A-D26D8633DBD3}"/>
              </a:ext>
            </a:extLst>
          </p:cNvPr>
          <p:cNvPicPr>
            <a:picLocks noChangeAspect="1"/>
          </p:cNvPicPr>
          <p:nvPr/>
        </p:nvPicPr>
        <p:blipFill>
          <a:blip r:embed="rId3"/>
          <a:stretch>
            <a:fillRect/>
          </a:stretch>
        </p:blipFill>
        <p:spPr>
          <a:xfrm>
            <a:off x="101225" y="904241"/>
            <a:ext cx="9014192" cy="266482"/>
          </a:xfrm>
          <a:prstGeom prst="rect">
            <a:avLst/>
          </a:prstGeom>
        </p:spPr>
      </p:pic>
      <p:sp>
        <p:nvSpPr>
          <p:cNvPr id="16" name="Rectângulo 19">
            <a:extLst>
              <a:ext uri="{FF2B5EF4-FFF2-40B4-BE49-F238E27FC236}">
                <a16:creationId xmlns:a16="http://schemas.microsoft.com/office/drawing/2014/main" id="{852A70B7-6323-4A44-B834-BA855D329613}"/>
              </a:ext>
            </a:extLst>
          </p:cNvPr>
          <p:cNvSpPr/>
          <p:nvPr/>
        </p:nvSpPr>
        <p:spPr>
          <a:xfrm>
            <a:off x="5535613" y="553019"/>
            <a:ext cx="3505200" cy="261610"/>
          </a:xfrm>
          <a:prstGeom prst="rect">
            <a:avLst/>
          </a:prstGeom>
        </p:spPr>
        <p:txBody>
          <a:bodyPr wrap="square">
            <a:spAutoFit/>
          </a:bodyPr>
          <a:lstStyle/>
          <a:p>
            <a:pPr algn="r"/>
            <a:r>
              <a:rPr lang="pt-PT" sz="1100" b="1" cap="all" dirty="0" err="1">
                <a:highlight>
                  <a:srgbClr val="FFFF00"/>
                </a:highlight>
              </a:rPr>
              <a:t>Degree</a:t>
            </a:r>
            <a:r>
              <a:rPr lang="pt-PT" sz="1100" b="1" cap="all" dirty="0">
                <a:highlight>
                  <a:srgbClr val="FFFF00"/>
                </a:highlight>
              </a:rPr>
              <a:t> IN </a:t>
            </a:r>
            <a:r>
              <a:rPr lang="pt-PT" sz="1100" b="1" cap="all" dirty="0" err="1">
                <a:highlight>
                  <a:srgbClr val="FFFF00"/>
                </a:highlight>
              </a:rPr>
              <a:t>Informatics</a:t>
            </a:r>
            <a:r>
              <a:rPr lang="pt-PT" sz="1100" b="1" cap="all" dirty="0">
                <a:highlight>
                  <a:srgbClr val="FFFF00"/>
                </a:highlight>
              </a:rPr>
              <a:t> </a:t>
            </a:r>
            <a:r>
              <a:rPr lang="pt-PT" sz="1100" b="1" cap="all" dirty="0" err="1">
                <a:highlight>
                  <a:srgbClr val="FFFF00"/>
                </a:highlight>
              </a:rPr>
              <a:t>engineering</a:t>
            </a:r>
            <a:endParaRPr lang="pt-PT" sz="1100" dirty="0">
              <a:highlight>
                <a:srgbClr val="FFFF00"/>
              </a:highlight>
            </a:endParaRPr>
          </a:p>
        </p:txBody>
      </p:sp>
      <p:pic>
        <p:nvPicPr>
          <p:cNvPr id="17" name="Imagem 16">
            <a:extLst>
              <a:ext uri="{FF2B5EF4-FFF2-40B4-BE49-F238E27FC236}">
                <a16:creationId xmlns:a16="http://schemas.microsoft.com/office/drawing/2014/main" id="{0F765A22-79AE-4071-8A9D-ABBA4AA7F88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75316" y="9186"/>
            <a:ext cx="2575034" cy="639880"/>
          </a:xfrm>
          <a:prstGeom prst="rect">
            <a:avLst/>
          </a:prstGeom>
        </p:spPr>
      </p:pic>
      <p:sp>
        <p:nvSpPr>
          <p:cNvPr id="18" name="Text Box 10">
            <a:extLst>
              <a:ext uri="{FF2B5EF4-FFF2-40B4-BE49-F238E27FC236}">
                <a16:creationId xmlns:a16="http://schemas.microsoft.com/office/drawing/2014/main" id="{8ECF715B-F9E0-4863-AD75-966FC8E630D1}"/>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9" name="Rectangle 11">
            <a:extLst>
              <a:ext uri="{FF2B5EF4-FFF2-40B4-BE49-F238E27FC236}">
                <a16:creationId xmlns:a16="http://schemas.microsoft.com/office/drawing/2014/main" id="{B4BC6908-8354-4FC5-85E7-48B4C5A18C48}"/>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4</a:t>
            </a:fld>
            <a:r>
              <a:rPr lang="pt-PT" sz="1000" dirty="0"/>
              <a:t> -</a:t>
            </a:r>
          </a:p>
        </p:txBody>
      </p:sp>
      <p:pic>
        <p:nvPicPr>
          <p:cNvPr id="20" name="Imagem 19">
            <a:extLst>
              <a:ext uri="{FF2B5EF4-FFF2-40B4-BE49-F238E27FC236}">
                <a16:creationId xmlns:a16="http://schemas.microsoft.com/office/drawing/2014/main" id="{A1746237-96D0-449B-A7D4-FA769D2A3FA1}"/>
              </a:ext>
            </a:extLst>
          </p:cNvPr>
          <p:cNvPicPr>
            <a:picLocks noChangeAspect="1"/>
          </p:cNvPicPr>
          <p:nvPr/>
        </p:nvPicPr>
        <p:blipFill>
          <a:blip r:embed="rId5"/>
          <a:stretch>
            <a:fillRect/>
          </a:stretch>
        </p:blipFill>
        <p:spPr>
          <a:xfrm>
            <a:off x="0" y="6320212"/>
            <a:ext cx="9144000" cy="253252"/>
          </a:xfrm>
          <a:prstGeom prst="rect">
            <a:avLst/>
          </a:prstGeom>
        </p:spPr>
      </p:pic>
      <p:sp>
        <p:nvSpPr>
          <p:cNvPr id="21" name="Subtítulo 2">
            <a:extLst>
              <a:ext uri="{FF2B5EF4-FFF2-40B4-BE49-F238E27FC236}">
                <a16:creationId xmlns:a16="http://schemas.microsoft.com/office/drawing/2014/main" id="{2084FA7D-AEDB-4C8C-965A-F8C23AD4DE71}"/>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@André Sousa, João Correia, Luís Carreira | </a:t>
            </a:r>
            <a:r>
              <a:rPr lang="pt-PT" sz="900" b="1" dirty="0">
                <a:solidFill>
                  <a:srgbClr val="C00000"/>
                </a:solidFill>
                <a:latin typeface="Arial" charset="0"/>
                <a:ea typeface="Arial" charset="0"/>
                <a:cs typeface="Arial" charset="0"/>
              </a:rPr>
              <a:t>Unidade Curricular: Projeto III </a:t>
            </a:r>
            <a:r>
              <a:rPr lang="pt-PT" sz="900" dirty="0">
                <a:latin typeface="Arial" charset="0"/>
                <a:ea typeface="Arial" charset="0"/>
                <a:cs typeface="Arial" charset="0"/>
              </a:rPr>
              <a:t>– Ano Letivo 2022/2023 – </a:t>
            </a:r>
            <a:r>
              <a:rPr lang="pt-PT" sz="900" b="1" dirty="0" err="1">
                <a:latin typeface="Arial" charset="0"/>
                <a:ea typeface="Arial" charset="0"/>
                <a:cs typeface="Arial" charset="0"/>
              </a:rPr>
              <a:t>Code</a:t>
            </a:r>
            <a:r>
              <a:rPr lang="pt-PT" sz="900" b="1" dirty="0">
                <a:latin typeface="Arial" charset="0"/>
                <a:ea typeface="Arial" charset="0"/>
                <a:cs typeface="Arial" charset="0"/>
              </a:rPr>
              <a:t> </a:t>
            </a:r>
            <a:r>
              <a:rPr lang="pt-PT" sz="900" b="1" dirty="0" err="1">
                <a:latin typeface="Arial" charset="0"/>
                <a:ea typeface="Arial" charset="0"/>
                <a:cs typeface="Arial" charset="0"/>
              </a:rPr>
              <a:t>Journey</a:t>
            </a:r>
            <a:endParaRPr lang="pt-PT" sz="900" b="1" dirty="0">
              <a:latin typeface="Arial" charset="0"/>
              <a:ea typeface="Arial" charset="0"/>
              <a:cs typeface="Arial" charset="0"/>
            </a:endParaRPr>
          </a:p>
        </p:txBody>
      </p:sp>
      <p:pic>
        <p:nvPicPr>
          <p:cNvPr id="22" name="Imagem 21">
            <a:extLst>
              <a:ext uri="{FF2B5EF4-FFF2-40B4-BE49-F238E27FC236}">
                <a16:creationId xmlns:a16="http://schemas.microsoft.com/office/drawing/2014/main" id="{46E91E86-CA20-4A52-9179-FD95DE3478F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Tree>
    <p:extLst>
      <p:ext uri="{BB962C8B-B14F-4D97-AF65-F5344CB8AC3E}">
        <p14:creationId xmlns:p14="http://schemas.microsoft.com/office/powerpoint/2010/main" val="3575124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369332"/>
          </a:xfrm>
          <a:prstGeom prst="rect">
            <a:avLst/>
          </a:prstGeom>
          <a:noFill/>
          <a:ln w="9525">
            <a:noFill/>
            <a:miter lim="800000"/>
            <a:headEnd/>
            <a:tailEnd/>
          </a:ln>
          <a:effectLst/>
        </p:spPr>
        <p:txBody>
          <a:bodyPr>
            <a:spAutoFit/>
          </a:bodyPr>
          <a:lstStyle/>
          <a:p>
            <a:pPr>
              <a:spcBef>
                <a:spcPct val="50000"/>
              </a:spcBef>
              <a:defRPr/>
            </a:pPr>
            <a:r>
              <a:rPr lang="pt-PT" b="1" dirty="0">
                <a:solidFill>
                  <a:srgbClr val="C00000"/>
                </a:solidFill>
                <a:effectLst>
                  <a:outerShdw blurRad="38100" dist="38100" dir="2700000" algn="tl">
                    <a:srgbClr val="C0C0C0"/>
                  </a:outerShdw>
                </a:effectLst>
                <a:latin typeface="Arial"/>
                <a:cs typeface="Arial"/>
              </a:rPr>
              <a:t>■</a:t>
            </a:r>
            <a:r>
              <a:rPr lang="pt-PT" b="1" dirty="0">
                <a:effectLst>
                  <a:outerShdw blurRad="38100" dist="38100" dir="2700000" algn="tl">
                    <a:srgbClr val="C0C0C0"/>
                  </a:outerShdw>
                </a:effectLst>
                <a:latin typeface="Arial"/>
                <a:cs typeface="Arial"/>
              </a:rPr>
              <a:t> 2.Technologies, </a:t>
            </a:r>
            <a:r>
              <a:rPr lang="pt-PT" b="1" dirty="0" err="1">
                <a:effectLst>
                  <a:outerShdw blurRad="38100" dist="38100" dir="2700000" algn="tl">
                    <a:srgbClr val="C0C0C0"/>
                  </a:outerShdw>
                </a:effectLst>
                <a:latin typeface="Arial"/>
                <a:cs typeface="Arial"/>
              </a:rPr>
              <a:t>tools</a:t>
            </a:r>
            <a:r>
              <a:rPr lang="pt-PT" b="1" dirty="0">
                <a:effectLst>
                  <a:outerShdw blurRad="38100" dist="38100" dir="2700000" algn="tl">
                    <a:srgbClr val="C0C0C0"/>
                  </a:outerShdw>
                </a:effectLst>
                <a:latin typeface="Arial"/>
                <a:cs typeface="Arial"/>
              </a:rPr>
              <a:t> </a:t>
            </a:r>
            <a:r>
              <a:rPr lang="pt-PT" b="1" dirty="0" err="1">
                <a:effectLst>
                  <a:outerShdw blurRad="38100" dist="38100" dir="2700000" algn="tl">
                    <a:srgbClr val="C0C0C0"/>
                  </a:outerShdw>
                </a:effectLst>
                <a:latin typeface="Arial"/>
                <a:cs typeface="Arial"/>
              </a:rPr>
              <a:t>and</a:t>
            </a:r>
            <a:r>
              <a:rPr lang="pt-PT" b="1" dirty="0">
                <a:effectLst>
                  <a:outerShdw blurRad="38100" dist="38100" dir="2700000" algn="tl">
                    <a:srgbClr val="C0C0C0"/>
                  </a:outerShdw>
                </a:effectLst>
                <a:latin typeface="Arial"/>
                <a:cs typeface="Arial"/>
              </a:rPr>
              <a:t> </a:t>
            </a:r>
            <a:r>
              <a:rPr lang="pt-PT" b="1" dirty="0" err="1">
                <a:effectLst>
                  <a:outerShdw blurRad="38100" dist="38100" dir="2700000" algn="tl">
                    <a:srgbClr val="C0C0C0"/>
                  </a:outerShdw>
                </a:effectLst>
                <a:latin typeface="Arial"/>
                <a:cs typeface="Arial"/>
              </a:rPr>
              <a:t>libraries</a:t>
            </a:r>
            <a:endParaRPr lang="pt-PT" b="1" dirty="0">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34" name="Picture 20" descr="Resultado de imagem para github logo">
            <a:extLst>
              <a:ext uri="{FF2B5EF4-FFF2-40B4-BE49-F238E27FC236}">
                <a16:creationId xmlns:a16="http://schemas.microsoft.com/office/drawing/2014/main" id="{BCE091C8-25B6-4241-B734-95114767541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88213" y="2904216"/>
            <a:ext cx="1426404" cy="1393739"/>
          </a:xfrm>
          <a:prstGeom prst="rect">
            <a:avLst/>
          </a:prstGeom>
          <a:noFill/>
          <a:extLst>
            <a:ext uri="{909E8E84-426E-40DD-AFC4-6F175D3DCCD1}">
              <a14:hiddenFill xmlns:a14="http://schemas.microsoft.com/office/drawing/2010/main">
                <a:solidFill>
                  <a:srgbClr val="FFFFFF"/>
                </a:solidFill>
              </a14:hiddenFill>
            </a:ext>
          </a:extLst>
        </p:spPr>
      </p:pic>
      <p:pic>
        <p:nvPicPr>
          <p:cNvPr id="40" name="Imagem 39">
            <a:extLst>
              <a:ext uri="{FF2B5EF4-FFF2-40B4-BE49-F238E27FC236}">
                <a16:creationId xmlns:a16="http://schemas.microsoft.com/office/drawing/2014/main" id="{B2B9021C-33D3-4986-B5CC-BFC6C209BD72}"/>
              </a:ext>
            </a:extLst>
          </p:cNvPr>
          <p:cNvPicPr>
            <a:picLocks noChangeAspect="1"/>
          </p:cNvPicPr>
          <p:nvPr/>
        </p:nvPicPr>
        <p:blipFill>
          <a:blip r:embed="rId4"/>
          <a:stretch>
            <a:fillRect/>
          </a:stretch>
        </p:blipFill>
        <p:spPr>
          <a:xfrm>
            <a:off x="101225" y="904241"/>
            <a:ext cx="9014192" cy="266482"/>
          </a:xfrm>
          <a:prstGeom prst="rect">
            <a:avLst/>
          </a:prstGeom>
        </p:spPr>
      </p:pic>
      <p:sp>
        <p:nvSpPr>
          <p:cNvPr id="43" name="Text Box 10">
            <a:extLst>
              <a:ext uri="{FF2B5EF4-FFF2-40B4-BE49-F238E27FC236}">
                <a16:creationId xmlns:a16="http://schemas.microsoft.com/office/drawing/2014/main" id="{C60B2A76-1CA6-4FEC-9E17-A1F355E6FAC2}"/>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44" name="Rectangle 11">
            <a:extLst>
              <a:ext uri="{FF2B5EF4-FFF2-40B4-BE49-F238E27FC236}">
                <a16:creationId xmlns:a16="http://schemas.microsoft.com/office/drawing/2014/main" id="{2BE5C4B7-5780-4878-9485-C87EE12FCB45}"/>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5</a:t>
            </a:fld>
            <a:r>
              <a:rPr lang="pt-PT" sz="1000" dirty="0"/>
              <a:t> -</a:t>
            </a:r>
          </a:p>
        </p:txBody>
      </p:sp>
      <p:pic>
        <p:nvPicPr>
          <p:cNvPr id="45" name="Imagem 44">
            <a:extLst>
              <a:ext uri="{FF2B5EF4-FFF2-40B4-BE49-F238E27FC236}">
                <a16:creationId xmlns:a16="http://schemas.microsoft.com/office/drawing/2014/main" id="{565488DE-6862-4CD0-BBBC-66BBC01113F1}"/>
              </a:ext>
            </a:extLst>
          </p:cNvPr>
          <p:cNvPicPr>
            <a:picLocks noChangeAspect="1"/>
          </p:cNvPicPr>
          <p:nvPr/>
        </p:nvPicPr>
        <p:blipFill>
          <a:blip r:embed="rId5"/>
          <a:stretch>
            <a:fillRect/>
          </a:stretch>
        </p:blipFill>
        <p:spPr>
          <a:xfrm>
            <a:off x="0" y="6320212"/>
            <a:ext cx="9144000" cy="253252"/>
          </a:xfrm>
          <a:prstGeom prst="rect">
            <a:avLst/>
          </a:prstGeom>
        </p:spPr>
      </p:pic>
      <p:sp>
        <p:nvSpPr>
          <p:cNvPr id="46" name="Subtítulo 2">
            <a:extLst>
              <a:ext uri="{FF2B5EF4-FFF2-40B4-BE49-F238E27FC236}">
                <a16:creationId xmlns:a16="http://schemas.microsoft.com/office/drawing/2014/main" id="{08B105B8-C2B0-4DE6-A7F0-4349AB1FC524}"/>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@André Sousa, João Correia, Luís Carreira | </a:t>
            </a:r>
            <a:r>
              <a:rPr lang="pt-PT" sz="900" b="1" dirty="0">
                <a:solidFill>
                  <a:srgbClr val="C00000"/>
                </a:solidFill>
                <a:latin typeface="Arial" charset="0"/>
                <a:ea typeface="Arial" charset="0"/>
                <a:cs typeface="Arial" charset="0"/>
              </a:rPr>
              <a:t>Unidade Curricular: Projeto III </a:t>
            </a:r>
            <a:r>
              <a:rPr lang="pt-PT" sz="900" dirty="0">
                <a:latin typeface="Arial" charset="0"/>
                <a:ea typeface="Arial" charset="0"/>
                <a:cs typeface="Arial" charset="0"/>
              </a:rPr>
              <a:t>– Ano Letivo 2022/2023 – </a:t>
            </a:r>
            <a:r>
              <a:rPr lang="pt-PT" sz="900" b="1" dirty="0" err="1">
                <a:latin typeface="Arial" charset="0"/>
                <a:ea typeface="Arial" charset="0"/>
                <a:cs typeface="Arial" charset="0"/>
              </a:rPr>
              <a:t>Code</a:t>
            </a:r>
            <a:r>
              <a:rPr lang="pt-PT" sz="900" b="1" dirty="0">
                <a:latin typeface="Arial" charset="0"/>
                <a:ea typeface="Arial" charset="0"/>
                <a:cs typeface="Arial" charset="0"/>
              </a:rPr>
              <a:t> </a:t>
            </a:r>
            <a:r>
              <a:rPr lang="pt-PT" sz="900" b="1" dirty="0" err="1">
                <a:latin typeface="Arial" charset="0"/>
                <a:ea typeface="Arial" charset="0"/>
                <a:cs typeface="Arial" charset="0"/>
              </a:rPr>
              <a:t>Journey</a:t>
            </a:r>
            <a:endParaRPr lang="pt-PT" sz="900" b="1" dirty="0">
              <a:latin typeface="Arial" charset="0"/>
              <a:ea typeface="Arial" charset="0"/>
              <a:cs typeface="Arial" charset="0"/>
            </a:endParaRPr>
          </a:p>
        </p:txBody>
      </p:sp>
      <p:pic>
        <p:nvPicPr>
          <p:cNvPr id="47" name="Imagem 46">
            <a:extLst>
              <a:ext uri="{FF2B5EF4-FFF2-40B4-BE49-F238E27FC236}">
                <a16:creationId xmlns:a16="http://schemas.microsoft.com/office/drawing/2014/main" id="{163CB395-3DA0-45C3-87B5-64A97FA9D2C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50" name="Rectângulo 19">
            <a:extLst>
              <a:ext uri="{FF2B5EF4-FFF2-40B4-BE49-F238E27FC236}">
                <a16:creationId xmlns:a16="http://schemas.microsoft.com/office/drawing/2014/main" id="{902010C1-8DBA-4196-9345-63F0E6924A7E}"/>
              </a:ext>
            </a:extLst>
          </p:cNvPr>
          <p:cNvSpPr/>
          <p:nvPr/>
        </p:nvSpPr>
        <p:spPr>
          <a:xfrm>
            <a:off x="5535613" y="553019"/>
            <a:ext cx="3505200" cy="261610"/>
          </a:xfrm>
          <a:prstGeom prst="rect">
            <a:avLst/>
          </a:prstGeom>
        </p:spPr>
        <p:txBody>
          <a:bodyPr wrap="square">
            <a:spAutoFit/>
          </a:bodyPr>
          <a:lstStyle/>
          <a:p>
            <a:pPr algn="r"/>
            <a:r>
              <a:rPr lang="pt-PT" sz="1100" b="1" cap="all" dirty="0" err="1">
                <a:highlight>
                  <a:srgbClr val="FFFF00"/>
                </a:highlight>
              </a:rPr>
              <a:t>Degree</a:t>
            </a:r>
            <a:r>
              <a:rPr lang="pt-PT" sz="1100" b="1" cap="all" dirty="0">
                <a:highlight>
                  <a:srgbClr val="FFFF00"/>
                </a:highlight>
              </a:rPr>
              <a:t> IN </a:t>
            </a:r>
            <a:r>
              <a:rPr lang="pt-PT" sz="1100" b="1" cap="all" dirty="0" err="1">
                <a:highlight>
                  <a:srgbClr val="FFFF00"/>
                </a:highlight>
              </a:rPr>
              <a:t>Informatics</a:t>
            </a:r>
            <a:r>
              <a:rPr lang="pt-PT" sz="1100" b="1" cap="all" dirty="0">
                <a:highlight>
                  <a:srgbClr val="FFFF00"/>
                </a:highlight>
              </a:rPr>
              <a:t> </a:t>
            </a:r>
            <a:r>
              <a:rPr lang="pt-PT" sz="1100" b="1" cap="all" dirty="0" err="1">
                <a:highlight>
                  <a:srgbClr val="FFFF00"/>
                </a:highlight>
              </a:rPr>
              <a:t>engineering</a:t>
            </a:r>
            <a:endParaRPr lang="pt-PT" sz="1100" dirty="0">
              <a:highlight>
                <a:srgbClr val="FFFF00"/>
              </a:highlight>
            </a:endParaRPr>
          </a:p>
        </p:txBody>
      </p:sp>
      <p:pic>
        <p:nvPicPr>
          <p:cNvPr id="51" name="Imagem 50">
            <a:extLst>
              <a:ext uri="{FF2B5EF4-FFF2-40B4-BE49-F238E27FC236}">
                <a16:creationId xmlns:a16="http://schemas.microsoft.com/office/drawing/2014/main" id="{E44D641E-02E8-446D-8DB6-B61961C63A6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575316" y="9186"/>
            <a:ext cx="2575034" cy="639880"/>
          </a:xfrm>
          <a:prstGeom prst="rect">
            <a:avLst/>
          </a:prstGeom>
        </p:spPr>
      </p:pic>
      <p:pic>
        <p:nvPicPr>
          <p:cNvPr id="1026" name="Picture 2" descr="A practical introduction to Docker containers | Red Hat Developer">
            <a:extLst>
              <a:ext uri="{FF2B5EF4-FFF2-40B4-BE49-F238E27FC236}">
                <a16:creationId xmlns:a16="http://schemas.microsoft.com/office/drawing/2014/main" id="{B782463F-F6CB-79F8-40AA-B4AFB239D38D}"/>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88172" y="1553346"/>
            <a:ext cx="1440012" cy="1191049"/>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m 3">
            <a:extLst>
              <a:ext uri="{FF2B5EF4-FFF2-40B4-BE49-F238E27FC236}">
                <a16:creationId xmlns:a16="http://schemas.microsoft.com/office/drawing/2014/main" id="{A75A6592-3546-6AF0-8441-9F018A3E1A8C}"/>
              </a:ext>
            </a:extLst>
          </p:cNvPr>
          <p:cNvPicPr>
            <a:picLocks noChangeAspect="1"/>
          </p:cNvPicPr>
          <p:nvPr/>
        </p:nvPicPr>
        <p:blipFill>
          <a:blip r:embed="rId9"/>
          <a:stretch>
            <a:fillRect/>
          </a:stretch>
        </p:blipFill>
        <p:spPr>
          <a:xfrm>
            <a:off x="5379182" y="2936937"/>
            <a:ext cx="1189100" cy="1372942"/>
          </a:xfrm>
          <a:prstGeom prst="rect">
            <a:avLst/>
          </a:prstGeom>
        </p:spPr>
      </p:pic>
      <p:pic>
        <p:nvPicPr>
          <p:cNvPr id="1028" name="Picture 4" descr="Kubernetes Logo and symbol, meaning, history, PNG, brand">
            <a:extLst>
              <a:ext uri="{FF2B5EF4-FFF2-40B4-BE49-F238E27FC236}">
                <a16:creationId xmlns:a16="http://schemas.microsoft.com/office/drawing/2014/main" id="{8F5D3FB3-7047-1CDA-7AF3-6AFB19E5A584}"/>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142824" y="1185173"/>
            <a:ext cx="2581873" cy="1452304"/>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m 4">
            <a:extLst>
              <a:ext uri="{FF2B5EF4-FFF2-40B4-BE49-F238E27FC236}">
                <a16:creationId xmlns:a16="http://schemas.microsoft.com/office/drawing/2014/main" id="{16BCA23F-7F95-1083-BA7A-7832BC7C09CE}"/>
              </a:ext>
            </a:extLst>
          </p:cNvPr>
          <p:cNvPicPr>
            <a:picLocks noChangeAspect="1"/>
          </p:cNvPicPr>
          <p:nvPr/>
        </p:nvPicPr>
        <p:blipFill>
          <a:blip r:embed="rId11"/>
          <a:stretch>
            <a:fillRect/>
          </a:stretch>
        </p:blipFill>
        <p:spPr>
          <a:xfrm>
            <a:off x="217410" y="3005561"/>
            <a:ext cx="2297190" cy="1065896"/>
          </a:xfrm>
          <a:prstGeom prst="rect">
            <a:avLst/>
          </a:prstGeom>
        </p:spPr>
      </p:pic>
      <p:pic>
        <p:nvPicPr>
          <p:cNvPr id="6" name="Imagem 5">
            <a:extLst>
              <a:ext uri="{FF2B5EF4-FFF2-40B4-BE49-F238E27FC236}">
                <a16:creationId xmlns:a16="http://schemas.microsoft.com/office/drawing/2014/main" id="{8AC27624-9E88-2C54-8F32-8944130B27A5}"/>
              </a:ext>
            </a:extLst>
          </p:cNvPr>
          <p:cNvPicPr>
            <a:picLocks noChangeAspect="1"/>
          </p:cNvPicPr>
          <p:nvPr/>
        </p:nvPicPr>
        <p:blipFill rotWithShape="1">
          <a:blip r:embed="rId12"/>
          <a:srcRect l="9831" t="8909" r="11057" b="9710"/>
          <a:stretch/>
        </p:blipFill>
        <p:spPr>
          <a:xfrm>
            <a:off x="2679603" y="2766360"/>
            <a:ext cx="2143318" cy="1469858"/>
          </a:xfrm>
          <a:prstGeom prst="rect">
            <a:avLst/>
          </a:prstGeom>
        </p:spPr>
      </p:pic>
      <p:pic>
        <p:nvPicPr>
          <p:cNvPr id="8" name="Imagem 7">
            <a:extLst>
              <a:ext uri="{FF2B5EF4-FFF2-40B4-BE49-F238E27FC236}">
                <a16:creationId xmlns:a16="http://schemas.microsoft.com/office/drawing/2014/main" id="{DFBD8265-7FB3-72CB-BD87-353EB0ECA488}"/>
              </a:ext>
            </a:extLst>
          </p:cNvPr>
          <p:cNvPicPr>
            <a:picLocks noChangeAspect="1"/>
          </p:cNvPicPr>
          <p:nvPr/>
        </p:nvPicPr>
        <p:blipFill>
          <a:blip r:embed="rId13"/>
          <a:stretch>
            <a:fillRect/>
          </a:stretch>
        </p:blipFill>
        <p:spPr>
          <a:xfrm>
            <a:off x="6963772" y="4686947"/>
            <a:ext cx="1910311" cy="123215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9" name="Imagem 8">
            <a:extLst>
              <a:ext uri="{FF2B5EF4-FFF2-40B4-BE49-F238E27FC236}">
                <a16:creationId xmlns:a16="http://schemas.microsoft.com/office/drawing/2014/main" id="{5A64F7F2-557C-844B-6AB2-C110EC3E549A}"/>
              </a:ext>
            </a:extLst>
          </p:cNvPr>
          <p:cNvPicPr>
            <a:picLocks noChangeAspect="1"/>
          </p:cNvPicPr>
          <p:nvPr/>
        </p:nvPicPr>
        <p:blipFill>
          <a:blip r:embed="rId14"/>
          <a:stretch>
            <a:fillRect/>
          </a:stretch>
        </p:blipFill>
        <p:spPr>
          <a:xfrm>
            <a:off x="5383661" y="1493729"/>
            <a:ext cx="3235029" cy="1054393"/>
          </a:xfrm>
          <a:prstGeom prst="rect">
            <a:avLst/>
          </a:prstGeom>
        </p:spPr>
      </p:pic>
      <p:pic>
        <p:nvPicPr>
          <p:cNvPr id="2" name="Imagem 1">
            <a:extLst>
              <a:ext uri="{FF2B5EF4-FFF2-40B4-BE49-F238E27FC236}">
                <a16:creationId xmlns:a16="http://schemas.microsoft.com/office/drawing/2014/main" id="{8E000399-F061-A084-B7E4-E2C43B7AE6EF}"/>
              </a:ext>
            </a:extLst>
          </p:cNvPr>
          <p:cNvPicPr>
            <a:picLocks noChangeAspect="1"/>
          </p:cNvPicPr>
          <p:nvPr/>
        </p:nvPicPr>
        <p:blipFill>
          <a:blip r:embed="rId15"/>
          <a:stretch>
            <a:fillRect/>
          </a:stretch>
        </p:blipFill>
        <p:spPr>
          <a:xfrm>
            <a:off x="2495324" y="4604302"/>
            <a:ext cx="2143317" cy="1292518"/>
          </a:xfrm>
          <a:prstGeom prst="rect">
            <a:avLst/>
          </a:prstGeom>
        </p:spPr>
      </p:pic>
      <p:pic>
        <p:nvPicPr>
          <p:cNvPr id="3" name="Imagem 2">
            <a:extLst>
              <a:ext uri="{FF2B5EF4-FFF2-40B4-BE49-F238E27FC236}">
                <a16:creationId xmlns:a16="http://schemas.microsoft.com/office/drawing/2014/main" id="{7AE8F721-F1EA-B285-FB96-463875F0CDE2}"/>
              </a:ext>
            </a:extLst>
          </p:cNvPr>
          <p:cNvPicPr>
            <a:picLocks noChangeAspect="1"/>
          </p:cNvPicPr>
          <p:nvPr/>
        </p:nvPicPr>
        <p:blipFill>
          <a:blip r:embed="rId16"/>
          <a:stretch>
            <a:fillRect/>
          </a:stretch>
        </p:blipFill>
        <p:spPr>
          <a:xfrm>
            <a:off x="4856788" y="4480481"/>
            <a:ext cx="1470959" cy="1502936"/>
          </a:xfrm>
          <a:prstGeom prst="rect">
            <a:avLst/>
          </a:prstGeom>
        </p:spPr>
      </p:pic>
      <p:pic>
        <p:nvPicPr>
          <p:cNvPr id="10" name="Picture 2">
            <a:extLst>
              <a:ext uri="{FF2B5EF4-FFF2-40B4-BE49-F238E27FC236}">
                <a16:creationId xmlns:a16="http://schemas.microsoft.com/office/drawing/2014/main" id="{48EF4EE4-C229-4C15-9058-850214694A3C}"/>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01225" y="4502362"/>
            <a:ext cx="2186713" cy="1292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0488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2.1. </a:t>
            </a:r>
            <a:r>
              <a:rPr lang="pt-PT" sz="2000" b="1" dirty="0" err="1">
                <a:effectLst>
                  <a:outerShdw blurRad="38100" dist="38100" dir="2700000" algn="tl">
                    <a:srgbClr val="C0C0C0"/>
                  </a:outerShdw>
                </a:effectLst>
                <a:latin typeface="Arial"/>
                <a:cs typeface="Arial"/>
              </a:rPr>
              <a:t>Programming</a:t>
            </a:r>
            <a:r>
              <a:rPr lang="pt-PT" sz="2000" b="1" dirty="0">
                <a:effectLst>
                  <a:outerShdw blurRad="38100" dist="38100" dir="2700000" algn="tl">
                    <a:srgbClr val="C0C0C0"/>
                  </a:outerShdw>
                </a:effectLst>
                <a:latin typeface="Arial"/>
                <a:cs typeface="Arial"/>
              </a:rPr>
              <a:t> </a:t>
            </a:r>
            <a:r>
              <a:rPr lang="pt-PT" sz="2000" b="1" dirty="0" err="1">
                <a:effectLst>
                  <a:outerShdw blurRad="38100" dist="38100" dir="2700000" algn="tl">
                    <a:srgbClr val="C0C0C0"/>
                  </a:outerShdw>
                </a:effectLst>
                <a:latin typeface="Arial"/>
                <a:cs typeface="Arial"/>
              </a:rPr>
              <a:t>Environment</a:t>
            </a:r>
            <a:endParaRPr lang="pt-PT" sz="2000" b="1" dirty="0">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sp>
        <p:nvSpPr>
          <p:cNvPr id="5" name="CaixaDeTexto 4">
            <a:extLst>
              <a:ext uri="{FF2B5EF4-FFF2-40B4-BE49-F238E27FC236}">
                <a16:creationId xmlns:a16="http://schemas.microsoft.com/office/drawing/2014/main" id="{D451449B-69E9-48F3-899D-ACF1E13EA8E6}"/>
              </a:ext>
            </a:extLst>
          </p:cNvPr>
          <p:cNvSpPr txBox="1"/>
          <p:nvPr/>
        </p:nvSpPr>
        <p:spPr>
          <a:xfrm>
            <a:off x="2027013" y="5101976"/>
            <a:ext cx="475246" cy="369332"/>
          </a:xfrm>
          <a:prstGeom prst="rect">
            <a:avLst/>
          </a:prstGeom>
          <a:noFill/>
        </p:spPr>
        <p:txBody>
          <a:bodyPr wrap="square" rtlCol="0">
            <a:spAutoFit/>
          </a:bodyPr>
          <a:lstStyle/>
          <a:p>
            <a:r>
              <a:rPr lang="pt-PT" b="1" dirty="0">
                <a:solidFill>
                  <a:schemeClr val="bg1"/>
                </a:solidFill>
              </a:rPr>
              <a:t>==</a:t>
            </a:r>
          </a:p>
        </p:txBody>
      </p:sp>
      <p:sp>
        <p:nvSpPr>
          <p:cNvPr id="27" name="CaixaDeTexto 26">
            <a:extLst>
              <a:ext uri="{FF2B5EF4-FFF2-40B4-BE49-F238E27FC236}">
                <a16:creationId xmlns:a16="http://schemas.microsoft.com/office/drawing/2014/main" id="{BD71F837-1EDF-4F56-9677-6A33E9DD0D68}"/>
              </a:ext>
            </a:extLst>
          </p:cNvPr>
          <p:cNvSpPr txBox="1"/>
          <p:nvPr/>
        </p:nvSpPr>
        <p:spPr>
          <a:xfrm>
            <a:off x="6906707" y="5090719"/>
            <a:ext cx="475246" cy="369332"/>
          </a:xfrm>
          <a:prstGeom prst="rect">
            <a:avLst/>
          </a:prstGeom>
          <a:noFill/>
        </p:spPr>
        <p:txBody>
          <a:bodyPr wrap="square" rtlCol="0">
            <a:spAutoFit/>
          </a:bodyPr>
          <a:lstStyle/>
          <a:p>
            <a:r>
              <a:rPr lang="pt-PT" b="1" dirty="0">
                <a:solidFill>
                  <a:schemeClr val="bg1"/>
                </a:solidFill>
              </a:rPr>
              <a:t>+</a:t>
            </a:r>
          </a:p>
        </p:txBody>
      </p:sp>
      <p:pic>
        <p:nvPicPr>
          <p:cNvPr id="28" name="Imagem 27">
            <a:extLst>
              <a:ext uri="{FF2B5EF4-FFF2-40B4-BE49-F238E27FC236}">
                <a16:creationId xmlns:a16="http://schemas.microsoft.com/office/drawing/2014/main" id="{FDC163DA-8775-4087-BC40-F66F1F4462C4}"/>
              </a:ext>
            </a:extLst>
          </p:cNvPr>
          <p:cNvPicPr>
            <a:picLocks noChangeAspect="1"/>
          </p:cNvPicPr>
          <p:nvPr/>
        </p:nvPicPr>
        <p:blipFill>
          <a:blip r:embed="rId3"/>
          <a:stretch>
            <a:fillRect/>
          </a:stretch>
        </p:blipFill>
        <p:spPr>
          <a:xfrm>
            <a:off x="101225" y="904241"/>
            <a:ext cx="9014192" cy="266482"/>
          </a:xfrm>
          <a:prstGeom prst="rect">
            <a:avLst/>
          </a:prstGeom>
        </p:spPr>
      </p:pic>
      <p:sp>
        <p:nvSpPr>
          <p:cNvPr id="31" name="Text Box 10">
            <a:extLst>
              <a:ext uri="{FF2B5EF4-FFF2-40B4-BE49-F238E27FC236}">
                <a16:creationId xmlns:a16="http://schemas.microsoft.com/office/drawing/2014/main" id="{F302A233-2C52-4FBD-A2BB-AFA1586E8101}"/>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32" name="Rectangle 11">
            <a:extLst>
              <a:ext uri="{FF2B5EF4-FFF2-40B4-BE49-F238E27FC236}">
                <a16:creationId xmlns:a16="http://schemas.microsoft.com/office/drawing/2014/main" id="{69E5C486-AA79-416C-AC9C-7D31D18DFD89}"/>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6</a:t>
            </a:fld>
            <a:r>
              <a:rPr lang="pt-PT" sz="1000" dirty="0"/>
              <a:t> -</a:t>
            </a:r>
          </a:p>
        </p:txBody>
      </p:sp>
      <p:pic>
        <p:nvPicPr>
          <p:cNvPr id="33" name="Imagem 32">
            <a:extLst>
              <a:ext uri="{FF2B5EF4-FFF2-40B4-BE49-F238E27FC236}">
                <a16:creationId xmlns:a16="http://schemas.microsoft.com/office/drawing/2014/main" id="{62B969BA-B8EC-4327-9057-DB16F90CEDCE}"/>
              </a:ext>
            </a:extLst>
          </p:cNvPr>
          <p:cNvPicPr>
            <a:picLocks noChangeAspect="1"/>
          </p:cNvPicPr>
          <p:nvPr/>
        </p:nvPicPr>
        <p:blipFill>
          <a:blip r:embed="rId4"/>
          <a:stretch>
            <a:fillRect/>
          </a:stretch>
        </p:blipFill>
        <p:spPr>
          <a:xfrm>
            <a:off x="0" y="6320212"/>
            <a:ext cx="9144000" cy="253252"/>
          </a:xfrm>
          <a:prstGeom prst="rect">
            <a:avLst/>
          </a:prstGeom>
        </p:spPr>
      </p:pic>
      <p:sp>
        <p:nvSpPr>
          <p:cNvPr id="34" name="Subtítulo 2">
            <a:extLst>
              <a:ext uri="{FF2B5EF4-FFF2-40B4-BE49-F238E27FC236}">
                <a16:creationId xmlns:a16="http://schemas.microsoft.com/office/drawing/2014/main" id="{F1713A2E-74B0-490C-B104-94E6EB78DCA9}"/>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@André Sousa, João Correia, Luís Carreira | </a:t>
            </a:r>
            <a:r>
              <a:rPr lang="pt-PT" sz="900" b="1" dirty="0">
                <a:solidFill>
                  <a:srgbClr val="C00000"/>
                </a:solidFill>
                <a:latin typeface="Arial" charset="0"/>
                <a:ea typeface="Arial" charset="0"/>
                <a:cs typeface="Arial" charset="0"/>
              </a:rPr>
              <a:t>Unidade Curricular: Projeto III </a:t>
            </a:r>
            <a:r>
              <a:rPr lang="pt-PT" sz="900" dirty="0">
                <a:latin typeface="Arial" charset="0"/>
                <a:ea typeface="Arial" charset="0"/>
                <a:cs typeface="Arial" charset="0"/>
              </a:rPr>
              <a:t>– Ano Letivo 2022/2023 – </a:t>
            </a:r>
            <a:r>
              <a:rPr lang="pt-PT" sz="900" b="1" dirty="0" err="1">
                <a:latin typeface="Arial" charset="0"/>
                <a:ea typeface="Arial" charset="0"/>
                <a:cs typeface="Arial" charset="0"/>
              </a:rPr>
              <a:t>Code</a:t>
            </a:r>
            <a:r>
              <a:rPr lang="pt-PT" sz="900" b="1" dirty="0">
                <a:latin typeface="Arial" charset="0"/>
                <a:ea typeface="Arial" charset="0"/>
                <a:cs typeface="Arial" charset="0"/>
              </a:rPr>
              <a:t> </a:t>
            </a:r>
            <a:r>
              <a:rPr lang="pt-PT" sz="900" b="1" dirty="0" err="1">
                <a:latin typeface="Arial" charset="0"/>
                <a:ea typeface="Arial" charset="0"/>
                <a:cs typeface="Arial" charset="0"/>
              </a:rPr>
              <a:t>Journey</a:t>
            </a:r>
            <a:endParaRPr lang="pt-PT" sz="900" b="1" dirty="0">
              <a:latin typeface="Arial" charset="0"/>
              <a:ea typeface="Arial" charset="0"/>
              <a:cs typeface="Arial" charset="0"/>
            </a:endParaRPr>
          </a:p>
        </p:txBody>
      </p:sp>
      <p:pic>
        <p:nvPicPr>
          <p:cNvPr id="35" name="Imagem 34">
            <a:extLst>
              <a:ext uri="{FF2B5EF4-FFF2-40B4-BE49-F238E27FC236}">
                <a16:creationId xmlns:a16="http://schemas.microsoft.com/office/drawing/2014/main" id="{D57D3C15-DC3B-4A4F-AFBA-433F2BB9E73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36" name="Rectângulo 19">
            <a:extLst>
              <a:ext uri="{FF2B5EF4-FFF2-40B4-BE49-F238E27FC236}">
                <a16:creationId xmlns:a16="http://schemas.microsoft.com/office/drawing/2014/main" id="{9DE19FDB-B75B-4F1A-AA53-80640BB38DE3}"/>
              </a:ext>
            </a:extLst>
          </p:cNvPr>
          <p:cNvSpPr/>
          <p:nvPr/>
        </p:nvSpPr>
        <p:spPr>
          <a:xfrm>
            <a:off x="5535613" y="553019"/>
            <a:ext cx="3505200" cy="261610"/>
          </a:xfrm>
          <a:prstGeom prst="rect">
            <a:avLst/>
          </a:prstGeom>
        </p:spPr>
        <p:txBody>
          <a:bodyPr wrap="square">
            <a:spAutoFit/>
          </a:bodyPr>
          <a:lstStyle/>
          <a:p>
            <a:pPr algn="r"/>
            <a:r>
              <a:rPr lang="pt-PT" sz="1100" b="1" cap="all" dirty="0" err="1">
                <a:highlight>
                  <a:srgbClr val="FFFF00"/>
                </a:highlight>
              </a:rPr>
              <a:t>Degree</a:t>
            </a:r>
            <a:r>
              <a:rPr lang="pt-PT" sz="1100" b="1" cap="all" dirty="0">
                <a:highlight>
                  <a:srgbClr val="FFFF00"/>
                </a:highlight>
              </a:rPr>
              <a:t> IN </a:t>
            </a:r>
            <a:r>
              <a:rPr lang="pt-PT" sz="1100" b="1" cap="all" dirty="0" err="1">
                <a:highlight>
                  <a:srgbClr val="FFFF00"/>
                </a:highlight>
              </a:rPr>
              <a:t>Informatics</a:t>
            </a:r>
            <a:r>
              <a:rPr lang="pt-PT" sz="1100" b="1" cap="all" dirty="0">
                <a:highlight>
                  <a:srgbClr val="FFFF00"/>
                </a:highlight>
              </a:rPr>
              <a:t> </a:t>
            </a:r>
            <a:r>
              <a:rPr lang="pt-PT" sz="1100" b="1" cap="all" dirty="0" err="1">
                <a:highlight>
                  <a:srgbClr val="FFFF00"/>
                </a:highlight>
              </a:rPr>
              <a:t>engineering</a:t>
            </a:r>
            <a:endParaRPr lang="pt-PT" sz="1100" dirty="0">
              <a:highlight>
                <a:srgbClr val="FFFF00"/>
              </a:highlight>
            </a:endParaRPr>
          </a:p>
        </p:txBody>
      </p:sp>
      <p:pic>
        <p:nvPicPr>
          <p:cNvPr id="37" name="Imagem 36">
            <a:extLst>
              <a:ext uri="{FF2B5EF4-FFF2-40B4-BE49-F238E27FC236}">
                <a16:creationId xmlns:a16="http://schemas.microsoft.com/office/drawing/2014/main" id="{A30D16B5-9BBC-44F0-9831-19AED58C70B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75316" y="9186"/>
            <a:ext cx="2575034" cy="639880"/>
          </a:xfrm>
          <a:prstGeom prst="rect">
            <a:avLst/>
          </a:prstGeom>
        </p:spPr>
      </p:pic>
      <p:pic>
        <p:nvPicPr>
          <p:cNvPr id="3" name="Imagem 2">
            <a:extLst>
              <a:ext uri="{FF2B5EF4-FFF2-40B4-BE49-F238E27FC236}">
                <a16:creationId xmlns:a16="http://schemas.microsoft.com/office/drawing/2014/main" id="{BD5BBA7A-D755-0656-947E-874B221477C8}"/>
              </a:ext>
            </a:extLst>
          </p:cNvPr>
          <p:cNvPicPr>
            <a:picLocks noChangeAspect="1"/>
          </p:cNvPicPr>
          <p:nvPr/>
        </p:nvPicPr>
        <p:blipFill>
          <a:blip r:embed="rId7"/>
          <a:stretch>
            <a:fillRect/>
          </a:stretch>
        </p:blipFill>
        <p:spPr>
          <a:xfrm>
            <a:off x="1204748" y="1170723"/>
            <a:ext cx="6662927" cy="5220000"/>
          </a:xfrm>
          <a:prstGeom prst="rect">
            <a:avLst/>
          </a:prstGeom>
        </p:spPr>
      </p:pic>
    </p:spTree>
    <p:extLst>
      <p:ext uri="{BB962C8B-B14F-4D97-AF65-F5344CB8AC3E}">
        <p14:creationId xmlns:p14="http://schemas.microsoft.com/office/powerpoint/2010/main" val="1334611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2.2 Spring API</a:t>
            </a:r>
            <a:endParaRPr lang="pt-PT" sz="2000" b="1" dirty="0">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sp>
        <p:nvSpPr>
          <p:cNvPr id="3" name="CaixaDeTexto 2">
            <a:extLst>
              <a:ext uri="{FF2B5EF4-FFF2-40B4-BE49-F238E27FC236}">
                <a16:creationId xmlns:a16="http://schemas.microsoft.com/office/drawing/2014/main" id="{A3BE218B-749A-4273-BE63-4B04D0615966}"/>
              </a:ext>
            </a:extLst>
          </p:cNvPr>
          <p:cNvSpPr txBox="1"/>
          <p:nvPr/>
        </p:nvSpPr>
        <p:spPr>
          <a:xfrm>
            <a:off x="419100" y="1087714"/>
            <a:ext cx="8305800" cy="1008225"/>
          </a:xfrm>
          <a:prstGeom prst="rect">
            <a:avLst/>
          </a:prstGeom>
          <a:noFill/>
          <a:ln>
            <a:noFill/>
          </a:ln>
        </p:spPr>
        <p:txBody>
          <a:bodyPr wrap="square" rtlCol="0">
            <a:spAutoFit/>
          </a:bodyPr>
          <a:lstStyle/>
          <a:p>
            <a:pPr>
              <a:lnSpc>
                <a:spcPct val="200000"/>
              </a:lnSpc>
            </a:pPr>
            <a:r>
              <a:rPr lang="en-US" sz="1600" i="1" dirty="0">
                <a:solidFill>
                  <a:srgbClr val="FFC000"/>
                </a:solidFill>
                <a:cs typeface="Arial"/>
              </a:rPr>
              <a:t>■</a:t>
            </a:r>
            <a:r>
              <a:rPr lang="en-US" sz="1600" dirty="0">
                <a:cs typeface="Arial"/>
              </a:rPr>
              <a:t> </a:t>
            </a:r>
            <a:r>
              <a:rPr lang="pt-PT" sz="1600" dirty="0" err="1">
                <a:cs typeface="Arial"/>
              </a:rPr>
              <a:t>These</a:t>
            </a:r>
            <a:r>
              <a:rPr lang="pt-PT" sz="1600" dirty="0">
                <a:cs typeface="Arial"/>
              </a:rPr>
              <a:t> are </a:t>
            </a:r>
            <a:r>
              <a:rPr lang="pt-PT" sz="1600" dirty="0" err="1">
                <a:cs typeface="Arial"/>
              </a:rPr>
              <a:t>all</a:t>
            </a:r>
            <a:r>
              <a:rPr lang="pt-PT" sz="1600" dirty="0">
                <a:cs typeface="Arial"/>
              </a:rPr>
              <a:t> </a:t>
            </a:r>
            <a:r>
              <a:rPr lang="pt-PT" sz="1600" dirty="0" err="1">
                <a:cs typeface="Arial"/>
              </a:rPr>
              <a:t>the</a:t>
            </a:r>
            <a:r>
              <a:rPr lang="pt-PT" sz="1600" dirty="0">
                <a:cs typeface="Arial"/>
              </a:rPr>
              <a:t> files </a:t>
            </a:r>
            <a:r>
              <a:rPr lang="pt-PT" sz="1600" dirty="0" err="1">
                <a:cs typeface="Arial"/>
              </a:rPr>
              <a:t>necessary</a:t>
            </a:r>
            <a:r>
              <a:rPr lang="pt-PT" sz="1600" dirty="0">
                <a:cs typeface="Arial"/>
              </a:rPr>
              <a:t> to </a:t>
            </a:r>
            <a:r>
              <a:rPr lang="pt-PT" sz="1600" dirty="0" err="1">
                <a:cs typeface="Arial"/>
              </a:rPr>
              <a:t>run</a:t>
            </a:r>
            <a:r>
              <a:rPr lang="pt-PT" sz="1600" dirty="0">
                <a:cs typeface="Arial"/>
              </a:rPr>
              <a:t> </a:t>
            </a:r>
            <a:r>
              <a:rPr lang="pt-PT" sz="1600" dirty="0" err="1">
                <a:cs typeface="Arial"/>
              </a:rPr>
              <a:t>the</a:t>
            </a:r>
            <a:r>
              <a:rPr lang="pt-PT" sz="1600" dirty="0">
                <a:cs typeface="Arial"/>
              </a:rPr>
              <a:t> API </a:t>
            </a:r>
            <a:r>
              <a:rPr lang="pt-PT" sz="1600" dirty="0" err="1">
                <a:cs typeface="Arial"/>
              </a:rPr>
              <a:t>that</a:t>
            </a:r>
            <a:r>
              <a:rPr lang="pt-PT" sz="1600" dirty="0">
                <a:cs typeface="Arial"/>
              </a:rPr>
              <a:t> </a:t>
            </a:r>
            <a:r>
              <a:rPr lang="pt-PT" sz="1600" dirty="0" err="1">
                <a:cs typeface="Arial"/>
              </a:rPr>
              <a:t>we</a:t>
            </a:r>
            <a:r>
              <a:rPr lang="pt-PT" sz="1600" dirty="0">
                <a:cs typeface="Arial"/>
              </a:rPr>
              <a:t> </a:t>
            </a:r>
            <a:r>
              <a:rPr lang="pt-PT" sz="1600" dirty="0" err="1">
                <a:cs typeface="Arial"/>
              </a:rPr>
              <a:t>used</a:t>
            </a:r>
            <a:r>
              <a:rPr lang="pt-PT" sz="1600" dirty="0">
                <a:cs typeface="Arial"/>
              </a:rPr>
              <a:t> for </a:t>
            </a:r>
            <a:r>
              <a:rPr lang="pt-PT" sz="1600" dirty="0" err="1">
                <a:cs typeface="Arial"/>
              </a:rPr>
              <a:t>this</a:t>
            </a:r>
            <a:r>
              <a:rPr lang="pt-PT" sz="1600" dirty="0">
                <a:cs typeface="Arial"/>
              </a:rPr>
              <a:t> </a:t>
            </a:r>
            <a:r>
              <a:rPr lang="pt-PT" sz="1600" dirty="0" err="1">
                <a:cs typeface="Arial"/>
              </a:rPr>
              <a:t>project</a:t>
            </a:r>
            <a:r>
              <a:rPr lang="pt-PT" sz="1600" dirty="0">
                <a:cs typeface="Arial"/>
              </a:rPr>
              <a:t>.</a:t>
            </a:r>
          </a:p>
          <a:p>
            <a:pPr>
              <a:lnSpc>
                <a:spcPct val="200000"/>
              </a:lnSpc>
            </a:pPr>
            <a:r>
              <a:rPr lang="pt-PT" sz="1600" dirty="0">
                <a:cs typeface="Arial"/>
                <a:hlinkClick r:id="rId3"/>
              </a:rPr>
              <a:t>https://github.com/sousa-andre/spring-boot-rest-services-with-unit-and-integration-test</a:t>
            </a:r>
            <a:r>
              <a:rPr lang="pt-PT" sz="1600" dirty="0">
                <a:cs typeface="Arial"/>
              </a:rPr>
              <a:t>  </a:t>
            </a:r>
            <a:endParaRPr lang="pt-PT" sz="1600" dirty="0"/>
          </a:p>
        </p:txBody>
      </p:sp>
      <p:pic>
        <p:nvPicPr>
          <p:cNvPr id="17" name="Imagem 16">
            <a:extLst>
              <a:ext uri="{FF2B5EF4-FFF2-40B4-BE49-F238E27FC236}">
                <a16:creationId xmlns:a16="http://schemas.microsoft.com/office/drawing/2014/main" id="{F535E2C2-4A3E-4F57-8579-4CEE0050D20B}"/>
              </a:ext>
            </a:extLst>
          </p:cNvPr>
          <p:cNvPicPr>
            <a:picLocks noChangeAspect="1"/>
          </p:cNvPicPr>
          <p:nvPr/>
        </p:nvPicPr>
        <p:blipFill>
          <a:blip r:embed="rId4"/>
          <a:stretch>
            <a:fillRect/>
          </a:stretch>
        </p:blipFill>
        <p:spPr>
          <a:xfrm>
            <a:off x="101225" y="904241"/>
            <a:ext cx="9014192" cy="266482"/>
          </a:xfrm>
          <a:prstGeom prst="rect">
            <a:avLst/>
          </a:prstGeom>
        </p:spPr>
      </p:pic>
      <p:sp>
        <p:nvSpPr>
          <p:cNvPr id="20" name="Text Box 10">
            <a:extLst>
              <a:ext uri="{FF2B5EF4-FFF2-40B4-BE49-F238E27FC236}">
                <a16:creationId xmlns:a16="http://schemas.microsoft.com/office/drawing/2014/main" id="{F891BBBB-A380-4E2F-80EC-649041E7C55F}"/>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21" name="Rectangle 11">
            <a:extLst>
              <a:ext uri="{FF2B5EF4-FFF2-40B4-BE49-F238E27FC236}">
                <a16:creationId xmlns:a16="http://schemas.microsoft.com/office/drawing/2014/main" id="{075C4712-C803-4AC1-BFA5-9D62601FFF72}"/>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7</a:t>
            </a:fld>
            <a:r>
              <a:rPr lang="pt-PT" sz="1000" dirty="0"/>
              <a:t> -</a:t>
            </a:r>
          </a:p>
        </p:txBody>
      </p:sp>
      <p:pic>
        <p:nvPicPr>
          <p:cNvPr id="22" name="Imagem 21">
            <a:extLst>
              <a:ext uri="{FF2B5EF4-FFF2-40B4-BE49-F238E27FC236}">
                <a16:creationId xmlns:a16="http://schemas.microsoft.com/office/drawing/2014/main" id="{AA1F7DB9-D03E-4C4F-BBDE-6E685A371355}"/>
              </a:ext>
            </a:extLst>
          </p:cNvPr>
          <p:cNvPicPr>
            <a:picLocks noChangeAspect="1"/>
          </p:cNvPicPr>
          <p:nvPr/>
        </p:nvPicPr>
        <p:blipFill>
          <a:blip r:embed="rId5"/>
          <a:stretch>
            <a:fillRect/>
          </a:stretch>
        </p:blipFill>
        <p:spPr>
          <a:xfrm>
            <a:off x="0" y="6320212"/>
            <a:ext cx="9144000" cy="253252"/>
          </a:xfrm>
          <a:prstGeom prst="rect">
            <a:avLst/>
          </a:prstGeom>
        </p:spPr>
      </p:pic>
      <p:sp>
        <p:nvSpPr>
          <p:cNvPr id="23" name="Subtítulo 2">
            <a:extLst>
              <a:ext uri="{FF2B5EF4-FFF2-40B4-BE49-F238E27FC236}">
                <a16:creationId xmlns:a16="http://schemas.microsoft.com/office/drawing/2014/main" id="{D7E71E75-F157-4CE3-B2CB-B22669AA711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@André Sousa, João Correia, Luís Carreira | </a:t>
            </a:r>
            <a:r>
              <a:rPr lang="pt-PT" sz="900" b="1" dirty="0">
                <a:solidFill>
                  <a:srgbClr val="C00000"/>
                </a:solidFill>
                <a:latin typeface="Arial" charset="0"/>
                <a:ea typeface="Arial" charset="0"/>
                <a:cs typeface="Arial" charset="0"/>
              </a:rPr>
              <a:t>Unidade Curricular: Projeto III </a:t>
            </a:r>
            <a:r>
              <a:rPr lang="pt-PT" sz="900" dirty="0">
                <a:latin typeface="Arial" charset="0"/>
                <a:ea typeface="Arial" charset="0"/>
                <a:cs typeface="Arial" charset="0"/>
              </a:rPr>
              <a:t>– Ano Letivo 2022/2023 – </a:t>
            </a:r>
            <a:r>
              <a:rPr lang="pt-PT" sz="900" b="1" dirty="0" err="1">
                <a:latin typeface="Arial" charset="0"/>
                <a:ea typeface="Arial" charset="0"/>
                <a:cs typeface="Arial" charset="0"/>
              </a:rPr>
              <a:t>Code</a:t>
            </a:r>
            <a:r>
              <a:rPr lang="pt-PT" sz="900" b="1" dirty="0">
                <a:latin typeface="Arial" charset="0"/>
                <a:ea typeface="Arial" charset="0"/>
                <a:cs typeface="Arial" charset="0"/>
              </a:rPr>
              <a:t> </a:t>
            </a:r>
            <a:r>
              <a:rPr lang="pt-PT" sz="900" b="1" dirty="0" err="1">
                <a:latin typeface="Arial" charset="0"/>
                <a:ea typeface="Arial" charset="0"/>
                <a:cs typeface="Arial" charset="0"/>
              </a:rPr>
              <a:t>Journey</a:t>
            </a:r>
            <a:endParaRPr lang="pt-PT" sz="900" b="1" dirty="0">
              <a:latin typeface="Arial" charset="0"/>
              <a:ea typeface="Arial" charset="0"/>
              <a:cs typeface="Arial" charset="0"/>
            </a:endParaRPr>
          </a:p>
        </p:txBody>
      </p:sp>
      <p:pic>
        <p:nvPicPr>
          <p:cNvPr id="25" name="Imagem 24">
            <a:extLst>
              <a:ext uri="{FF2B5EF4-FFF2-40B4-BE49-F238E27FC236}">
                <a16:creationId xmlns:a16="http://schemas.microsoft.com/office/drawing/2014/main" id="{CD9987DD-8D81-49B0-8643-29AC6BC0353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7" name="Rectângulo 19">
            <a:extLst>
              <a:ext uri="{FF2B5EF4-FFF2-40B4-BE49-F238E27FC236}">
                <a16:creationId xmlns:a16="http://schemas.microsoft.com/office/drawing/2014/main" id="{22658C6A-D305-43E2-B156-8C9ED3D4DC38}"/>
              </a:ext>
            </a:extLst>
          </p:cNvPr>
          <p:cNvSpPr/>
          <p:nvPr/>
        </p:nvSpPr>
        <p:spPr>
          <a:xfrm>
            <a:off x="5535613" y="553019"/>
            <a:ext cx="3505200" cy="261610"/>
          </a:xfrm>
          <a:prstGeom prst="rect">
            <a:avLst/>
          </a:prstGeom>
        </p:spPr>
        <p:txBody>
          <a:bodyPr wrap="square">
            <a:spAutoFit/>
          </a:bodyPr>
          <a:lstStyle/>
          <a:p>
            <a:pPr algn="r"/>
            <a:r>
              <a:rPr lang="pt-PT" sz="1100" b="1" cap="all" dirty="0" err="1">
                <a:highlight>
                  <a:srgbClr val="FFFF00"/>
                </a:highlight>
              </a:rPr>
              <a:t>Degree</a:t>
            </a:r>
            <a:r>
              <a:rPr lang="pt-PT" sz="1100" b="1" cap="all" dirty="0">
                <a:highlight>
                  <a:srgbClr val="FFFF00"/>
                </a:highlight>
              </a:rPr>
              <a:t> IN </a:t>
            </a:r>
            <a:r>
              <a:rPr lang="pt-PT" sz="1100" b="1" cap="all" dirty="0" err="1">
                <a:highlight>
                  <a:srgbClr val="FFFF00"/>
                </a:highlight>
              </a:rPr>
              <a:t>Informatics</a:t>
            </a:r>
            <a:r>
              <a:rPr lang="pt-PT" sz="1100" b="1" cap="all" dirty="0">
                <a:highlight>
                  <a:srgbClr val="FFFF00"/>
                </a:highlight>
              </a:rPr>
              <a:t> </a:t>
            </a:r>
            <a:r>
              <a:rPr lang="pt-PT" sz="1100" b="1" cap="all" dirty="0" err="1">
                <a:highlight>
                  <a:srgbClr val="FFFF00"/>
                </a:highlight>
              </a:rPr>
              <a:t>engineering</a:t>
            </a:r>
            <a:endParaRPr lang="pt-PT" sz="1100" dirty="0">
              <a:highlight>
                <a:srgbClr val="FFFF00"/>
              </a:highlight>
            </a:endParaRPr>
          </a:p>
        </p:txBody>
      </p:sp>
      <p:pic>
        <p:nvPicPr>
          <p:cNvPr id="29" name="Imagem 28">
            <a:extLst>
              <a:ext uri="{FF2B5EF4-FFF2-40B4-BE49-F238E27FC236}">
                <a16:creationId xmlns:a16="http://schemas.microsoft.com/office/drawing/2014/main" id="{B35D451F-9FFD-4463-AA97-E8651B7DE90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575316" y="9186"/>
            <a:ext cx="2575034" cy="639880"/>
          </a:xfrm>
          <a:prstGeom prst="rect">
            <a:avLst/>
          </a:prstGeom>
        </p:spPr>
      </p:pic>
      <p:pic>
        <p:nvPicPr>
          <p:cNvPr id="4" name="Picture 2">
            <a:extLst>
              <a:ext uri="{FF2B5EF4-FFF2-40B4-BE49-F238E27FC236}">
                <a16:creationId xmlns:a16="http://schemas.microsoft.com/office/drawing/2014/main" id="{6757BF85-5A9B-222D-9D3D-9E43A0C4399E}"/>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94195" y="2266717"/>
            <a:ext cx="7355611" cy="3925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3082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2.3.1 </a:t>
            </a:r>
            <a:r>
              <a:rPr lang="pt-PT" sz="2000" b="1" dirty="0" err="1">
                <a:effectLst>
                  <a:outerShdw blurRad="38100" dist="38100" dir="2700000" algn="tl">
                    <a:srgbClr val="C0C0C0"/>
                  </a:outerShdw>
                </a:effectLst>
                <a:latin typeface="Arial"/>
                <a:cs typeface="Arial"/>
              </a:rPr>
              <a:t>Helm</a:t>
            </a:r>
            <a:endParaRPr lang="pt-PT" sz="2000" b="1" dirty="0">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sp>
        <p:nvSpPr>
          <p:cNvPr id="3" name="CaixaDeTexto 2">
            <a:extLst>
              <a:ext uri="{FF2B5EF4-FFF2-40B4-BE49-F238E27FC236}">
                <a16:creationId xmlns:a16="http://schemas.microsoft.com/office/drawing/2014/main" id="{A3BE218B-749A-4273-BE63-4B04D0615966}"/>
              </a:ext>
            </a:extLst>
          </p:cNvPr>
          <p:cNvSpPr txBox="1"/>
          <p:nvPr/>
        </p:nvSpPr>
        <p:spPr>
          <a:xfrm>
            <a:off x="419100" y="1087714"/>
            <a:ext cx="8305800" cy="1500667"/>
          </a:xfrm>
          <a:prstGeom prst="rect">
            <a:avLst/>
          </a:prstGeom>
          <a:noFill/>
          <a:ln>
            <a:noFill/>
          </a:ln>
        </p:spPr>
        <p:txBody>
          <a:bodyPr wrap="square" rtlCol="0">
            <a:spAutoFit/>
          </a:bodyPr>
          <a:lstStyle/>
          <a:p>
            <a:pPr algn="just">
              <a:lnSpc>
                <a:spcPct val="200000"/>
              </a:lnSpc>
            </a:pPr>
            <a:r>
              <a:rPr lang="en-US" sz="1600" i="1" dirty="0">
                <a:solidFill>
                  <a:srgbClr val="FFC000"/>
                </a:solidFill>
                <a:cs typeface="Arial"/>
              </a:rPr>
              <a:t>■</a:t>
            </a:r>
            <a:r>
              <a:rPr lang="en-US" sz="1600" dirty="0">
                <a:cs typeface="Arial"/>
              </a:rPr>
              <a:t> </a:t>
            </a:r>
            <a:r>
              <a:rPr lang="en-US" sz="1600" b="0" i="0" dirty="0">
                <a:solidFill>
                  <a:srgbClr val="242424"/>
                </a:solidFill>
                <a:effectLst/>
                <a:latin typeface="Calibri" panose="020F0502020204030204" pitchFamily="34" charset="0"/>
              </a:rPr>
              <a:t>Helm is a package manager for Kubernetes. It uses "charts" that help us define, install and upgrade Kubernetes applications. Charts can then be versioned, shared, and published for other people to use.</a:t>
            </a:r>
            <a:endParaRPr lang="en-GB" sz="1600" dirty="0"/>
          </a:p>
        </p:txBody>
      </p:sp>
      <p:pic>
        <p:nvPicPr>
          <p:cNvPr id="17" name="Imagem 16">
            <a:extLst>
              <a:ext uri="{FF2B5EF4-FFF2-40B4-BE49-F238E27FC236}">
                <a16:creationId xmlns:a16="http://schemas.microsoft.com/office/drawing/2014/main" id="{F535E2C2-4A3E-4F57-8579-4CEE0050D20B}"/>
              </a:ext>
            </a:extLst>
          </p:cNvPr>
          <p:cNvPicPr>
            <a:picLocks noChangeAspect="1"/>
          </p:cNvPicPr>
          <p:nvPr/>
        </p:nvPicPr>
        <p:blipFill>
          <a:blip r:embed="rId3"/>
          <a:stretch>
            <a:fillRect/>
          </a:stretch>
        </p:blipFill>
        <p:spPr>
          <a:xfrm>
            <a:off x="101225" y="904241"/>
            <a:ext cx="9014192" cy="266482"/>
          </a:xfrm>
          <a:prstGeom prst="rect">
            <a:avLst/>
          </a:prstGeom>
        </p:spPr>
      </p:pic>
      <p:sp>
        <p:nvSpPr>
          <p:cNvPr id="20" name="Text Box 10">
            <a:extLst>
              <a:ext uri="{FF2B5EF4-FFF2-40B4-BE49-F238E27FC236}">
                <a16:creationId xmlns:a16="http://schemas.microsoft.com/office/drawing/2014/main" id="{F891BBBB-A380-4E2F-80EC-649041E7C55F}"/>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21" name="Rectangle 11">
            <a:extLst>
              <a:ext uri="{FF2B5EF4-FFF2-40B4-BE49-F238E27FC236}">
                <a16:creationId xmlns:a16="http://schemas.microsoft.com/office/drawing/2014/main" id="{075C4712-C803-4AC1-BFA5-9D62601FFF72}"/>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8</a:t>
            </a:fld>
            <a:r>
              <a:rPr lang="pt-PT" sz="1000" dirty="0"/>
              <a:t> -</a:t>
            </a:r>
          </a:p>
        </p:txBody>
      </p:sp>
      <p:pic>
        <p:nvPicPr>
          <p:cNvPr id="22" name="Imagem 21">
            <a:extLst>
              <a:ext uri="{FF2B5EF4-FFF2-40B4-BE49-F238E27FC236}">
                <a16:creationId xmlns:a16="http://schemas.microsoft.com/office/drawing/2014/main" id="{AA1F7DB9-D03E-4C4F-BBDE-6E685A371355}"/>
              </a:ext>
            </a:extLst>
          </p:cNvPr>
          <p:cNvPicPr>
            <a:picLocks noChangeAspect="1"/>
          </p:cNvPicPr>
          <p:nvPr/>
        </p:nvPicPr>
        <p:blipFill>
          <a:blip r:embed="rId4"/>
          <a:stretch>
            <a:fillRect/>
          </a:stretch>
        </p:blipFill>
        <p:spPr>
          <a:xfrm>
            <a:off x="0" y="6320212"/>
            <a:ext cx="9144000" cy="253252"/>
          </a:xfrm>
          <a:prstGeom prst="rect">
            <a:avLst/>
          </a:prstGeom>
        </p:spPr>
      </p:pic>
      <p:sp>
        <p:nvSpPr>
          <p:cNvPr id="23" name="Subtítulo 2">
            <a:extLst>
              <a:ext uri="{FF2B5EF4-FFF2-40B4-BE49-F238E27FC236}">
                <a16:creationId xmlns:a16="http://schemas.microsoft.com/office/drawing/2014/main" id="{D7E71E75-F157-4CE3-B2CB-B22669AA711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@André Sousa, João Correia, Luís Carreira | </a:t>
            </a:r>
            <a:r>
              <a:rPr lang="pt-PT" sz="900" b="1" dirty="0">
                <a:solidFill>
                  <a:srgbClr val="C00000"/>
                </a:solidFill>
                <a:latin typeface="Arial" charset="0"/>
                <a:ea typeface="Arial" charset="0"/>
                <a:cs typeface="Arial" charset="0"/>
              </a:rPr>
              <a:t>Unidade Curricular: Projeto III </a:t>
            </a:r>
            <a:r>
              <a:rPr lang="pt-PT" sz="900" dirty="0">
                <a:latin typeface="Arial" charset="0"/>
                <a:ea typeface="Arial" charset="0"/>
                <a:cs typeface="Arial" charset="0"/>
              </a:rPr>
              <a:t>– Ano Letivo 2022/2023 – </a:t>
            </a:r>
            <a:r>
              <a:rPr lang="pt-PT" sz="900" b="1" dirty="0" err="1">
                <a:latin typeface="Arial" charset="0"/>
                <a:ea typeface="Arial" charset="0"/>
                <a:cs typeface="Arial" charset="0"/>
              </a:rPr>
              <a:t>Code</a:t>
            </a:r>
            <a:r>
              <a:rPr lang="pt-PT" sz="900" b="1" dirty="0">
                <a:latin typeface="Arial" charset="0"/>
                <a:ea typeface="Arial" charset="0"/>
                <a:cs typeface="Arial" charset="0"/>
              </a:rPr>
              <a:t> </a:t>
            </a:r>
            <a:r>
              <a:rPr lang="pt-PT" sz="900" b="1" dirty="0" err="1">
                <a:latin typeface="Arial" charset="0"/>
                <a:ea typeface="Arial" charset="0"/>
                <a:cs typeface="Arial" charset="0"/>
              </a:rPr>
              <a:t>Journey</a:t>
            </a:r>
            <a:endParaRPr lang="pt-PT" sz="900" b="1" dirty="0">
              <a:latin typeface="Arial" charset="0"/>
              <a:ea typeface="Arial" charset="0"/>
              <a:cs typeface="Arial" charset="0"/>
            </a:endParaRPr>
          </a:p>
        </p:txBody>
      </p:sp>
      <p:pic>
        <p:nvPicPr>
          <p:cNvPr id="25" name="Imagem 24">
            <a:extLst>
              <a:ext uri="{FF2B5EF4-FFF2-40B4-BE49-F238E27FC236}">
                <a16:creationId xmlns:a16="http://schemas.microsoft.com/office/drawing/2014/main" id="{CD9987DD-8D81-49B0-8643-29AC6BC0353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7" name="Rectângulo 19">
            <a:extLst>
              <a:ext uri="{FF2B5EF4-FFF2-40B4-BE49-F238E27FC236}">
                <a16:creationId xmlns:a16="http://schemas.microsoft.com/office/drawing/2014/main" id="{22658C6A-D305-43E2-B156-8C9ED3D4DC38}"/>
              </a:ext>
            </a:extLst>
          </p:cNvPr>
          <p:cNvSpPr/>
          <p:nvPr/>
        </p:nvSpPr>
        <p:spPr>
          <a:xfrm>
            <a:off x="5535613" y="553019"/>
            <a:ext cx="3505200" cy="261610"/>
          </a:xfrm>
          <a:prstGeom prst="rect">
            <a:avLst/>
          </a:prstGeom>
        </p:spPr>
        <p:txBody>
          <a:bodyPr wrap="square">
            <a:spAutoFit/>
          </a:bodyPr>
          <a:lstStyle/>
          <a:p>
            <a:pPr algn="r"/>
            <a:r>
              <a:rPr lang="pt-PT" sz="1100" b="1" cap="all" dirty="0" err="1">
                <a:highlight>
                  <a:srgbClr val="FFFF00"/>
                </a:highlight>
              </a:rPr>
              <a:t>Degree</a:t>
            </a:r>
            <a:r>
              <a:rPr lang="pt-PT" sz="1100" b="1" cap="all" dirty="0">
                <a:highlight>
                  <a:srgbClr val="FFFF00"/>
                </a:highlight>
              </a:rPr>
              <a:t> IN </a:t>
            </a:r>
            <a:r>
              <a:rPr lang="pt-PT" sz="1100" b="1" cap="all" dirty="0" err="1">
                <a:highlight>
                  <a:srgbClr val="FFFF00"/>
                </a:highlight>
              </a:rPr>
              <a:t>Informatics</a:t>
            </a:r>
            <a:r>
              <a:rPr lang="pt-PT" sz="1100" b="1" cap="all" dirty="0">
                <a:highlight>
                  <a:srgbClr val="FFFF00"/>
                </a:highlight>
              </a:rPr>
              <a:t> </a:t>
            </a:r>
            <a:r>
              <a:rPr lang="pt-PT" sz="1100" b="1" cap="all" dirty="0" err="1">
                <a:highlight>
                  <a:srgbClr val="FFFF00"/>
                </a:highlight>
              </a:rPr>
              <a:t>engineering</a:t>
            </a:r>
            <a:endParaRPr lang="pt-PT" sz="1100" dirty="0">
              <a:highlight>
                <a:srgbClr val="FFFF00"/>
              </a:highlight>
            </a:endParaRPr>
          </a:p>
        </p:txBody>
      </p:sp>
      <p:pic>
        <p:nvPicPr>
          <p:cNvPr id="29" name="Imagem 28">
            <a:extLst>
              <a:ext uri="{FF2B5EF4-FFF2-40B4-BE49-F238E27FC236}">
                <a16:creationId xmlns:a16="http://schemas.microsoft.com/office/drawing/2014/main" id="{B35D451F-9FFD-4463-AA97-E8651B7DE90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75316" y="9186"/>
            <a:ext cx="2575034" cy="639880"/>
          </a:xfrm>
          <a:prstGeom prst="rect">
            <a:avLst/>
          </a:prstGeom>
        </p:spPr>
      </p:pic>
      <p:pic>
        <p:nvPicPr>
          <p:cNvPr id="5124" name="Picture 4" descr="Welcome to Helm Tutorial">
            <a:extLst>
              <a:ext uri="{FF2B5EF4-FFF2-40B4-BE49-F238E27FC236}">
                <a16:creationId xmlns:a16="http://schemas.microsoft.com/office/drawing/2014/main" id="{F719D453-A462-CB16-A086-D547015026D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24200" y="2804543"/>
            <a:ext cx="2895600" cy="2895600"/>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13">
            <a:extLst>
              <a:ext uri="{FF2B5EF4-FFF2-40B4-BE49-F238E27FC236}">
                <a16:creationId xmlns:a16="http://schemas.microsoft.com/office/drawing/2014/main" id="{2F8517C2-708E-B1DC-85B5-E668014CA125}"/>
              </a:ext>
            </a:extLst>
          </p:cNvPr>
          <p:cNvSpPr txBox="1">
            <a:spLocks noChangeArrowheads="1"/>
          </p:cNvSpPr>
          <p:nvPr/>
        </p:nvSpPr>
        <p:spPr bwMode="auto">
          <a:xfrm>
            <a:off x="306387" y="140480"/>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2.3 Technologies</a:t>
            </a:r>
            <a:endParaRPr lang="pt-PT" sz="2000" b="1" dirty="0">
              <a:effectLst>
                <a:outerShdw blurRad="38100" dist="38100" dir="2700000" algn="tl">
                  <a:srgbClr val="C0C0C0"/>
                </a:outerShdw>
              </a:effectLst>
              <a:latin typeface="Arial" charset="0"/>
            </a:endParaRPr>
          </a:p>
        </p:txBody>
      </p:sp>
    </p:spTree>
    <p:extLst>
      <p:ext uri="{BB962C8B-B14F-4D97-AF65-F5344CB8AC3E}">
        <p14:creationId xmlns:p14="http://schemas.microsoft.com/office/powerpoint/2010/main" val="1095519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2.3.2 </a:t>
            </a:r>
            <a:r>
              <a:rPr lang="pt-PT" sz="2000" b="1" dirty="0" err="1">
                <a:effectLst>
                  <a:outerShdw blurRad="38100" dist="38100" dir="2700000" algn="tl">
                    <a:srgbClr val="C0C0C0"/>
                  </a:outerShdw>
                </a:effectLst>
                <a:latin typeface="Arial"/>
                <a:cs typeface="Arial"/>
              </a:rPr>
              <a:t>Kubernetes</a:t>
            </a:r>
            <a:endParaRPr lang="pt-PT" sz="2000" b="1" dirty="0">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sp>
        <p:nvSpPr>
          <p:cNvPr id="3" name="CaixaDeTexto 2">
            <a:extLst>
              <a:ext uri="{FF2B5EF4-FFF2-40B4-BE49-F238E27FC236}">
                <a16:creationId xmlns:a16="http://schemas.microsoft.com/office/drawing/2014/main" id="{A3BE218B-749A-4273-BE63-4B04D0615966}"/>
              </a:ext>
            </a:extLst>
          </p:cNvPr>
          <p:cNvSpPr txBox="1"/>
          <p:nvPr/>
        </p:nvSpPr>
        <p:spPr>
          <a:xfrm>
            <a:off x="419100" y="1087714"/>
            <a:ext cx="8305800" cy="1008225"/>
          </a:xfrm>
          <a:prstGeom prst="rect">
            <a:avLst/>
          </a:prstGeom>
          <a:noFill/>
          <a:ln>
            <a:noFill/>
          </a:ln>
        </p:spPr>
        <p:txBody>
          <a:bodyPr wrap="square" rtlCol="0">
            <a:spAutoFit/>
          </a:bodyPr>
          <a:lstStyle/>
          <a:p>
            <a:pPr algn="just">
              <a:lnSpc>
                <a:spcPct val="200000"/>
              </a:lnSpc>
            </a:pPr>
            <a:r>
              <a:rPr lang="en-US" sz="1600" i="1" dirty="0">
                <a:solidFill>
                  <a:srgbClr val="FFC000"/>
                </a:solidFill>
                <a:cs typeface="Arial"/>
              </a:rPr>
              <a:t>■</a:t>
            </a:r>
            <a:r>
              <a:rPr lang="en-US" sz="1600" dirty="0">
                <a:cs typeface="Arial"/>
              </a:rPr>
              <a:t> </a:t>
            </a:r>
            <a:r>
              <a:rPr lang="pt-PT" sz="1600" dirty="0" err="1">
                <a:cs typeface="Arial"/>
              </a:rPr>
              <a:t>Kubernetes</a:t>
            </a:r>
            <a:r>
              <a:rPr lang="pt-PT" sz="1600" dirty="0">
                <a:cs typeface="Arial"/>
              </a:rPr>
              <a:t> </a:t>
            </a:r>
            <a:r>
              <a:rPr lang="pt-PT" sz="1600" dirty="0" err="1">
                <a:cs typeface="Arial"/>
              </a:rPr>
              <a:t>is</a:t>
            </a:r>
            <a:r>
              <a:rPr lang="pt-PT" sz="1600" dirty="0">
                <a:cs typeface="Arial"/>
              </a:rPr>
              <a:t> a container </a:t>
            </a:r>
            <a:r>
              <a:rPr lang="pt-PT" sz="1600" dirty="0" err="1">
                <a:cs typeface="Arial"/>
              </a:rPr>
              <a:t>orchestration</a:t>
            </a:r>
            <a:r>
              <a:rPr lang="pt-PT" sz="1600" dirty="0">
                <a:cs typeface="Arial"/>
              </a:rPr>
              <a:t> software </a:t>
            </a:r>
            <a:r>
              <a:rPr lang="pt-PT" sz="1600" dirty="0" err="1">
                <a:cs typeface="Arial"/>
              </a:rPr>
              <a:t>that</a:t>
            </a:r>
            <a:r>
              <a:rPr lang="pt-PT" sz="1600" dirty="0">
                <a:cs typeface="Arial"/>
              </a:rPr>
              <a:t> </a:t>
            </a:r>
            <a:r>
              <a:rPr lang="pt-PT" sz="1600" dirty="0" err="1">
                <a:cs typeface="Arial"/>
              </a:rPr>
              <a:t>allow</a:t>
            </a:r>
            <a:r>
              <a:rPr lang="pt-PT" sz="1600" dirty="0">
                <a:cs typeface="Arial"/>
              </a:rPr>
              <a:t> </a:t>
            </a:r>
            <a:r>
              <a:rPr lang="pt-PT" sz="1600" dirty="0" err="1">
                <a:cs typeface="Arial"/>
              </a:rPr>
              <a:t>us</a:t>
            </a:r>
            <a:r>
              <a:rPr lang="pt-PT" sz="1600" dirty="0">
                <a:cs typeface="Arial"/>
              </a:rPr>
              <a:t> to </a:t>
            </a:r>
            <a:r>
              <a:rPr lang="pt-PT" sz="1600" dirty="0" err="1">
                <a:cs typeface="Arial"/>
              </a:rPr>
              <a:t>automate</a:t>
            </a:r>
            <a:r>
              <a:rPr lang="pt-PT" sz="1600" dirty="0">
                <a:cs typeface="Arial"/>
              </a:rPr>
              <a:t> </a:t>
            </a:r>
            <a:r>
              <a:rPr lang="pt-PT" sz="1600" dirty="0" err="1">
                <a:cs typeface="Arial"/>
              </a:rPr>
              <a:t>the</a:t>
            </a:r>
            <a:r>
              <a:rPr lang="pt-PT" sz="1600" dirty="0">
                <a:cs typeface="Arial"/>
              </a:rPr>
              <a:t> </a:t>
            </a:r>
            <a:r>
              <a:rPr lang="pt-PT" sz="1600" dirty="0" err="1">
                <a:cs typeface="Arial"/>
              </a:rPr>
              <a:t>deployment</a:t>
            </a:r>
            <a:r>
              <a:rPr lang="pt-PT" sz="1600" dirty="0">
                <a:cs typeface="Arial"/>
              </a:rPr>
              <a:t>, </a:t>
            </a:r>
            <a:r>
              <a:rPr lang="pt-PT" sz="1600" dirty="0" err="1">
                <a:cs typeface="Arial"/>
              </a:rPr>
              <a:t>scalling</a:t>
            </a:r>
            <a:r>
              <a:rPr lang="pt-PT" sz="1600" dirty="0">
                <a:cs typeface="Arial"/>
              </a:rPr>
              <a:t> </a:t>
            </a:r>
            <a:r>
              <a:rPr lang="pt-PT" sz="1600" dirty="0" err="1">
                <a:cs typeface="Arial"/>
              </a:rPr>
              <a:t>and</a:t>
            </a:r>
            <a:r>
              <a:rPr lang="pt-PT" sz="1600" dirty="0">
                <a:cs typeface="Arial"/>
              </a:rPr>
              <a:t> management </a:t>
            </a:r>
            <a:r>
              <a:rPr lang="pt-PT" sz="1600" dirty="0" err="1">
                <a:cs typeface="Arial"/>
              </a:rPr>
              <a:t>of</a:t>
            </a:r>
            <a:r>
              <a:rPr lang="pt-PT" sz="1600" dirty="0">
                <a:cs typeface="Arial"/>
              </a:rPr>
              <a:t> </a:t>
            </a:r>
            <a:r>
              <a:rPr lang="pt-PT" sz="1600" dirty="0" err="1">
                <a:cs typeface="Arial"/>
              </a:rPr>
              <a:t>cointainers</a:t>
            </a:r>
            <a:r>
              <a:rPr lang="pt-PT" sz="1600" dirty="0">
                <a:cs typeface="Arial"/>
              </a:rPr>
              <a:t>.  </a:t>
            </a:r>
            <a:endParaRPr lang="pt-PT" sz="1600" dirty="0"/>
          </a:p>
        </p:txBody>
      </p:sp>
      <p:pic>
        <p:nvPicPr>
          <p:cNvPr id="17" name="Imagem 16">
            <a:extLst>
              <a:ext uri="{FF2B5EF4-FFF2-40B4-BE49-F238E27FC236}">
                <a16:creationId xmlns:a16="http://schemas.microsoft.com/office/drawing/2014/main" id="{F535E2C2-4A3E-4F57-8579-4CEE0050D20B}"/>
              </a:ext>
            </a:extLst>
          </p:cNvPr>
          <p:cNvPicPr>
            <a:picLocks noChangeAspect="1"/>
          </p:cNvPicPr>
          <p:nvPr/>
        </p:nvPicPr>
        <p:blipFill>
          <a:blip r:embed="rId3"/>
          <a:stretch>
            <a:fillRect/>
          </a:stretch>
        </p:blipFill>
        <p:spPr>
          <a:xfrm>
            <a:off x="101225" y="904241"/>
            <a:ext cx="9014192" cy="266482"/>
          </a:xfrm>
          <a:prstGeom prst="rect">
            <a:avLst/>
          </a:prstGeom>
        </p:spPr>
      </p:pic>
      <p:sp>
        <p:nvSpPr>
          <p:cNvPr id="20" name="Text Box 10">
            <a:extLst>
              <a:ext uri="{FF2B5EF4-FFF2-40B4-BE49-F238E27FC236}">
                <a16:creationId xmlns:a16="http://schemas.microsoft.com/office/drawing/2014/main" id="{F891BBBB-A380-4E2F-80EC-649041E7C55F}"/>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21" name="Rectangle 11">
            <a:extLst>
              <a:ext uri="{FF2B5EF4-FFF2-40B4-BE49-F238E27FC236}">
                <a16:creationId xmlns:a16="http://schemas.microsoft.com/office/drawing/2014/main" id="{075C4712-C803-4AC1-BFA5-9D62601FFF72}"/>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9</a:t>
            </a:fld>
            <a:r>
              <a:rPr lang="pt-PT" sz="1000" dirty="0"/>
              <a:t> -</a:t>
            </a:r>
          </a:p>
        </p:txBody>
      </p:sp>
      <p:pic>
        <p:nvPicPr>
          <p:cNvPr id="22" name="Imagem 21">
            <a:extLst>
              <a:ext uri="{FF2B5EF4-FFF2-40B4-BE49-F238E27FC236}">
                <a16:creationId xmlns:a16="http://schemas.microsoft.com/office/drawing/2014/main" id="{AA1F7DB9-D03E-4C4F-BBDE-6E685A371355}"/>
              </a:ext>
            </a:extLst>
          </p:cNvPr>
          <p:cNvPicPr>
            <a:picLocks noChangeAspect="1"/>
          </p:cNvPicPr>
          <p:nvPr/>
        </p:nvPicPr>
        <p:blipFill>
          <a:blip r:embed="rId4"/>
          <a:stretch>
            <a:fillRect/>
          </a:stretch>
        </p:blipFill>
        <p:spPr>
          <a:xfrm>
            <a:off x="0" y="6320212"/>
            <a:ext cx="9144000" cy="253252"/>
          </a:xfrm>
          <a:prstGeom prst="rect">
            <a:avLst/>
          </a:prstGeom>
        </p:spPr>
      </p:pic>
      <p:sp>
        <p:nvSpPr>
          <p:cNvPr id="23" name="Subtítulo 2">
            <a:extLst>
              <a:ext uri="{FF2B5EF4-FFF2-40B4-BE49-F238E27FC236}">
                <a16:creationId xmlns:a16="http://schemas.microsoft.com/office/drawing/2014/main" id="{D7E71E75-F157-4CE3-B2CB-B22669AA711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@André Sousa, João Correia, Luís Carreira | </a:t>
            </a:r>
            <a:r>
              <a:rPr lang="pt-PT" sz="900" b="1" dirty="0">
                <a:solidFill>
                  <a:srgbClr val="C00000"/>
                </a:solidFill>
                <a:latin typeface="Arial" charset="0"/>
                <a:ea typeface="Arial" charset="0"/>
                <a:cs typeface="Arial" charset="0"/>
              </a:rPr>
              <a:t>Unidade Curricular: Projeto III </a:t>
            </a:r>
            <a:r>
              <a:rPr lang="pt-PT" sz="900" dirty="0">
                <a:latin typeface="Arial" charset="0"/>
                <a:ea typeface="Arial" charset="0"/>
                <a:cs typeface="Arial" charset="0"/>
              </a:rPr>
              <a:t>– Ano Letivo 2022/2023 – </a:t>
            </a:r>
            <a:r>
              <a:rPr lang="pt-PT" sz="900" b="1" dirty="0" err="1">
                <a:latin typeface="Arial" charset="0"/>
                <a:ea typeface="Arial" charset="0"/>
                <a:cs typeface="Arial" charset="0"/>
              </a:rPr>
              <a:t>Code</a:t>
            </a:r>
            <a:r>
              <a:rPr lang="pt-PT" sz="900" b="1" dirty="0">
                <a:latin typeface="Arial" charset="0"/>
                <a:ea typeface="Arial" charset="0"/>
                <a:cs typeface="Arial" charset="0"/>
              </a:rPr>
              <a:t> </a:t>
            </a:r>
            <a:r>
              <a:rPr lang="pt-PT" sz="900" b="1" dirty="0" err="1">
                <a:latin typeface="Arial" charset="0"/>
                <a:ea typeface="Arial" charset="0"/>
                <a:cs typeface="Arial" charset="0"/>
              </a:rPr>
              <a:t>Journey</a:t>
            </a:r>
            <a:endParaRPr lang="pt-PT" sz="900" b="1" dirty="0">
              <a:latin typeface="Arial" charset="0"/>
              <a:ea typeface="Arial" charset="0"/>
              <a:cs typeface="Arial" charset="0"/>
            </a:endParaRPr>
          </a:p>
        </p:txBody>
      </p:sp>
      <p:pic>
        <p:nvPicPr>
          <p:cNvPr id="25" name="Imagem 24">
            <a:extLst>
              <a:ext uri="{FF2B5EF4-FFF2-40B4-BE49-F238E27FC236}">
                <a16:creationId xmlns:a16="http://schemas.microsoft.com/office/drawing/2014/main" id="{CD9987DD-8D81-49B0-8643-29AC6BC0353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7" name="Rectângulo 19">
            <a:extLst>
              <a:ext uri="{FF2B5EF4-FFF2-40B4-BE49-F238E27FC236}">
                <a16:creationId xmlns:a16="http://schemas.microsoft.com/office/drawing/2014/main" id="{22658C6A-D305-43E2-B156-8C9ED3D4DC38}"/>
              </a:ext>
            </a:extLst>
          </p:cNvPr>
          <p:cNvSpPr/>
          <p:nvPr/>
        </p:nvSpPr>
        <p:spPr>
          <a:xfrm>
            <a:off x="5535613" y="553019"/>
            <a:ext cx="3505200" cy="261610"/>
          </a:xfrm>
          <a:prstGeom prst="rect">
            <a:avLst/>
          </a:prstGeom>
        </p:spPr>
        <p:txBody>
          <a:bodyPr wrap="square">
            <a:spAutoFit/>
          </a:bodyPr>
          <a:lstStyle/>
          <a:p>
            <a:pPr algn="r"/>
            <a:r>
              <a:rPr lang="pt-PT" sz="1100" b="1" cap="all" dirty="0" err="1">
                <a:highlight>
                  <a:srgbClr val="FFFF00"/>
                </a:highlight>
              </a:rPr>
              <a:t>Degree</a:t>
            </a:r>
            <a:r>
              <a:rPr lang="pt-PT" sz="1100" b="1" cap="all" dirty="0">
                <a:highlight>
                  <a:srgbClr val="FFFF00"/>
                </a:highlight>
              </a:rPr>
              <a:t> IN </a:t>
            </a:r>
            <a:r>
              <a:rPr lang="pt-PT" sz="1100" b="1" cap="all" dirty="0" err="1">
                <a:highlight>
                  <a:srgbClr val="FFFF00"/>
                </a:highlight>
              </a:rPr>
              <a:t>Informatics</a:t>
            </a:r>
            <a:r>
              <a:rPr lang="pt-PT" sz="1100" b="1" cap="all" dirty="0">
                <a:highlight>
                  <a:srgbClr val="FFFF00"/>
                </a:highlight>
              </a:rPr>
              <a:t> </a:t>
            </a:r>
            <a:r>
              <a:rPr lang="pt-PT" sz="1100" b="1" cap="all" dirty="0" err="1">
                <a:highlight>
                  <a:srgbClr val="FFFF00"/>
                </a:highlight>
              </a:rPr>
              <a:t>engineering</a:t>
            </a:r>
            <a:endParaRPr lang="pt-PT" sz="1100" dirty="0">
              <a:highlight>
                <a:srgbClr val="FFFF00"/>
              </a:highlight>
            </a:endParaRPr>
          </a:p>
        </p:txBody>
      </p:sp>
      <p:pic>
        <p:nvPicPr>
          <p:cNvPr id="29" name="Imagem 28">
            <a:extLst>
              <a:ext uri="{FF2B5EF4-FFF2-40B4-BE49-F238E27FC236}">
                <a16:creationId xmlns:a16="http://schemas.microsoft.com/office/drawing/2014/main" id="{B35D451F-9FFD-4463-AA97-E8651B7DE90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75316" y="9186"/>
            <a:ext cx="2575034" cy="639880"/>
          </a:xfrm>
          <a:prstGeom prst="rect">
            <a:avLst/>
          </a:prstGeom>
        </p:spPr>
      </p:pic>
      <p:pic>
        <p:nvPicPr>
          <p:cNvPr id="3074" name="Picture 2" descr="Kubernetes">
            <a:extLst>
              <a:ext uri="{FF2B5EF4-FFF2-40B4-BE49-F238E27FC236}">
                <a16:creationId xmlns:a16="http://schemas.microsoft.com/office/drawing/2014/main" id="{AECC7571-A0C6-1BC1-D50C-07E528C0F08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01169" y="2783042"/>
            <a:ext cx="3141662" cy="3141662"/>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13">
            <a:extLst>
              <a:ext uri="{FF2B5EF4-FFF2-40B4-BE49-F238E27FC236}">
                <a16:creationId xmlns:a16="http://schemas.microsoft.com/office/drawing/2014/main" id="{F56AF1A9-4E1B-8289-166A-79A64281F34D}"/>
              </a:ext>
            </a:extLst>
          </p:cNvPr>
          <p:cNvSpPr txBox="1">
            <a:spLocks noChangeArrowheads="1"/>
          </p:cNvSpPr>
          <p:nvPr/>
        </p:nvSpPr>
        <p:spPr bwMode="auto">
          <a:xfrm>
            <a:off x="306387" y="140480"/>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2.3 Technologies</a:t>
            </a:r>
            <a:endParaRPr lang="pt-PT" sz="2000" b="1" dirty="0">
              <a:effectLst>
                <a:outerShdw blurRad="38100" dist="38100" dir="2700000" algn="tl">
                  <a:srgbClr val="C0C0C0"/>
                </a:outerShdw>
              </a:effectLst>
              <a:latin typeface="Arial" charset="0"/>
            </a:endParaRPr>
          </a:p>
        </p:txBody>
      </p:sp>
    </p:spTree>
    <p:extLst>
      <p:ext uri="{BB962C8B-B14F-4D97-AF65-F5344CB8AC3E}">
        <p14:creationId xmlns:p14="http://schemas.microsoft.com/office/powerpoint/2010/main" val="1388636835"/>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4792</TotalTime>
  <Words>2953</Words>
  <Application>Microsoft Office PowerPoint</Application>
  <PresentationFormat>Apresentação no Ecrã (4:3)</PresentationFormat>
  <Paragraphs>325</Paragraphs>
  <Slides>39</Slides>
  <Notes>37</Notes>
  <HiddenSlides>0</HiddenSlides>
  <MMClips>0</MMClips>
  <ScaleCrop>false</ScaleCrop>
  <HeadingPairs>
    <vt:vector size="6" baseType="variant">
      <vt:variant>
        <vt:lpstr>Tipos de letra usados</vt:lpstr>
      </vt:variant>
      <vt:variant>
        <vt:i4>2</vt:i4>
      </vt:variant>
      <vt:variant>
        <vt:lpstr>Tema</vt:lpstr>
      </vt:variant>
      <vt:variant>
        <vt:i4>1</vt:i4>
      </vt:variant>
      <vt:variant>
        <vt:lpstr>Títulos dos diapositivos</vt:lpstr>
      </vt:variant>
      <vt:variant>
        <vt:i4>39</vt:i4>
      </vt:variant>
    </vt:vector>
  </HeadingPairs>
  <TitlesOfParts>
    <vt:vector size="42" baseType="lpstr">
      <vt:lpstr>Arial</vt:lpstr>
      <vt:lpstr>Calibri</vt:lpstr>
      <vt:lpstr>Tema do Office</vt:lpstr>
      <vt:lpstr>Code Journey</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Diapositivo 1</dc:title>
  <dc:creator>Jorge Ribeiro</dc:creator>
  <cp:lastModifiedBy>Luís Carreira</cp:lastModifiedBy>
  <cp:revision>284</cp:revision>
  <cp:lastPrinted>2020-09-27T18:04:57Z</cp:lastPrinted>
  <dcterms:created xsi:type="dcterms:W3CDTF">2011-05-31T09:21:51Z</dcterms:created>
  <dcterms:modified xsi:type="dcterms:W3CDTF">2023-02-10T15:18:01Z</dcterms:modified>
</cp:coreProperties>
</file>