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2405638" cy="43205400"/>
  <p:notesSz cx="6858000" cy="9144000"/>
  <p:defaultTextStyle>
    <a:defPPr>
      <a:defRPr lang="en-U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9">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3"/>
    <p:restoredTop sz="94682"/>
  </p:normalViewPr>
  <p:slideViewPr>
    <p:cSldViewPr snapToGrid="0" snapToObjects="1">
      <p:cViewPr>
        <p:scale>
          <a:sx n="20" d="100"/>
          <a:sy n="20" d="100"/>
        </p:scale>
        <p:origin x="414" y="-270"/>
      </p:cViewPr>
      <p:guideLst>
        <p:guide orient="horz" pos="13609"/>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EC8B62-3E64-EF4A-8C3C-9F15F67D7274}" type="datetimeFigureOut">
              <a:rPr lang="en-US" smtClean="0"/>
              <a:t>2/17/2023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1639F8-7353-2D42-975C-CDC19540BA31}" type="slidenum">
              <a:rPr lang="en-US" smtClean="0"/>
              <a:t>‹nº›</a:t>
            </a:fld>
            <a:endParaRPr lang="en-US"/>
          </a:p>
        </p:txBody>
      </p:sp>
    </p:spTree>
    <p:extLst>
      <p:ext uri="{BB962C8B-B14F-4D97-AF65-F5344CB8AC3E}">
        <p14:creationId xmlns:p14="http://schemas.microsoft.com/office/powerpoint/2010/main" val="205530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19468C-A8D2-E64B-82A8-05CA5E4E606E}" type="datetimeFigureOut">
              <a:rPr lang="en-US" smtClean="0"/>
              <a:t>2/17/2023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9FC36C-DC6D-154A-9482-A9E26CC0190A}" type="slidenum">
              <a:rPr lang="en-US" smtClean="0"/>
              <a:t>‹nº›</a:t>
            </a:fld>
            <a:endParaRPr lang="en-US"/>
          </a:p>
        </p:txBody>
      </p:sp>
    </p:spTree>
    <p:extLst>
      <p:ext uri="{BB962C8B-B14F-4D97-AF65-F5344CB8AC3E}">
        <p14:creationId xmlns:p14="http://schemas.microsoft.com/office/powerpoint/2010/main" val="373155857"/>
      </p:ext>
    </p:extLst>
  </p:cSld>
  <p:clrMap bg1="lt1" tx1="dk1" bg2="lt2" tx2="dk2" accent1="accent1" accent2="accent2" accent3="accent3" accent4="accent4" accent5="accent5" accent6="accent6" hlink="hlink" folHlink="folHlink"/>
  <p:notesStyle>
    <a:lvl1pPr marL="0" algn="l" defTabSz="2160270" rtl="0" eaLnBrk="1" latinLnBrk="0" hangingPunct="1">
      <a:defRPr sz="5700" kern="1200">
        <a:solidFill>
          <a:schemeClr val="tx1"/>
        </a:solidFill>
        <a:latin typeface="+mn-lt"/>
        <a:ea typeface="+mn-ea"/>
        <a:cs typeface="+mn-cs"/>
      </a:defRPr>
    </a:lvl1pPr>
    <a:lvl2pPr marL="2160270" algn="l" defTabSz="2160270" rtl="0" eaLnBrk="1" latinLnBrk="0" hangingPunct="1">
      <a:defRPr sz="5700" kern="1200">
        <a:solidFill>
          <a:schemeClr val="tx1"/>
        </a:solidFill>
        <a:latin typeface="+mn-lt"/>
        <a:ea typeface="+mn-ea"/>
        <a:cs typeface="+mn-cs"/>
      </a:defRPr>
    </a:lvl2pPr>
    <a:lvl3pPr marL="4320540" algn="l" defTabSz="2160270" rtl="0" eaLnBrk="1" latinLnBrk="0" hangingPunct="1">
      <a:defRPr sz="5700" kern="1200">
        <a:solidFill>
          <a:schemeClr val="tx1"/>
        </a:solidFill>
        <a:latin typeface="+mn-lt"/>
        <a:ea typeface="+mn-ea"/>
        <a:cs typeface="+mn-cs"/>
      </a:defRPr>
    </a:lvl3pPr>
    <a:lvl4pPr marL="6480810" algn="l" defTabSz="2160270" rtl="0" eaLnBrk="1" latinLnBrk="0" hangingPunct="1">
      <a:defRPr sz="5700" kern="1200">
        <a:solidFill>
          <a:schemeClr val="tx1"/>
        </a:solidFill>
        <a:latin typeface="+mn-lt"/>
        <a:ea typeface="+mn-ea"/>
        <a:cs typeface="+mn-cs"/>
      </a:defRPr>
    </a:lvl4pPr>
    <a:lvl5pPr marL="8641080" algn="l" defTabSz="2160270" rtl="0" eaLnBrk="1" latinLnBrk="0" hangingPunct="1">
      <a:defRPr sz="5700" kern="1200">
        <a:solidFill>
          <a:schemeClr val="tx1"/>
        </a:solidFill>
        <a:latin typeface="+mn-lt"/>
        <a:ea typeface="+mn-ea"/>
        <a:cs typeface="+mn-cs"/>
      </a:defRPr>
    </a:lvl5pPr>
    <a:lvl6pPr marL="10801350" algn="l" defTabSz="2160270" rtl="0" eaLnBrk="1" latinLnBrk="0" hangingPunct="1">
      <a:defRPr sz="5700" kern="1200">
        <a:solidFill>
          <a:schemeClr val="tx1"/>
        </a:solidFill>
        <a:latin typeface="+mn-lt"/>
        <a:ea typeface="+mn-ea"/>
        <a:cs typeface="+mn-cs"/>
      </a:defRPr>
    </a:lvl6pPr>
    <a:lvl7pPr marL="12961620" algn="l" defTabSz="2160270" rtl="0" eaLnBrk="1" latinLnBrk="0" hangingPunct="1">
      <a:defRPr sz="5700" kern="1200">
        <a:solidFill>
          <a:schemeClr val="tx1"/>
        </a:solidFill>
        <a:latin typeface="+mn-lt"/>
        <a:ea typeface="+mn-ea"/>
        <a:cs typeface="+mn-cs"/>
      </a:defRPr>
    </a:lvl7pPr>
    <a:lvl8pPr marL="15121890" algn="l" defTabSz="2160270" rtl="0" eaLnBrk="1" latinLnBrk="0" hangingPunct="1">
      <a:defRPr sz="5700" kern="1200">
        <a:solidFill>
          <a:schemeClr val="tx1"/>
        </a:solidFill>
        <a:latin typeface="+mn-lt"/>
        <a:ea typeface="+mn-ea"/>
        <a:cs typeface="+mn-cs"/>
      </a:defRPr>
    </a:lvl8pPr>
    <a:lvl9pPr marL="17282160" algn="l" defTabSz="2160270"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9FC36C-DC6D-154A-9482-A9E26CC0190A}" type="slidenum">
              <a:rPr lang="en-US" smtClean="0"/>
              <a:t>1</a:t>
            </a:fld>
            <a:endParaRPr lang="en-US"/>
          </a:p>
        </p:txBody>
      </p:sp>
    </p:spTree>
    <p:extLst>
      <p:ext uri="{BB962C8B-B14F-4D97-AF65-F5344CB8AC3E}">
        <p14:creationId xmlns:p14="http://schemas.microsoft.com/office/powerpoint/2010/main" val="294401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423" y="13421682"/>
            <a:ext cx="27544792" cy="9261158"/>
          </a:xfrm>
        </p:spPr>
        <p:txBody>
          <a:bodyPr/>
          <a:lstStyle/>
          <a:p>
            <a:r>
              <a:rPr lang="pt-PT"/>
              <a:t>Click to edit Master title style</a:t>
            </a:r>
            <a:endParaRPr lang="en-US"/>
          </a:p>
        </p:txBody>
      </p:sp>
      <p:sp>
        <p:nvSpPr>
          <p:cNvPr id="3" name="Subtitle 2"/>
          <p:cNvSpPr>
            <a:spLocks noGrp="1"/>
          </p:cNvSpPr>
          <p:nvPr>
            <p:ph type="subTitle" idx="1"/>
          </p:nvPr>
        </p:nvSpPr>
        <p:spPr>
          <a:xfrm>
            <a:off x="4860846" y="24483061"/>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122697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351864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011816" y="8171028"/>
            <a:ext cx="34447870" cy="174201772"/>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7656959" y="8171028"/>
            <a:ext cx="102814761" cy="174201772"/>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319031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3567202-0636-6441-A2B3-050B45BD1A42}"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200374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822" y="27763473"/>
            <a:ext cx="27544792" cy="8581073"/>
          </a:xfrm>
        </p:spPr>
        <p:txBody>
          <a:bodyPr anchor="t"/>
          <a:lstStyle>
            <a:lvl1pPr algn="l">
              <a:defRPr sz="18900" b="1" cap="all"/>
            </a:lvl1pPr>
          </a:lstStyle>
          <a:p>
            <a:r>
              <a:rPr lang="pt-PT"/>
              <a:t>Click to edit Master title style</a:t>
            </a:r>
            <a:endParaRPr lang="en-US"/>
          </a:p>
        </p:txBody>
      </p:sp>
      <p:sp>
        <p:nvSpPr>
          <p:cNvPr id="3" name="Text Placeholder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23567202-0636-6441-A2B3-050B45BD1A42}"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94897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7656959" y="47635957"/>
            <a:ext cx="68631314" cy="134736840"/>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76828369" y="47635957"/>
            <a:ext cx="68631317" cy="134736840"/>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23567202-0636-6441-A2B3-050B45BD1A42}"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6049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82" y="1730219"/>
            <a:ext cx="29165074" cy="7200900"/>
          </a:xfrm>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1620282" y="9671211"/>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PT"/>
              <a:t>Click to edit Master text styles</a:t>
            </a:r>
          </a:p>
        </p:txBody>
      </p:sp>
      <p:sp>
        <p:nvSpPr>
          <p:cNvPr id="4" name="Content Placeholder 3"/>
          <p:cNvSpPr>
            <a:spLocks noGrp="1"/>
          </p:cNvSpPr>
          <p:nvPr>
            <p:ph sz="half" idx="2"/>
          </p:nvPr>
        </p:nvSpPr>
        <p:spPr>
          <a:xfrm>
            <a:off x="1620282" y="13701713"/>
            <a:ext cx="14318118" cy="24893115"/>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16461616" y="9671211"/>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PT"/>
              <a:t>Click to edit Master text styles</a:t>
            </a:r>
          </a:p>
        </p:txBody>
      </p:sp>
      <p:sp>
        <p:nvSpPr>
          <p:cNvPr id="6" name="Content Placeholder 5"/>
          <p:cNvSpPr>
            <a:spLocks noGrp="1"/>
          </p:cNvSpPr>
          <p:nvPr>
            <p:ph sz="quarter" idx="4"/>
          </p:nvPr>
        </p:nvSpPr>
        <p:spPr>
          <a:xfrm>
            <a:off x="16461616" y="13701713"/>
            <a:ext cx="14323742" cy="24893115"/>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23567202-0636-6441-A2B3-050B45BD1A42}"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277150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23567202-0636-6441-A2B3-050B45BD1A42}"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19873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67202-0636-6441-A2B3-050B45BD1A42}"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179104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84" y="1720216"/>
            <a:ext cx="10661232" cy="7320915"/>
          </a:xfrm>
        </p:spPr>
        <p:txBody>
          <a:bodyPr anchor="b"/>
          <a:lstStyle>
            <a:lvl1pPr algn="l">
              <a:defRPr sz="9500" b="1"/>
            </a:lvl1pPr>
          </a:lstStyle>
          <a:p>
            <a:r>
              <a:rPr lang="pt-PT"/>
              <a:t>Click to edit Master title style</a:t>
            </a:r>
            <a:endParaRPr lang="en-US"/>
          </a:p>
        </p:txBody>
      </p:sp>
      <p:sp>
        <p:nvSpPr>
          <p:cNvPr id="3" name="Content Placeholder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1620284" y="9041134"/>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PT"/>
              <a:t>Click to edit Master text styles</a:t>
            </a:r>
          </a:p>
        </p:txBody>
      </p:sp>
      <p:sp>
        <p:nvSpPr>
          <p:cNvPr id="5" name="Date Placeholder 4"/>
          <p:cNvSpPr>
            <a:spLocks noGrp="1"/>
          </p:cNvSpPr>
          <p:nvPr>
            <p:ph type="dt" sz="half" idx="10"/>
          </p:nvPr>
        </p:nvSpPr>
        <p:spPr/>
        <p:txBody>
          <a:bodyPr/>
          <a:lstStyle/>
          <a:p>
            <a:fld id="{23567202-0636-6441-A2B3-050B45BD1A42}"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46916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732" y="30243781"/>
            <a:ext cx="19443383" cy="3570449"/>
          </a:xfrm>
        </p:spPr>
        <p:txBody>
          <a:bodyPr anchor="b"/>
          <a:lstStyle>
            <a:lvl1pPr algn="l">
              <a:defRPr sz="9500" b="1"/>
            </a:lvl1pPr>
          </a:lstStyle>
          <a:p>
            <a:r>
              <a:rPr lang="pt-PT"/>
              <a:t>Click to edit Master title style</a:t>
            </a:r>
            <a:endParaRPr lang="en-US"/>
          </a:p>
        </p:txBody>
      </p:sp>
      <p:sp>
        <p:nvSpPr>
          <p:cNvPr id="3" name="Picture Placeholder 2"/>
          <p:cNvSpPr>
            <a:spLocks noGrp="1"/>
          </p:cNvSpPr>
          <p:nvPr>
            <p:ph type="pic" idx="1"/>
          </p:nvPr>
        </p:nvSpPr>
        <p:spPr>
          <a:xfrm>
            <a:off x="6351732" y="3860484"/>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732" y="33814230"/>
            <a:ext cx="19443383" cy="5070630"/>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PT"/>
              <a:t>Click to edit Master text styles</a:t>
            </a:r>
          </a:p>
        </p:txBody>
      </p:sp>
      <p:sp>
        <p:nvSpPr>
          <p:cNvPr id="5" name="Date Placeholder 4"/>
          <p:cNvSpPr>
            <a:spLocks noGrp="1"/>
          </p:cNvSpPr>
          <p:nvPr>
            <p:ph type="dt" sz="half" idx="10"/>
          </p:nvPr>
        </p:nvSpPr>
        <p:spPr/>
        <p:txBody>
          <a:bodyPr/>
          <a:lstStyle/>
          <a:p>
            <a:fld id="{23567202-0636-6441-A2B3-050B45BD1A42}"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71F954-02C1-3643-B854-7677F4F10648}" type="slidenum">
              <a:rPr lang="en-US" smtClean="0"/>
              <a:t>‹nº›</a:t>
            </a:fld>
            <a:endParaRPr lang="en-US"/>
          </a:p>
        </p:txBody>
      </p:sp>
    </p:spTree>
    <p:extLst>
      <p:ext uri="{BB962C8B-B14F-4D97-AF65-F5344CB8AC3E}">
        <p14:creationId xmlns:p14="http://schemas.microsoft.com/office/powerpoint/2010/main" val="394843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1620282" y="10081264"/>
            <a:ext cx="29165074" cy="28513567"/>
          </a:xfrm>
          <a:prstGeom prst="rect">
            <a:avLst/>
          </a:prstGeom>
        </p:spPr>
        <p:txBody>
          <a:bodyPr vert="horz" lIns="432054" tIns="216027" rIns="432054" bIns="216027"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1620282" y="40045008"/>
            <a:ext cx="7561316" cy="2300287"/>
          </a:xfrm>
          <a:prstGeom prst="rect">
            <a:avLst/>
          </a:prstGeom>
        </p:spPr>
        <p:txBody>
          <a:bodyPr vert="horz" lIns="432054" tIns="216027" rIns="432054" bIns="216027" rtlCol="0" anchor="ctr"/>
          <a:lstStyle>
            <a:lvl1pPr algn="l">
              <a:defRPr sz="5700">
                <a:solidFill>
                  <a:schemeClr val="tx1">
                    <a:tint val="75000"/>
                  </a:schemeClr>
                </a:solidFill>
              </a:defRPr>
            </a:lvl1pPr>
          </a:lstStyle>
          <a:p>
            <a:fld id="{23567202-0636-6441-A2B3-050B45BD1A42}" type="datetimeFigureOut">
              <a:rPr lang="en-US" smtClean="0"/>
              <a:t>2/17/2023</a:t>
            </a:fld>
            <a:endParaRPr lang="en-US"/>
          </a:p>
        </p:txBody>
      </p:sp>
      <p:sp>
        <p:nvSpPr>
          <p:cNvPr id="5" name="Footer Placeholder 4"/>
          <p:cNvSpPr>
            <a:spLocks noGrp="1"/>
          </p:cNvSpPr>
          <p:nvPr>
            <p:ph type="ftr" sz="quarter" idx="3"/>
          </p:nvPr>
        </p:nvSpPr>
        <p:spPr>
          <a:xfrm>
            <a:off x="11071927" y="40045008"/>
            <a:ext cx="10261785" cy="2300287"/>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4040" y="40045008"/>
            <a:ext cx="7561316" cy="2300287"/>
          </a:xfrm>
          <a:prstGeom prst="rect">
            <a:avLst/>
          </a:prstGeom>
        </p:spPr>
        <p:txBody>
          <a:bodyPr vert="horz" lIns="432054" tIns="216027" rIns="432054" bIns="216027" rtlCol="0" anchor="ctr"/>
          <a:lstStyle>
            <a:lvl1pPr algn="r">
              <a:defRPr sz="5700">
                <a:solidFill>
                  <a:schemeClr val="tx1">
                    <a:tint val="75000"/>
                  </a:schemeClr>
                </a:solidFill>
              </a:defRPr>
            </a:lvl1pPr>
          </a:lstStyle>
          <a:p>
            <a:fld id="{E871F954-02C1-3643-B854-7677F4F10648}" type="slidenum">
              <a:rPr lang="en-US" smtClean="0"/>
              <a:t>‹nº›</a:t>
            </a:fld>
            <a:endParaRPr lang="en-US"/>
          </a:p>
        </p:txBody>
      </p:sp>
    </p:spTree>
    <p:extLst>
      <p:ext uri="{BB962C8B-B14F-4D97-AF65-F5344CB8AC3E}">
        <p14:creationId xmlns:p14="http://schemas.microsoft.com/office/powerpoint/2010/main" val="74324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n-U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jenkins.io/" TargetMode="External"/><Relationship Id="rId13" Type="http://schemas.openxmlformats.org/officeDocument/2006/relationships/image" Target="../media/image5.png"/><Relationship Id="rId18" Type="http://schemas.openxmlformats.org/officeDocument/2006/relationships/hyperlink" Target="https://www.jaegertracing.io/" TargetMode="External"/><Relationship Id="rId3" Type="http://schemas.openxmlformats.org/officeDocument/2006/relationships/image" Target="../media/image1.png"/><Relationship Id="rId21" Type="http://schemas.openxmlformats.org/officeDocument/2006/relationships/image" Target="../media/image7.png"/><Relationship Id="rId7" Type="http://schemas.openxmlformats.org/officeDocument/2006/relationships/hyperlink" Target="https://argoproj.github.io/cd/" TargetMode="External"/><Relationship Id="rId12" Type="http://schemas.openxmlformats.org/officeDocument/2006/relationships/image" Target="../media/image4.jpeg"/><Relationship Id="rId17" Type="http://schemas.openxmlformats.org/officeDocument/2006/relationships/hyperlink" Target="https://prometheus.io/" TargetMode="External"/><Relationship Id="rId2" Type="http://schemas.openxmlformats.org/officeDocument/2006/relationships/notesSlide" Target="../notesSlides/notesSlide1.xml"/><Relationship Id="rId16" Type="http://schemas.openxmlformats.org/officeDocument/2006/relationships/hyperlink" Target="https://kind.sigs.k8s.io/" TargetMode="External"/><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github.com/" TargetMode="External"/><Relationship Id="rId11" Type="http://schemas.openxmlformats.org/officeDocument/2006/relationships/image" Target="../media/image3.png"/><Relationship Id="rId5" Type="http://schemas.openxmlformats.org/officeDocument/2006/relationships/hyperlink" Target="https://www.docker.com/" TargetMode="External"/><Relationship Id="rId15" Type="http://schemas.openxmlformats.org/officeDocument/2006/relationships/hyperlink" Target="https://grafana.com/" TargetMode="External"/><Relationship Id="rId23" Type="http://schemas.openxmlformats.org/officeDocument/2006/relationships/image" Target="../media/image9.png"/><Relationship Id="rId10" Type="http://schemas.openxmlformats.org/officeDocument/2006/relationships/image" Target="../media/image2.png"/><Relationship Id="rId19" Type="http://schemas.openxmlformats.org/officeDocument/2006/relationships/hyperlink" Target="https://grafana.com/oss/loki/" TargetMode="External"/><Relationship Id="rId4" Type="http://schemas.openxmlformats.org/officeDocument/2006/relationships/hyperlink" Target="https://github.com/valentej/ipvc-code-journey" TargetMode="External"/><Relationship Id="rId9" Type="http://schemas.openxmlformats.org/officeDocument/2006/relationships/hyperlink" Target="https://helm.sh/" TargetMode="External"/><Relationship Id="rId14" Type="http://schemas.openxmlformats.org/officeDocument/2006/relationships/hyperlink" Target="https://kubernetes.io/" TargetMode="External"/><Relationship Id="rId2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460" y="8063251"/>
            <a:ext cx="12276177" cy="920115"/>
          </a:xfrm>
        </p:spPr>
        <p:txBody>
          <a:bodyPr>
            <a:normAutofit fontScale="90000"/>
          </a:bodyPr>
          <a:lstStyle/>
          <a:p>
            <a:pPr algn="l"/>
            <a:r>
              <a:rPr lang="en-US" sz="6000" b="1" dirty="0" err="1">
                <a:latin typeface="Arial" charset="0"/>
                <a:ea typeface="Arial" charset="0"/>
                <a:cs typeface="Arial" charset="0"/>
              </a:rPr>
              <a:t>Indrodução</a:t>
            </a:r>
            <a:endParaRPr lang="en-US" sz="6000" b="1" dirty="0">
              <a:latin typeface="Arial" charset="0"/>
              <a:ea typeface="Arial" charset="0"/>
              <a:cs typeface="Arial" charset="0"/>
            </a:endParaRPr>
          </a:p>
        </p:txBody>
      </p:sp>
      <p:sp>
        <p:nvSpPr>
          <p:cNvPr id="8" name="CaixaDeTexto 7"/>
          <p:cNvSpPr txBox="1"/>
          <p:nvPr/>
        </p:nvSpPr>
        <p:spPr>
          <a:xfrm>
            <a:off x="980440" y="975360"/>
            <a:ext cx="18552160" cy="1477328"/>
          </a:xfrm>
          <a:prstGeom prst="rect">
            <a:avLst/>
          </a:prstGeom>
          <a:noFill/>
        </p:spPr>
        <p:txBody>
          <a:bodyPr wrap="square" rtlCol="0">
            <a:spAutoFit/>
          </a:bodyPr>
          <a:lstStyle/>
          <a:p>
            <a:r>
              <a:rPr lang="pt-PT" sz="9000" b="1" dirty="0">
                <a:latin typeface="Arial" charset="0"/>
                <a:ea typeface="Arial" charset="0"/>
                <a:cs typeface="Arial" charset="0"/>
              </a:rPr>
              <a:t>CODE JOURNEY</a:t>
            </a:r>
          </a:p>
        </p:txBody>
      </p:sp>
      <p:sp>
        <p:nvSpPr>
          <p:cNvPr id="9" name="CaixaDeTexto 8"/>
          <p:cNvSpPr txBox="1"/>
          <p:nvPr/>
        </p:nvSpPr>
        <p:spPr>
          <a:xfrm>
            <a:off x="988060" y="4066282"/>
            <a:ext cx="18493740" cy="861774"/>
          </a:xfrm>
          <a:prstGeom prst="rect">
            <a:avLst/>
          </a:prstGeom>
          <a:noFill/>
        </p:spPr>
        <p:txBody>
          <a:bodyPr wrap="square" rtlCol="0">
            <a:spAutoFit/>
          </a:bodyPr>
          <a:lstStyle/>
          <a:p>
            <a:r>
              <a:rPr lang="pt-PT" sz="5000" dirty="0">
                <a:latin typeface="Arial" charset="0"/>
                <a:ea typeface="Arial" charset="0"/>
                <a:cs typeface="Arial" charset="0"/>
              </a:rPr>
              <a:t>24607-André Sousa, 24760-João Correia, 25870-Luís Carreira</a:t>
            </a:r>
            <a:endParaRPr lang="pt-PT" sz="5000" baseline="30000" dirty="0">
              <a:latin typeface="Arial" charset="0"/>
              <a:ea typeface="Arial" charset="0"/>
              <a:cs typeface="Arial" charset="0"/>
            </a:endParaRPr>
          </a:p>
        </p:txBody>
      </p:sp>
      <p:sp>
        <p:nvSpPr>
          <p:cNvPr id="10" name="CaixaDeTexto 9"/>
          <p:cNvSpPr txBox="1"/>
          <p:nvPr/>
        </p:nvSpPr>
        <p:spPr>
          <a:xfrm>
            <a:off x="965200" y="5159633"/>
            <a:ext cx="18567400" cy="707886"/>
          </a:xfrm>
          <a:prstGeom prst="rect">
            <a:avLst/>
          </a:prstGeom>
          <a:noFill/>
        </p:spPr>
        <p:txBody>
          <a:bodyPr wrap="square" rtlCol="0">
            <a:spAutoFit/>
          </a:bodyPr>
          <a:lstStyle/>
          <a:p>
            <a:r>
              <a:rPr lang="pt-PT" sz="4000" baseline="30000" dirty="0">
                <a:latin typeface="Arial" charset="0"/>
                <a:ea typeface="Arial" charset="0"/>
                <a:cs typeface="Arial" charset="0"/>
              </a:rPr>
              <a:t>(1)</a:t>
            </a:r>
            <a:r>
              <a:rPr lang="pt-PT" sz="4000" dirty="0">
                <a:latin typeface="Arial" charset="0"/>
                <a:ea typeface="Arial" charset="0"/>
                <a:cs typeface="Arial" charset="0"/>
              </a:rPr>
              <a:t>Instituto Politécnico de Viana do Castelo; </a:t>
            </a:r>
          </a:p>
        </p:txBody>
      </p:sp>
      <p:pic>
        <p:nvPicPr>
          <p:cNvPr id="11" name="Image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679" y="899160"/>
            <a:ext cx="11072985" cy="2751570"/>
          </a:xfrm>
          <a:prstGeom prst="rect">
            <a:avLst/>
          </a:prstGeom>
        </p:spPr>
      </p:pic>
      <p:sp>
        <p:nvSpPr>
          <p:cNvPr id="12" name="Retângulo 11"/>
          <p:cNvSpPr/>
          <p:nvPr/>
        </p:nvSpPr>
        <p:spPr>
          <a:xfrm>
            <a:off x="21673424" y="3302222"/>
            <a:ext cx="9372600" cy="218211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PT" sz="5400" dirty="0">
                <a:solidFill>
                  <a:schemeClr val="tx1"/>
                </a:solidFill>
              </a:rPr>
              <a:t>Licenciatura em </a:t>
            </a:r>
          </a:p>
          <a:p>
            <a:pPr algn="ctr"/>
            <a:r>
              <a:rPr lang="pt-PT" sz="5400" b="1" dirty="0">
                <a:solidFill>
                  <a:schemeClr val="tx1"/>
                </a:solidFill>
              </a:rPr>
              <a:t>ENGENHARIA INFORMÁTCA</a:t>
            </a:r>
          </a:p>
        </p:txBody>
      </p:sp>
      <p:sp>
        <p:nvSpPr>
          <p:cNvPr id="16" name="CaixaDeTexto 15"/>
          <p:cNvSpPr txBox="1"/>
          <p:nvPr/>
        </p:nvSpPr>
        <p:spPr>
          <a:xfrm>
            <a:off x="951230" y="9302799"/>
            <a:ext cx="22113798" cy="6309420"/>
          </a:xfrm>
          <a:prstGeom prst="rect">
            <a:avLst/>
          </a:prstGeom>
          <a:noFill/>
        </p:spPr>
        <p:txBody>
          <a:bodyPr wrap="square" rtlCol="0">
            <a:spAutoFit/>
          </a:bodyPr>
          <a:lstStyle/>
          <a:p>
            <a:pPr algn="just"/>
            <a:r>
              <a:rPr lang="en-US" sz="4000" dirty="0">
                <a:latin typeface="Arial" charset="0"/>
                <a:ea typeface="Arial" charset="0"/>
                <a:cs typeface="Arial" charset="0"/>
              </a:rPr>
              <a:t>Modern software development goes well beyond just writing code for our applications. It is well known that we spend more time maintaining applications than developing them, so the industry has developed some techniques and workflows to make the maintenance easier. Those include continuous integration and continuous delivery, release orchestration, and observability. We will learn all the necessary steps required for a completely automated, fast and reliable journey of our code to our clients. The challenge is to improve that journey, like adding automated tests, rolling update strategies, observability, </a:t>
            </a:r>
            <a:r>
              <a:rPr lang="en-US" sz="4000" dirty="0" err="1">
                <a:latin typeface="Arial" charset="0"/>
                <a:ea typeface="Arial" charset="0"/>
                <a:cs typeface="Arial" charset="0"/>
              </a:rPr>
              <a:t>etc</a:t>
            </a:r>
            <a:r>
              <a:rPr lang="en-US" sz="4000" dirty="0">
                <a:latin typeface="Arial" charset="0"/>
                <a:ea typeface="Arial" charset="0"/>
                <a:cs typeface="Arial" charset="0"/>
              </a:rPr>
              <a:t>…</a:t>
            </a:r>
          </a:p>
          <a:p>
            <a:pPr algn="just"/>
            <a:r>
              <a:rPr lang="en-US" sz="4000" dirty="0">
                <a:latin typeface="Arial" charset="0"/>
                <a:ea typeface="Arial" charset="0"/>
                <a:cs typeface="Arial" charset="0"/>
              </a:rPr>
              <a:t>In this way, we are going to instrument an application to benefit from those workflows, given the available platforms, like Docker, </a:t>
            </a:r>
            <a:r>
              <a:rPr lang="en-US" sz="4000" dirty="0" err="1">
                <a:latin typeface="Arial" charset="0"/>
                <a:ea typeface="Arial" charset="0"/>
                <a:cs typeface="Arial" charset="0"/>
              </a:rPr>
              <a:t>ArgoCD</a:t>
            </a:r>
            <a:r>
              <a:rPr lang="en-US" sz="4000" dirty="0">
                <a:latin typeface="Arial" charset="0"/>
                <a:ea typeface="Arial" charset="0"/>
                <a:cs typeface="Arial" charset="0"/>
              </a:rPr>
              <a:t>, </a:t>
            </a:r>
            <a:r>
              <a:rPr lang="en-US" sz="4000" dirty="0" err="1">
                <a:latin typeface="Arial" charset="0"/>
                <a:ea typeface="Arial" charset="0"/>
                <a:cs typeface="Arial" charset="0"/>
              </a:rPr>
              <a:t>Kubernets</a:t>
            </a:r>
            <a:r>
              <a:rPr lang="en-US" sz="4000" dirty="0">
                <a:latin typeface="Arial" charset="0"/>
                <a:ea typeface="Arial" charset="0"/>
                <a:cs typeface="Arial" charset="0"/>
              </a:rPr>
              <a:t>, etc.</a:t>
            </a:r>
          </a:p>
          <a:p>
            <a:pPr algn="just"/>
            <a:endParaRPr lang="pt-PT" sz="4400" dirty="0">
              <a:latin typeface="Arial" charset="0"/>
              <a:ea typeface="Arial" charset="0"/>
              <a:cs typeface="Arial" charset="0"/>
            </a:endParaRPr>
          </a:p>
        </p:txBody>
      </p:sp>
      <p:sp>
        <p:nvSpPr>
          <p:cNvPr id="20" name="CaixaDeTexto 19"/>
          <p:cNvSpPr txBox="1"/>
          <p:nvPr/>
        </p:nvSpPr>
        <p:spPr>
          <a:xfrm>
            <a:off x="25847357" y="14133133"/>
            <a:ext cx="5607051" cy="553998"/>
          </a:xfrm>
          <a:prstGeom prst="rect">
            <a:avLst/>
          </a:prstGeom>
          <a:noFill/>
        </p:spPr>
        <p:txBody>
          <a:bodyPr wrap="square" rtlCol="0">
            <a:spAutoFit/>
          </a:bodyPr>
          <a:lstStyle/>
          <a:p>
            <a:r>
              <a:rPr lang="pt-PT" sz="3000" dirty="0" err="1">
                <a:latin typeface="Arial" charset="0"/>
                <a:ea typeface="Arial" charset="0"/>
                <a:cs typeface="Arial" charset="0"/>
              </a:rPr>
              <a:t>Kubernetes</a:t>
            </a:r>
            <a:endParaRPr lang="pt-PT" sz="3000" dirty="0">
              <a:latin typeface="Arial" charset="0"/>
              <a:ea typeface="Arial" charset="0"/>
              <a:cs typeface="Arial" charset="0"/>
            </a:endParaRPr>
          </a:p>
        </p:txBody>
      </p:sp>
      <p:sp>
        <p:nvSpPr>
          <p:cNvPr id="21" name="Title 1"/>
          <p:cNvSpPr txBox="1">
            <a:spLocks/>
          </p:cNvSpPr>
          <p:nvPr/>
        </p:nvSpPr>
        <p:spPr>
          <a:xfrm>
            <a:off x="429260" y="16364246"/>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err="1">
                <a:latin typeface="Arial" charset="0"/>
                <a:ea typeface="Arial" charset="0"/>
                <a:cs typeface="Arial" charset="0"/>
              </a:rPr>
              <a:t>Objetivo</a:t>
            </a:r>
            <a:endParaRPr lang="en-US" sz="5400" b="1" dirty="0">
              <a:latin typeface="Arial" charset="0"/>
              <a:ea typeface="Arial" charset="0"/>
              <a:cs typeface="Arial" charset="0"/>
            </a:endParaRPr>
          </a:p>
        </p:txBody>
      </p:sp>
      <p:sp>
        <p:nvSpPr>
          <p:cNvPr id="22" name="CaixaDeTexto 21"/>
          <p:cNvSpPr txBox="1"/>
          <p:nvPr/>
        </p:nvSpPr>
        <p:spPr>
          <a:xfrm>
            <a:off x="773430" y="17543721"/>
            <a:ext cx="19882484" cy="6863417"/>
          </a:xfrm>
          <a:prstGeom prst="rect">
            <a:avLst/>
          </a:prstGeom>
          <a:noFill/>
        </p:spPr>
        <p:txBody>
          <a:bodyPr wrap="square" rtlCol="0">
            <a:spAutoFit/>
          </a:bodyPr>
          <a:lstStyle/>
          <a:p>
            <a:pPr marL="571500" indent="-571500" algn="just">
              <a:buFont typeface="Arial" panose="020B0604020202020204" pitchFamily="34" charset="0"/>
              <a:buChar char="•"/>
            </a:pPr>
            <a:r>
              <a:rPr lang="en-US" sz="4000" dirty="0">
                <a:latin typeface="Arial" charset="0"/>
                <a:ea typeface="Arial" charset="0"/>
                <a:cs typeface="Arial" charset="0"/>
              </a:rPr>
              <a:t>containerize a small web API </a:t>
            </a:r>
          </a:p>
          <a:p>
            <a:pPr marL="571500" indent="-571500" algn="just">
              <a:buFont typeface="Arial" panose="020B0604020202020204" pitchFamily="34" charset="0"/>
              <a:buChar char="•"/>
            </a:pPr>
            <a:r>
              <a:rPr lang="en-US" sz="4000" dirty="0">
                <a:latin typeface="Arial" charset="0"/>
                <a:ea typeface="Arial" charset="0"/>
                <a:cs typeface="Arial" charset="0"/>
              </a:rPr>
              <a:t>deploy it in Kubernetes using </a:t>
            </a:r>
            <a:r>
              <a:rPr lang="en-US" sz="4000" dirty="0" err="1">
                <a:latin typeface="Arial" charset="0"/>
                <a:ea typeface="Arial" charset="0"/>
                <a:cs typeface="Arial" charset="0"/>
              </a:rPr>
              <a:t>ArgoCD</a:t>
            </a:r>
            <a:r>
              <a:rPr lang="en-US" sz="4000" dirty="0">
                <a:latin typeface="Arial" charset="0"/>
                <a:ea typeface="Arial" charset="0"/>
                <a:cs typeface="Arial" charset="0"/>
              </a:rPr>
              <a:t>, and have it write logs, traces, and collect metrics </a:t>
            </a:r>
          </a:p>
          <a:p>
            <a:pPr marL="571500" indent="-571500" algn="just">
              <a:buFont typeface="Arial" panose="020B0604020202020204" pitchFamily="34" charset="0"/>
              <a:buChar char="•"/>
            </a:pPr>
            <a:r>
              <a:rPr lang="en-US" sz="4000" dirty="0">
                <a:latin typeface="Arial" charset="0"/>
                <a:ea typeface="Arial" charset="0"/>
                <a:cs typeface="Arial" charset="0"/>
              </a:rPr>
              <a:t>the app should be deployed automatically after the approval of a Pull Request on the repository with a build and test process managed by Jenkins </a:t>
            </a:r>
          </a:p>
          <a:p>
            <a:pPr marL="571500" indent="-571500" algn="just">
              <a:buFont typeface="Arial" panose="020B0604020202020204" pitchFamily="34" charset="0"/>
              <a:buChar char="•"/>
            </a:pPr>
            <a:r>
              <a:rPr lang="en-US" sz="4000" dirty="0">
                <a:latin typeface="Arial" charset="0"/>
                <a:ea typeface="Arial" charset="0"/>
                <a:cs typeface="Arial" charset="0"/>
              </a:rPr>
              <a:t>using </a:t>
            </a:r>
            <a:r>
              <a:rPr lang="en-US" sz="4000" dirty="0" err="1">
                <a:latin typeface="Arial" charset="0"/>
                <a:ea typeface="Arial" charset="0"/>
                <a:cs typeface="Arial" charset="0"/>
              </a:rPr>
              <a:t>ArgoCD</a:t>
            </a:r>
            <a:r>
              <a:rPr lang="en-US" sz="4000" dirty="0">
                <a:latin typeface="Arial" charset="0"/>
                <a:ea typeface="Arial" charset="0"/>
                <a:cs typeface="Arial" charset="0"/>
              </a:rPr>
              <a:t> to deploy the app into Kubernetes. </a:t>
            </a:r>
          </a:p>
          <a:p>
            <a:pPr marL="571500" indent="-571500" algn="just">
              <a:buFont typeface="Arial" panose="020B0604020202020204" pitchFamily="34" charset="0"/>
              <a:buChar char="•"/>
            </a:pPr>
            <a:r>
              <a:rPr lang="en-US" sz="4000" dirty="0">
                <a:latin typeface="Arial" charset="0"/>
                <a:ea typeface="Arial" charset="0"/>
                <a:cs typeface="Arial" charset="0"/>
              </a:rPr>
              <a:t>see metrics, logs, and traces on the respective dashboards.</a:t>
            </a:r>
          </a:p>
          <a:p>
            <a:pPr algn="just"/>
            <a:endParaRPr lang="en-US" sz="4000" dirty="0">
              <a:latin typeface="Arial" charset="0"/>
              <a:ea typeface="Arial" charset="0"/>
              <a:cs typeface="Arial" charset="0"/>
            </a:endParaRPr>
          </a:p>
          <a:p>
            <a:pPr algn="just"/>
            <a:r>
              <a:rPr lang="en-US" sz="4000" dirty="0">
                <a:latin typeface="Arial" charset="0"/>
                <a:ea typeface="Arial" charset="0"/>
                <a:cs typeface="Arial" charset="0"/>
              </a:rPr>
              <a:t>Note: most of this implementations were done through code like </a:t>
            </a:r>
            <a:r>
              <a:rPr lang="en-US" sz="4000" dirty="0" err="1">
                <a:latin typeface="Arial" charset="0"/>
                <a:ea typeface="Arial" charset="0"/>
                <a:cs typeface="Arial" charset="0"/>
              </a:rPr>
              <a:t>Jenkinsfile</a:t>
            </a:r>
            <a:r>
              <a:rPr lang="en-US" sz="4000" dirty="0">
                <a:latin typeface="Arial" charset="0"/>
                <a:ea typeface="Arial" charset="0"/>
                <a:cs typeface="Arial" charset="0"/>
              </a:rPr>
              <a:t> for the pipeline and </a:t>
            </a:r>
            <a:r>
              <a:rPr lang="en-US" sz="4000" dirty="0" err="1">
                <a:latin typeface="Arial" charset="0"/>
                <a:ea typeface="Arial" charset="0"/>
                <a:cs typeface="Arial" charset="0"/>
              </a:rPr>
              <a:t>application.yml</a:t>
            </a:r>
            <a:r>
              <a:rPr lang="en-US" sz="4000" dirty="0">
                <a:latin typeface="Arial" charset="0"/>
                <a:ea typeface="Arial" charset="0"/>
                <a:cs typeface="Arial" charset="0"/>
              </a:rPr>
              <a:t> to other configurations with no manual configuration or in the platforms UI.</a:t>
            </a:r>
          </a:p>
        </p:txBody>
      </p:sp>
      <p:sp>
        <p:nvSpPr>
          <p:cNvPr id="23" name="CaixaDeTexto 22"/>
          <p:cNvSpPr txBox="1"/>
          <p:nvPr/>
        </p:nvSpPr>
        <p:spPr>
          <a:xfrm>
            <a:off x="24260654" y="22768446"/>
            <a:ext cx="5607051" cy="553998"/>
          </a:xfrm>
          <a:prstGeom prst="rect">
            <a:avLst/>
          </a:prstGeom>
          <a:noFill/>
        </p:spPr>
        <p:txBody>
          <a:bodyPr wrap="square" rtlCol="0">
            <a:spAutoFit/>
          </a:bodyPr>
          <a:lstStyle/>
          <a:p>
            <a:r>
              <a:rPr lang="pt-PT" sz="3000" dirty="0" err="1">
                <a:latin typeface="Arial" charset="0"/>
                <a:ea typeface="Arial" charset="0"/>
                <a:cs typeface="Arial" charset="0"/>
              </a:rPr>
              <a:t>Programming</a:t>
            </a:r>
            <a:r>
              <a:rPr lang="pt-PT" sz="3000" dirty="0">
                <a:latin typeface="Arial" charset="0"/>
                <a:ea typeface="Arial" charset="0"/>
                <a:cs typeface="Arial" charset="0"/>
              </a:rPr>
              <a:t> </a:t>
            </a:r>
            <a:r>
              <a:rPr lang="pt-PT" sz="3000" dirty="0" err="1">
                <a:latin typeface="Arial" charset="0"/>
                <a:ea typeface="Arial" charset="0"/>
                <a:cs typeface="Arial" charset="0"/>
              </a:rPr>
              <a:t>Environment</a:t>
            </a:r>
            <a:endParaRPr lang="pt-PT" sz="3000" dirty="0">
              <a:latin typeface="Arial" charset="0"/>
              <a:ea typeface="Arial" charset="0"/>
              <a:cs typeface="Arial" charset="0"/>
            </a:endParaRPr>
          </a:p>
        </p:txBody>
      </p:sp>
      <p:sp>
        <p:nvSpPr>
          <p:cNvPr id="30" name="CaixaDeTexto 29"/>
          <p:cNvSpPr txBox="1"/>
          <p:nvPr/>
        </p:nvSpPr>
        <p:spPr>
          <a:xfrm>
            <a:off x="795977" y="29611111"/>
            <a:ext cx="9376723" cy="584775"/>
          </a:xfrm>
          <a:prstGeom prst="rect">
            <a:avLst/>
          </a:prstGeom>
          <a:noFill/>
        </p:spPr>
        <p:txBody>
          <a:bodyPr wrap="square" rtlCol="0">
            <a:spAutoFit/>
          </a:bodyPr>
          <a:lstStyle/>
          <a:p>
            <a:r>
              <a:rPr lang="pt-PT" sz="3200" dirty="0" err="1">
                <a:cs typeface="Arial"/>
              </a:rPr>
              <a:t>Grafana</a:t>
            </a:r>
            <a:r>
              <a:rPr lang="pt-PT" sz="3200" dirty="0">
                <a:cs typeface="Arial"/>
              </a:rPr>
              <a:t> </a:t>
            </a:r>
            <a:r>
              <a:rPr lang="pt-PT" sz="3200" dirty="0" err="1">
                <a:cs typeface="Arial"/>
              </a:rPr>
              <a:t>panels</a:t>
            </a:r>
            <a:r>
              <a:rPr lang="pt-PT" sz="3200" dirty="0">
                <a:cs typeface="Arial"/>
              </a:rPr>
              <a:t> to monitor traces </a:t>
            </a:r>
            <a:r>
              <a:rPr lang="pt-PT" sz="3200" dirty="0" err="1">
                <a:cs typeface="Arial"/>
              </a:rPr>
              <a:t>created</a:t>
            </a:r>
            <a:r>
              <a:rPr lang="pt-PT" sz="3200" dirty="0">
                <a:cs typeface="Arial"/>
              </a:rPr>
              <a:t> </a:t>
            </a:r>
            <a:r>
              <a:rPr lang="pt-PT" sz="3200" dirty="0" err="1">
                <a:cs typeface="Arial"/>
              </a:rPr>
              <a:t>by</a:t>
            </a:r>
            <a:r>
              <a:rPr lang="pt-PT" sz="3200" dirty="0">
                <a:cs typeface="Arial"/>
              </a:rPr>
              <a:t> </a:t>
            </a:r>
            <a:r>
              <a:rPr lang="pt-PT" sz="3200" dirty="0" err="1">
                <a:cs typeface="Arial"/>
              </a:rPr>
              <a:t>Jaeger</a:t>
            </a:r>
            <a:r>
              <a:rPr lang="pt-PT" sz="3000" dirty="0">
                <a:latin typeface="Arial" charset="0"/>
                <a:ea typeface="Arial" charset="0"/>
                <a:cs typeface="Arial" charset="0"/>
              </a:rPr>
              <a:t> </a:t>
            </a:r>
          </a:p>
        </p:txBody>
      </p:sp>
      <p:sp>
        <p:nvSpPr>
          <p:cNvPr id="31" name="CaixaDeTexto 30"/>
          <p:cNvSpPr txBox="1"/>
          <p:nvPr/>
        </p:nvSpPr>
        <p:spPr>
          <a:xfrm>
            <a:off x="11230426" y="29260057"/>
            <a:ext cx="9931734" cy="936154"/>
          </a:xfrm>
          <a:prstGeom prst="rect">
            <a:avLst/>
          </a:prstGeom>
          <a:noFill/>
        </p:spPr>
        <p:txBody>
          <a:bodyPr wrap="square" rtlCol="0">
            <a:spAutoFit/>
          </a:bodyPr>
          <a:lstStyle/>
          <a:p>
            <a:pPr algn="just">
              <a:lnSpc>
                <a:spcPct val="200000"/>
              </a:lnSpc>
            </a:pPr>
            <a:r>
              <a:rPr lang="pt-PT" sz="3200" dirty="0" err="1">
                <a:cs typeface="Arial"/>
              </a:rPr>
              <a:t>Grafana</a:t>
            </a:r>
            <a:r>
              <a:rPr lang="pt-PT" sz="3200" dirty="0">
                <a:cs typeface="Arial"/>
              </a:rPr>
              <a:t> </a:t>
            </a:r>
            <a:r>
              <a:rPr lang="pt-PT" sz="3200" dirty="0" err="1">
                <a:cs typeface="Arial"/>
              </a:rPr>
              <a:t>panels</a:t>
            </a:r>
            <a:r>
              <a:rPr lang="pt-PT" sz="3200" dirty="0">
                <a:cs typeface="Arial"/>
              </a:rPr>
              <a:t> to monitor </a:t>
            </a:r>
            <a:r>
              <a:rPr lang="pt-PT" sz="3200" dirty="0" err="1">
                <a:cs typeface="Arial"/>
              </a:rPr>
              <a:t>logs</a:t>
            </a:r>
            <a:r>
              <a:rPr lang="pt-PT" sz="3200" dirty="0">
                <a:cs typeface="Arial"/>
              </a:rPr>
              <a:t> </a:t>
            </a:r>
            <a:r>
              <a:rPr lang="pt-PT" sz="3200" dirty="0" err="1">
                <a:cs typeface="Arial"/>
              </a:rPr>
              <a:t>created</a:t>
            </a:r>
            <a:r>
              <a:rPr lang="pt-PT" sz="3200" dirty="0">
                <a:cs typeface="Arial"/>
              </a:rPr>
              <a:t> </a:t>
            </a:r>
            <a:r>
              <a:rPr lang="pt-PT" sz="3200" dirty="0" err="1">
                <a:cs typeface="Arial"/>
              </a:rPr>
              <a:t>by</a:t>
            </a:r>
            <a:r>
              <a:rPr lang="pt-PT" sz="3200" dirty="0">
                <a:cs typeface="Arial"/>
              </a:rPr>
              <a:t> </a:t>
            </a:r>
            <a:r>
              <a:rPr lang="pt-PT" sz="3200" dirty="0" err="1">
                <a:cs typeface="Arial"/>
              </a:rPr>
              <a:t>Loki</a:t>
            </a:r>
            <a:endParaRPr lang="pt-PT" sz="3200" dirty="0"/>
          </a:p>
        </p:txBody>
      </p:sp>
      <p:sp>
        <p:nvSpPr>
          <p:cNvPr id="32" name="CaixaDeTexto 31"/>
          <p:cNvSpPr txBox="1"/>
          <p:nvPr/>
        </p:nvSpPr>
        <p:spPr>
          <a:xfrm>
            <a:off x="21306605" y="29109058"/>
            <a:ext cx="10804613" cy="1924245"/>
          </a:xfrm>
          <a:prstGeom prst="rect">
            <a:avLst/>
          </a:prstGeom>
          <a:noFill/>
        </p:spPr>
        <p:txBody>
          <a:bodyPr wrap="square" rtlCol="0">
            <a:spAutoFit/>
          </a:bodyPr>
          <a:lstStyle/>
          <a:p>
            <a:pPr algn="just">
              <a:lnSpc>
                <a:spcPct val="200000"/>
              </a:lnSpc>
            </a:pPr>
            <a:r>
              <a:rPr lang="pt-PT" sz="3200" dirty="0" err="1">
                <a:cs typeface="Arial"/>
              </a:rPr>
              <a:t>Grafana</a:t>
            </a:r>
            <a:r>
              <a:rPr lang="pt-PT" sz="3200" dirty="0">
                <a:cs typeface="Arial"/>
              </a:rPr>
              <a:t> </a:t>
            </a:r>
            <a:r>
              <a:rPr lang="pt-PT" sz="3200" dirty="0" err="1">
                <a:cs typeface="Arial"/>
              </a:rPr>
              <a:t>panels</a:t>
            </a:r>
            <a:r>
              <a:rPr lang="pt-PT" sz="3200" dirty="0">
                <a:cs typeface="Arial"/>
              </a:rPr>
              <a:t> to monitor </a:t>
            </a:r>
            <a:r>
              <a:rPr lang="pt-PT" sz="3200" dirty="0" err="1">
                <a:cs typeface="Arial"/>
              </a:rPr>
              <a:t>the</a:t>
            </a:r>
            <a:r>
              <a:rPr lang="pt-PT" sz="3200" dirty="0">
                <a:cs typeface="Arial"/>
              </a:rPr>
              <a:t> API </a:t>
            </a:r>
            <a:r>
              <a:rPr lang="pt-PT" sz="3200" dirty="0" err="1">
                <a:cs typeface="Arial"/>
              </a:rPr>
              <a:t>metrics</a:t>
            </a:r>
            <a:r>
              <a:rPr lang="pt-PT" sz="3200" dirty="0">
                <a:cs typeface="Arial"/>
              </a:rPr>
              <a:t> </a:t>
            </a:r>
            <a:r>
              <a:rPr lang="pt-PT" sz="3200" dirty="0" err="1">
                <a:cs typeface="Arial"/>
              </a:rPr>
              <a:t>with</a:t>
            </a:r>
            <a:r>
              <a:rPr lang="pt-PT" sz="3200" dirty="0">
                <a:cs typeface="Arial"/>
              </a:rPr>
              <a:t> </a:t>
            </a:r>
            <a:r>
              <a:rPr lang="pt-PT" sz="3200" dirty="0" err="1">
                <a:cs typeface="Arial"/>
              </a:rPr>
              <a:t>the</a:t>
            </a:r>
            <a:r>
              <a:rPr lang="pt-PT" sz="3200" dirty="0">
                <a:cs typeface="Arial"/>
              </a:rPr>
              <a:t> </a:t>
            </a:r>
            <a:r>
              <a:rPr lang="pt-PT" sz="3200" dirty="0" err="1">
                <a:cs typeface="Arial"/>
              </a:rPr>
              <a:t>help</a:t>
            </a:r>
            <a:r>
              <a:rPr lang="pt-PT" sz="3200" dirty="0">
                <a:cs typeface="Arial"/>
              </a:rPr>
              <a:t> </a:t>
            </a:r>
            <a:r>
              <a:rPr lang="pt-PT" sz="3200" dirty="0" err="1">
                <a:cs typeface="Arial"/>
              </a:rPr>
              <a:t>of</a:t>
            </a:r>
            <a:r>
              <a:rPr lang="pt-PT" sz="3200" dirty="0">
                <a:cs typeface="Arial"/>
              </a:rPr>
              <a:t> </a:t>
            </a:r>
            <a:r>
              <a:rPr lang="pt-PT" sz="3200" dirty="0" err="1">
                <a:cs typeface="Arial"/>
              </a:rPr>
              <a:t>Prometheus</a:t>
            </a:r>
            <a:endParaRPr lang="pt-PT" sz="3200" dirty="0"/>
          </a:p>
        </p:txBody>
      </p:sp>
      <p:sp>
        <p:nvSpPr>
          <p:cNvPr id="33" name="Title 1"/>
          <p:cNvSpPr txBox="1">
            <a:spLocks/>
          </p:cNvSpPr>
          <p:nvPr/>
        </p:nvSpPr>
        <p:spPr>
          <a:xfrm>
            <a:off x="264939" y="31197927"/>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err="1">
                <a:latin typeface="Arial" charset="0"/>
                <a:ea typeface="Arial" charset="0"/>
                <a:cs typeface="Arial" charset="0"/>
              </a:rPr>
              <a:t>Discussão</a:t>
            </a:r>
            <a:r>
              <a:rPr lang="en-US" sz="5400" b="1" dirty="0">
                <a:latin typeface="Arial" charset="0"/>
                <a:ea typeface="Arial" charset="0"/>
                <a:cs typeface="Arial" charset="0"/>
              </a:rPr>
              <a:t> / </a:t>
            </a:r>
            <a:r>
              <a:rPr lang="en-US" sz="5400" b="1" dirty="0" err="1">
                <a:latin typeface="Arial" charset="0"/>
                <a:ea typeface="Arial" charset="0"/>
                <a:cs typeface="Arial" charset="0"/>
              </a:rPr>
              <a:t>Conclusão</a:t>
            </a:r>
            <a:endParaRPr lang="en-US" sz="5400" b="1" dirty="0">
              <a:latin typeface="Arial" charset="0"/>
              <a:ea typeface="Arial" charset="0"/>
              <a:cs typeface="Arial" charset="0"/>
            </a:endParaRPr>
          </a:p>
        </p:txBody>
      </p:sp>
      <p:sp>
        <p:nvSpPr>
          <p:cNvPr id="34" name="CaixaDeTexto 33"/>
          <p:cNvSpPr txBox="1"/>
          <p:nvPr/>
        </p:nvSpPr>
        <p:spPr>
          <a:xfrm>
            <a:off x="632460" y="32387217"/>
            <a:ext cx="16069156" cy="6247864"/>
          </a:xfrm>
          <a:prstGeom prst="rect">
            <a:avLst/>
          </a:prstGeom>
          <a:noFill/>
        </p:spPr>
        <p:txBody>
          <a:bodyPr wrap="square" rtlCol="0">
            <a:spAutoFit/>
          </a:bodyPr>
          <a:lstStyle/>
          <a:p>
            <a:pPr algn="just"/>
            <a:r>
              <a:rPr lang="en-US" sz="4000" dirty="0">
                <a:latin typeface="Arial" charset="0"/>
                <a:ea typeface="Arial" charset="0"/>
                <a:cs typeface="Arial" charset="0"/>
              </a:rPr>
              <a:t>In conclusion, this project aimed to implement modern software development techniques and tools to enhance the software development life cycle of a small web API. The objective of containerizing the application, deploying it on Kubernetes with </a:t>
            </a:r>
            <a:r>
              <a:rPr lang="en-US" sz="4000" dirty="0" err="1">
                <a:latin typeface="Arial" charset="0"/>
                <a:ea typeface="Arial" charset="0"/>
                <a:cs typeface="Arial" charset="0"/>
              </a:rPr>
              <a:t>ArgoCD</a:t>
            </a:r>
            <a:r>
              <a:rPr lang="en-US" sz="4000" dirty="0">
                <a:latin typeface="Arial" charset="0"/>
                <a:ea typeface="Arial" charset="0"/>
                <a:cs typeface="Arial" charset="0"/>
              </a:rPr>
              <a:t>, collecting logs, traces, and metrics was successfully achieved. The ability to observe the application's performance through the respective dashboards for metrics, logs, and traces was an important aspect of this project and provided valuable insights into the performance of the application.</a:t>
            </a:r>
          </a:p>
          <a:p>
            <a:pPr algn="just"/>
            <a:endParaRPr lang="en-US" sz="4000" dirty="0">
              <a:latin typeface="Arial" charset="0"/>
              <a:ea typeface="Arial" charset="0"/>
              <a:cs typeface="Arial" charset="0"/>
            </a:endParaRPr>
          </a:p>
        </p:txBody>
      </p:sp>
      <p:sp>
        <p:nvSpPr>
          <p:cNvPr id="36" name="Title 1"/>
          <p:cNvSpPr txBox="1">
            <a:spLocks/>
          </p:cNvSpPr>
          <p:nvPr/>
        </p:nvSpPr>
        <p:spPr>
          <a:xfrm>
            <a:off x="283989" y="38939358"/>
            <a:ext cx="12276177"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err="1">
                <a:latin typeface="Arial" charset="0"/>
                <a:ea typeface="Arial" charset="0"/>
                <a:cs typeface="Arial" charset="0"/>
              </a:rPr>
              <a:t>Referências</a:t>
            </a:r>
            <a:endParaRPr lang="en-US" sz="5400" b="1" dirty="0">
              <a:latin typeface="Arial" charset="0"/>
              <a:ea typeface="Arial" charset="0"/>
              <a:cs typeface="Arial" charset="0"/>
            </a:endParaRPr>
          </a:p>
        </p:txBody>
      </p:sp>
      <p:sp>
        <p:nvSpPr>
          <p:cNvPr id="37" name="Title 1"/>
          <p:cNvSpPr txBox="1">
            <a:spLocks/>
          </p:cNvSpPr>
          <p:nvPr/>
        </p:nvSpPr>
        <p:spPr>
          <a:xfrm>
            <a:off x="18004011" y="39971195"/>
            <a:ext cx="9931734"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err="1">
                <a:latin typeface="Arial" charset="0"/>
                <a:ea typeface="Arial" charset="0"/>
                <a:cs typeface="Arial" charset="0"/>
              </a:rPr>
              <a:t>Apoios</a:t>
            </a:r>
            <a:endParaRPr lang="en-US" sz="5400" b="1" dirty="0">
              <a:latin typeface="Arial" charset="0"/>
              <a:ea typeface="Arial" charset="0"/>
              <a:cs typeface="Arial" charset="0"/>
            </a:endParaRPr>
          </a:p>
        </p:txBody>
      </p:sp>
      <p:sp>
        <p:nvSpPr>
          <p:cNvPr id="38" name="CaixaDeTexto 37"/>
          <p:cNvSpPr txBox="1"/>
          <p:nvPr/>
        </p:nvSpPr>
        <p:spPr>
          <a:xfrm>
            <a:off x="632460" y="40221896"/>
            <a:ext cx="10928169" cy="3108543"/>
          </a:xfrm>
          <a:prstGeom prst="rect">
            <a:avLst/>
          </a:prstGeom>
          <a:noFill/>
        </p:spPr>
        <p:txBody>
          <a:bodyPr wrap="square" rtlCol="0">
            <a:spAutoFit/>
          </a:bodyPr>
          <a:lstStyle/>
          <a:p>
            <a:r>
              <a:rPr lang="pt-PT" sz="2800" dirty="0">
                <a:effectLst/>
                <a:latin typeface="Calibri" panose="020F0502020204030204" pitchFamily="34" charset="0"/>
                <a:ea typeface="Calibri" panose="020F0502020204030204" pitchFamily="34" charset="0"/>
              </a:rPr>
              <a:t>■ </a:t>
            </a:r>
            <a:r>
              <a:rPr lang="pt-PT" sz="2800" dirty="0" err="1">
                <a:effectLst/>
                <a:latin typeface="Calibri" panose="020F0502020204030204" pitchFamily="34" charset="0"/>
                <a:ea typeface="Calibri" panose="020F0502020204030204" pitchFamily="34" charset="0"/>
              </a:rPr>
              <a:t>Git</a:t>
            </a:r>
            <a:r>
              <a:rPr lang="pt-PT" sz="2800" dirty="0">
                <a:effectLst/>
                <a:latin typeface="Calibri" panose="020F0502020204030204" pitchFamily="34" charset="0"/>
                <a:ea typeface="Calibri" panose="020F0502020204030204" pitchFamily="34" charset="0"/>
              </a:rPr>
              <a:t> Project </a:t>
            </a:r>
            <a:r>
              <a:rPr lang="pt-PT" sz="2800" dirty="0" err="1">
                <a:effectLst/>
                <a:latin typeface="Calibri" panose="020F0502020204030204" pitchFamily="34" charset="0"/>
                <a:ea typeface="Calibri" panose="020F0502020204030204" pitchFamily="34" charset="0"/>
              </a:rPr>
              <a:t>Repository</a:t>
            </a:r>
            <a:r>
              <a:rPr lang="pt-PT" sz="2800" dirty="0">
                <a:effectLst/>
                <a:latin typeface="Calibri" panose="020F0502020204030204" pitchFamily="34" charset="0"/>
                <a:ea typeface="Calibri" panose="020F0502020204030204" pitchFamily="34" charset="0"/>
              </a:rPr>
              <a:t>: </a:t>
            </a:r>
            <a:r>
              <a:rPr lang="pt-PT" sz="2800" dirty="0">
                <a:effectLst/>
                <a:latin typeface="Calibri" panose="020F0502020204030204" pitchFamily="34" charset="0"/>
                <a:ea typeface="Calibri" panose="020F0502020204030204" pitchFamily="34" charset="0"/>
                <a:hlinkClick r:id="rId4"/>
              </a:rPr>
              <a:t>https://github.com/valentej/ipvc-code-journey</a:t>
            </a:r>
            <a:r>
              <a:rPr lang="pt-PT" sz="2800" dirty="0">
                <a:effectLst/>
                <a:latin typeface="Calibri" panose="020F0502020204030204" pitchFamily="34" charset="0"/>
                <a:ea typeface="Calibri" panose="020F0502020204030204" pitchFamily="34" charset="0"/>
              </a:rPr>
              <a:t>  </a:t>
            </a:r>
          </a:p>
          <a:p>
            <a:r>
              <a:rPr lang="pt-PT" sz="2800" dirty="0">
                <a:effectLst/>
                <a:latin typeface="Calibri" panose="020F0502020204030204" pitchFamily="34" charset="0"/>
                <a:ea typeface="Calibri" panose="020F0502020204030204" pitchFamily="34" charset="0"/>
              </a:rPr>
              <a:t>■ Docker: </a:t>
            </a:r>
            <a:r>
              <a:rPr lang="pt-PT" sz="2800" dirty="0">
                <a:effectLst/>
                <a:latin typeface="Calibri" panose="020F0502020204030204" pitchFamily="34" charset="0"/>
                <a:ea typeface="Calibri" panose="020F0502020204030204" pitchFamily="34" charset="0"/>
                <a:hlinkClick r:id="rId5"/>
              </a:rPr>
              <a:t>https://www.docker.com/</a:t>
            </a:r>
            <a:r>
              <a:rPr lang="pt-PT" sz="2800" dirty="0">
                <a:effectLst/>
                <a:latin typeface="Calibri" panose="020F0502020204030204" pitchFamily="34" charset="0"/>
                <a:ea typeface="Calibri" panose="020F0502020204030204" pitchFamily="34" charset="0"/>
              </a:rPr>
              <a:t> </a:t>
            </a:r>
          </a:p>
          <a:p>
            <a:r>
              <a:rPr lang="pt-PT" sz="2800" dirty="0">
                <a:effectLst/>
                <a:latin typeface="Calibri" panose="020F0502020204030204" pitchFamily="34" charset="0"/>
                <a:ea typeface="Calibri" panose="020F0502020204030204" pitchFamily="34" charset="0"/>
              </a:rPr>
              <a:t>■ GitHub: </a:t>
            </a:r>
            <a:r>
              <a:rPr lang="pt-PT" sz="2800" dirty="0">
                <a:effectLst/>
                <a:latin typeface="Calibri" panose="020F0502020204030204" pitchFamily="34" charset="0"/>
                <a:ea typeface="Calibri" panose="020F0502020204030204" pitchFamily="34" charset="0"/>
                <a:hlinkClick r:id="rId6"/>
              </a:rPr>
              <a:t>https://github.com/</a:t>
            </a:r>
            <a:r>
              <a:rPr lang="pt-PT" sz="2800" dirty="0">
                <a:effectLst/>
                <a:latin typeface="Calibri" panose="020F0502020204030204" pitchFamily="34" charset="0"/>
                <a:ea typeface="Calibri" panose="020F0502020204030204" pitchFamily="34" charset="0"/>
              </a:rPr>
              <a:t>  </a:t>
            </a:r>
          </a:p>
          <a:p>
            <a:r>
              <a:rPr lang="pt-PT" sz="2800" dirty="0">
                <a:effectLst/>
                <a:latin typeface="Calibri" panose="020F0502020204030204" pitchFamily="34" charset="0"/>
                <a:ea typeface="Calibri" panose="020F0502020204030204" pitchFamily="34" charset="0"/>
              </a:rPr>
              <a:t>■ </a:t>
            </a:r>
            <a:r>
              <a:rPr lang="pt-PT" sz="2800" dirty="0" err="1">
                <a:effectLst/>
                <a:latin typeface="Calibri" panose="020F0502020204030204" pitchFamily="34" charset="0"/>
                <a:ea typeface="Calibri" panose="020F0502020204030204" pitchFamily="34" charset="0"/>
              </a:rPr>
              <a:t>ArgoCD</a:t>
            </a:r>
            <a:r>
              <a:rPr lang="pt-PT" sz="2800" dirty="0">
                <a:effectLst/>
                <a:latin typeface="Calibri" panose="020F0502020204030204" pitchFamily="34" charset="0"/>
                <a:ea typeface="Calibri" panose="020F0502020204030204" pitchFamily="34" charset="0"/>
              </a:rPr>
              <a:t>: </a:t>
            </a:r>
            <a:r>
              <a:rPr lang="pt-PT" sz="2800" dirty="0">
                <a:effectLst/>
                <a:latin typeface="Calibri" panose="020F0502020204030204" pitchFamily="34" charset="0"/>
                <a:ea typeface="Calibri" panose="020F0502020204030204" pitchFamily="34" charset="0"/>
                <a:hlinkClick r:id="rId7"/>
              </a:rPr>
              <a:t>https://argoproj.github.io/</a:t>
            </a:r>
            <a:r>
              <a:rPr lang="pt-PT" sz="2800" dirty="0">
                <a:latin typeface="Calibri" panose="020F0502020204030204" pitchFamily="34" charset="0"/>
                <a:ea typeface="Calibri" panose="020F0502020204030204" pitchFamily="34" charset="0"/>
                <a:hlinkClick r:id="rId7"/>
              </a:rPr>
              <a:t>cd/</a:t>
            </a:r>
            <a:r>
              <a:rPr lang="pt-PT" sz="2800" dirty="0">
                <a:latin typeface="Calibri" panose="020F0502020204030204" pitchFamily="34" charset="0"/>
                <a:ea typeface="Calibri" panose="020F0502020204030204" pitchFamily="34" charset="0"/>
              </a:rPr>
              <a:t> </a:t>
            </a:r>
          </a:p>
          <a:p>
            <a:r>
              <a:rPr lang="pt-PT" sz="2800" dirty="0">
                <a:effectLst/>
                <a:latin typeface="Calibri" panose="020F0502020204030204" pitchFamily="34" charset="0"/>
                <a:ea typeface="Calibri" panose="020F0502020204030204" pitchFamily="34" charset="0"/>
              </a:rPr>
              <a:t> ■ </a:t>
            </a:r>
            <a:r>
              <a:rPr lang="pt-PT" sz="2800" dirty="0" err="1">
                <a:effectLst/>
                <a:latin typeface="Calibri" panose="020F0502020204030204" pitchFamily="34" charset="0"/>
                <a:ea typeface="Calibri" panose="020F0502020204030204" pitchFamily="34" charset="0"/>
              </a:rPr>
              <a:t>Jenkins</a:t>
            </a:r>
            <a:r>
              <a:rPr lang="pt-PT" sz="2800" dirty="0">
                <a:effectLst/>
                <a:latin typeface="Calibri" panose="020F0502020204030204" pitchFamily="34" charset="0"/>
                <a:ea typeface="Calibri" panose="020F0502020204030204" pitchFamily="34" charset="0"/>
              </a:rPr>
              <a:t>: </a:t>
            </a:r>
            <a:r>
              <a:rPr lang="pt-PT" sz="2800" dirty="0">
                <a:effectLst/>
                <a:latin typeface="Calibri" panose="020F0502020204030204" pitchFamily="34" charset="0"/>
                <a:ea typeface="Calibri" panose="020F0502020204030204" pitchFamily="34" charset="0"/>
                <a:hlinkClick r:id="rId8"/>
              </a:rPr>
              <a:t>https://www.jenkins.io/</a:t>
            </a:r>
            <a:r>
              <a:rPr lang="pt-PT" sz="2800" dirty="0">
                <a:effectLst/>
                <a:latin typeface="Calibri" panose="020F0502020204030204" pitchFamily="34" charset="0"/>
                <a:ea typeface="Calibri" panose="020F0502020204030204" pitchFamily="34" charset="0"/>
              </a:rPr>
              <a:t>  </a:t>
            </a:r>
          </a:p>
          <a:p>
            <a:r>
              <a:rPr lang="pt-PT" sz="2800" dirty="0">
                <a:effectLst/>
                <a:latin typeface="Calibri" panose="020F0502020204030204" pitchFamily="34" charset="0"/>
                <a:ea typeface="Calibri" panose="020F0502020204030204" pitchFamily="34" charset="0"/>
              </a:rPr>
              <a:t>■ </a:t>
            </a:r>
            <a:r>
              <a:rPr lang="pt-PT" sz="2800" dirty="0" err="1">
                <a:effectLst/>
                <a:latin typeface="Calibri" panose="020F0502020204030204" pitchFamily="34" charset="0"/>
                <a:ea typeface="Calibri" panose="020F0502020204030204" pitchFamily="34" charset="0"/>
              </a:rPr>
              <a:t>Helm</a:t>
            </a:r>
            <a:r>
              <a:rPr lang="pt-PT" sz="2800" dirty="0">
                <a:effectLst/>
                <a:latin typeface="Calibri" panose="020F0502020204030204" pitchFamily="34" charset="0"/>
                <a:ea typeface="Calibri" panose="020F0502020204030204" pitchFamily="34" charset="0"/>
              </a:rPr>
              <a:t>: </a:t>
            </a:r>
            <a:r>
              <a:rPr lang="pt-PT" sz="2800" dirty="0">
                <a:effectLst/>
                <a:latin typeface="Calibri" panose="020F0502020204030204" pitchFamily="34" charset="0"/>
                <a:ea typeface="Calibri" panose="020F0502020204030204" pitchFamily="34" charset="0"/>
                <a:hlinkClick r:id="rId9"/>
              </a:rPr>
              <a:t>https://helm.sh/</a:t>
            </a:r>
            <a:r>
              <a:rPr lang="pt-PT" sz="2800" dirty="0">
                <a:effectLst/>
                <a:latin typeface="Calibri" panose="020F0502020204030204" pitchFamily="34" charset="0"/>
                <a:ea typeface="Calibri" panose="020F0502020204030204" pitchFamily="34" charset="0"/>
              </a:rPr>
              <a:t>  </a:t>
            </a:r>
          </a:p>
          <a:p>
            <a:endParaRPr lang="pt-PT" sz="2800" dirty="0">
              <a:effectLst/>
              <a:latin typeface="Calibri" panose="020F0502020204030204" pitchFamily="34" charset="0"/>
              <a:ea typeface="Calibri" panose="020F0502020204030204" pitchFamily="34" charset="0"/>
            </a:endParaRPr>
          </a:p>
        </p:txBody>
      </p:sp>
      <p:sp>
        <p:nvSpPr>
          <p:cNvPr id="39" name="CaixaDeTexto 38"/>
          <p:cNvSpPr txBox="1"/>
          <p:nvPr/>
        </p:nvSpPr>
        <p:spPr>
          <a:xfrm>
            <a:off x="21457129" y="40221896"/>
            <a:ext cx="5085871" cy="477054"/>
          </a:xfrm>
          <a:prstGeom prst="rect">
            <a:avLst/>
          </a:prstGeom>
          <a:noFill/>
        </p:spPr>
        <p:txBody>
          <a:bodyPr wrap="square" rtlCol="0">
            <a:spAutoFit/>
          </a:bodyPr>
          <a:lstStyle/>
          <a:p>
            <a:pPr algn="just"/>
            <a:r>
              <a:rPr lang="pt-PT" sz="2500" dirty="0">
                <a:latin typeface="Arial" charset="0"/>
                <a:ea typeface="Arial" charset="0"/>
                <a:cs typeface="Arial" charset="0"/>
              </a:rPr>
              <a:t>Blip.pt</a:t>
            </a:r>
          </a:p>
        </p:txBody>
      </p:sp>
      <p:sp>
        <p:nvSpPr>
          <p:cNvPr id="46" name="Retângulo 45">
            <a:extLst>
              <a:ext uri="{FF2B5EF4-FFF2-40B4-BE49-F238E27FC236}">
                <a16:creationId xmlns:a16="http://schemas.microsoft.com/office/drawing/2014/main" id="{5C511E10-C9F6-454B-9C89-815C7DED4A78}"/>
              </a:ext>
            </a:extLst>
          </p:cNvPr>
          <p:cNvSpPr/>
          <p:nvPr/>
        </p:nvSpPr>
        <p:spPr>
          <a:xfrm>
            <a:off x="17983200" y="7153656"/>
            <a:ext cx="13102243" cy="106438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r"/>
            <a:r>
              <a:rPr lang="pt-PT" sz="5400" b="1" dirty="0">
                <a:solidFill>
                  <a:schemeClr val="accent1">
                    <a:lumMod val="75000"/>
                  </a:schemeClr>
                </a:solidFill>
              </a:rPr>
              <a:t>Unidade Curricular: Projeto III</a:t>
            </a:r>
          </a:p>
        </p:txBody>
      </p:sp>
      <p:sp>
        <p:nvSpPr>
          <p:cNvPr id="47" name="Title 1">
            <a:extLst>
              <a:ext uri="{FF2B5EF4-FFF2-40B4-BE49-F238E27FC236}">
                <a16:creationId xmlns:a16="http://schemas.microsoft.com/office/drawing/2014/main" id="{52C244EE-966B-406C-A862-F2FDC60C5DAC}"/>
              </a:ext>
            </a:extLst>
          </p:cNvPr>
          <p:cNvSpPr txBox="1">
            <a:spLocks/>
          </p:cNvSpPr>
          <p:nvPr/>
        </p:nvSpPr>
        <p:spPr>
          <a:xfrm>
            <a:off x="16701616" y="38364390"/>
            <a:ext cx="9931734"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err="1">
                <a:latin typeface="Arial" charset="0"/>
                <a:ea typeface="Arial" charset="0"/>
                <a:cs typeface="Arial" charset="0"/>
              </a:rPr>
              <a:t>Orientação</a:t>
            </a:r>
            <a:endParaRPr lang="en-US" sz="5400" b="1" dirty="0">
              <a:latin typeface="Arial" charset="0"/>
              <a:ea typeface="Arial" charset="0"/>
              <a:cs typeface="Arial" charset="0"/>
            </a:endParaRPr>
          </a:p>
        </p:txBody>
      </p:sp>
      <p:sp>
        <p:nvSpPr>
          <p:cNvPr id="48" name="CaixaDeTexto 47">
            <a:extLst>
              <a:ext uri="{FF2B5EF4-FFF2-40B4-BE49-F238E27FC236}">
                <a16:creationId xmlns:a16="http://schemas.microsoft.com/office/drawing/2014/main" id="{EA56F04F-1EF1-4DE2-9CE7-AD508D4207CE}"/>
              </a:ext>
            </a:extLst>
          </p:cNvPr>
          <p:cNvSpPr txBox="1"/>
          <p:nvPr/>
        </p:nvSpPr>
        <p:spPr>
          <a:xfrm>
            <a:off x="21254049" y="38186278"/>
            <a:ext cx="9555912" cy="1511889"/>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Professor Doutor Jorge Ribeiro</a:t>
            </a:r>
          </a:p>
          <a:p>
            <a:pPr marL="342900" indent="-342900" algn="just">
              <a:lnSpc>
                <a:spcPct val="200000"/>
              </a:lnSpc>
              <a:buFont typeface="Arial" panose="020B0604020202020204" pitchFamily="34" charset="0"/>
              <a:buChar char="•"/>
            </a:pPr>
            <a:r>
              <a:rPr lang="pt-PT" sz="2500" b="1" dirty="0">
                <a:latin typeface="Arial" charset="0"/>
                <a:ea typeface="Arial" charset="0"/>
                <a:cs typeface="Arial" charset="0"/>
              </a:rPr>
              <a:t>ANO LETIVO 2022/2023;</a:t>
            </a:r>
          </a:p>
        </p:txBody>
      </p:sp>
      <p:pic>
        <p:nvPicPr>
          <p:cNvPr id="50" name="Imagem 49">
            <a:extLst>
              <a:ext uri="{FF2B5EF4-FFF2-40B4-BE49-F238E27FC236}">
                <a16:creationId xmlns:a16="http://schemas.microsoft.com/office/drawing/2014/main" id="{9D3F7AA2-52AB-4222-9D0B-79383EF3BA8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179942" y="40949651"/>
            <a:ext cx="2882747" cy="1054985"/>
          </a:xfrm>
          <a:prstGeom prst="rect">
            <a:avLst/>
          </a:prstGeom>
        </p:spPr>
      </p:pic>
      <p:sp>
        <p:nvSpPr>
          <p:cNvPr id="43" name="Title 1">
            <a:extLst>
              <a:ext uri="{FF2B5EF4-FFF2-40B4-BE49-F238E27FC236}">
                <a16:creationId xmlns:a16="http://schemas.microsoft.com/office/drawing/2014/main" id="{C2AF2F25-1920-4CBF-B2E5-FC93F8D1783C}"/>
              </a:ext>
            </a:extLst>
          </p:cNvPr>
          <p:cNvSpPr txBox="1">
            <a:spLocks/>
          </p:cNvSpPr>
          <p:nvPr/>
        </p:nvSpPr>
        <p:spPr>
          <a:xfrm>
            <a:off x="17106901" y="31160852"/>
            <a:ext cx="13173288" cy="920115"/>
          </a:xfrm>
          <a:prstGeom prst="rect">
            <a:avLst/>
          </a:prstGeom>
        </p:spPr>
        <p:txBody>
          <a:bodyPr vert="horz" lIns="432054" tIns="216027" rIns="432054" bIns="216027" rtlCol="0" anchor="ctr">
            <a:noAutofit/>
          </a:bodyPr>
          <a:lstStyle>
            <a:lvl1pPr algn="ctr" defTabSz="2160270" rtl="0" eaLnBrk="1" latinLnBrk="0" hangingPunct="1">
              <a:spcBef>
                <a:spcPct val="0"/>
              </a:spcBef>
              <a:buNone/>
              <a:defRPr sz="20800" kern="1200">
                <a:solidFill>
                  <a:schemeClr val="tx1"/>
                </a:solidFill>
                <a:latin typeface="+mj-lt"/>
                <a:ea typeface="+mj-ea"/>
                <a:cs typeface="+mj-cs"/>
              </a:defRPr>
            </a:lvl1pPr>
          </a:lstStyle>
          <a:p>
            <a:pPr algn="l"/>
            <a:r>
              <a:rPr lang="en-US" sz="5400" b="1" dirty="0">
                <a:latin typeface="Arial" charset="0"/>
                <a:ea typeface="Arial" charset="0"/>
                <a:cs typeface="Arial" charset="0"/>
              </a:rPr>
              <a:t>Ferramentas e </a:t>
            </a:r>
            <a:r>
              <a:rPr lang="en-US" sz="5400" b="1" dirty="0" err="1">
                <a:latin typeface="Arial" charset="0"/>
                <a:ea typeface="Arial" charset="0"/>
                <a:cs typeface="Arial" charset="0"/>
              </a:rPr>
              <a:t>Tecnologias</a:t>
            </a:r>
            <a:r>
              <a:rPr lang="en-US" sz="5400" b="1" dirty="0">
                <a:latin typeface="Arial" charset="0"/>
                <a:ea typeface="Arial" charset="0"/>
                <a:cs typeface="Arial" charset="0"/>
              </a:rPr>
              <a:t> </a:t>
            </a:r>
            <a:r>
              <a:rPr lang="en-US" sz="5400" b="1" dirty="0" err="1">
                <a:latin typeface="Arial" charset="0"/>
                <a:ea typeface="Arial" charset="0"/>
                <a:cs typeface="Arial" charset="0"/>
              </a:rPr>
              <a:t>Utilizadas</a:t>
            </a:r>
            <a:endParaRPr lang="en-US" sz="5400" b="1" dirty="0">
              <a:latin typeface="Arial" charset="0"/>
              <a:ea typeface="Arial" charset="0"/>
              <a:cs typeface="Arial" charset="0"/>
            </a:endParaRPr>
          </a:p>
        </p:txBody>
      </p:sp>
      <p:pic>
        <p:nvPicPr>
          <p:cNvPr id="4" name="Imagem 3">
            <a:extLst>
              <a:ext uri="{FF2B5EF4-FFF2-40B4-BE49-F238E27FC236}">
                <a16:creationId xmlns:a16="http://schemas.microsoft.com/office/drawing/2014/main" id="{AEA6CB50-424E-3964-CE64-D1021E8A6E0B}"/>
              </a:ext>
            </a:extLst>
          </p:cNvPr>
          <p:cNvPicPr>
            <a:picLocks noChangeAspect="1"/>
          </p:cNvPicPr>
          <p:nvPr/>
        </p:nvPicPr>
        <p:blipFill>
          <a:blip r:embed="rId11"/>
          <a:stretch>
            <a:fillRect/>
          </a:stretch>
        </p:blipFill>
        <p:spPr>
          <a:xfrm>
            <a:off x="18990106" y="32300950"/>
            <a:ext cx="9931735" cy="5419738"/>
          </a:xfrm>
          <a:prstGeom prst="rect">
            <a:avLst/>
          </a:prstGeom>
        </p:spPr>
      </p:pic>
      <p:pic>
        <p:nvPicPr>
          <p:cNvPr id="1026" name="Picture 2" descr="Nenhuma descrição de foto disponível.">
            <a:extLst>
              <a:ext uri="{FF2B5EF4-FFF2-40B4-BE49-F238E27FC236}">
                <a16:creationId xmlns:a16="http://schemas.microsoft.com/office/drawing/2014/main" id="{27B2EB0D-CC3A-DD23-866A-1FC09D484B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89525" y="40476993"/>
            <a:ext cx="2202013" cy="220201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BD5BBA7A-D755-0656-947E-874B221477C8}"/>
              </a:ext>
            </a:extLst>
          </p:cNvPr>
          <p:cNvPicPr>
            <a:picLocks noChangeAspect="1"/>
          </p:cNvPicPr>
          <p:nvPr/>
        </p:nvPicPr>
        <p:blipFill>
          <a:blip r:embed="rId13"/>
          <a:stretch>
            <a:fillRect/>
          </a:stretch>
        </p:blipFill>
        <p:spPr>
          <a:xfrm>
            <a:off x="21969799" y="15793736"/>
            <a:ext cx="8743858" cy="6850284"/>
          </a:xfrm>
          <a:prstGeom prst="rect">
            <a:avLst/>
          </a:prstGeom>
        </p:spPr>
      </p:pic>
      <p:sp>
        <p:nvSpPr>
          <p:cNvPr id="13" name="CaixaDeTexto 12">
            <a:extLst>
              <a:ext uri="{FF2B5EF4-FFF2-40B4-BE49-F238E27FC236}">
                <a16:creationId xmlns:a16="http://schemas.microsoft.com/office/drawing/2014/main" id="{9812ECF2-7189-4FC6-313D-E9824F0E4DC0}"/>
              </a:ext>
            </a:extLst>
          </p:cNvPr>
          <p:cNvSpPr txBox="1"/>
          <p:nvPr/>
        </p:nvSpPr>
        <p:spPr>
          <a:xfrm>
            <a:off x="11560629" y="40221896"/>
            <a:ext cx="16197942" cy="2677656"/>
          </a:xfrm>
          <a:prstGeom prst="rect">
            <a:avLst/>
          </a:prstGeom>
          <a:noFill/>
        </p:spPr>
        <p:txBody>
          <a:bodyPr wrap="square">
            <a:spAutoFit/>
          </a:bodyPr>
          <a:lstStyle/>
          <a:p>
            <a:r>
              <a:rPr lang="pt-PT" sz="2800" dirty="0"/>
              <a:t>■ </a:t>
            </a:r>
            <a:r>
              <a:rPr lang="pt-PT" sz="2800" dirty="0" err="1"/>
              <a:t>Kubernets</a:t>
            </a:r>
            <a:r>
              <a:rPr lang="pt-PT" sz="2800" dirty="0"/>
              <a:t>: </a:t>
            </a:r>
            <a:r>
              <a:rPr lang="pt-PT" sz="2800" dirty="0">
                <a:hlinkClick r:id="rId14"/>
              </a:rPr>
              <a:t>https://kubernetes.io/</a:t>
            </a:r>
            <a:r>
              <a:rPr lang="pt-PT" sz="2800" dirty="0"/>
              <a:t>  </a:t>
            </a:r>
          </a:p>
          <a:p>
            <a:r>
              <a:rPr lang="pt-PT" sz="2800" dirty="0"/>
              <a:t>■ </a:t>
            </a:r>
            <a:r>
              <a:rPr lang="pt-PT" sz="2800" dirty="0" err="1"/>
              <a:t>Grafana</a:t>
            </a:r>
            <a:r>
              <a:rPr lang="pt-PT" sz="2800" dirty="0"/>
              <a:t>: </a:t>
            </a:r>
            <a:r>
              <a:rPr lang="pt-PT" sz="2800" dirty="0">
                <a:hlinkClick r:id="rId15"/>
              </a:rPr>
              <a:t>https://grafana.com/</a:t>
            </a:r>
            <a:r>
              <a:rPr lang="pt-PT" sz="2800" dirty="0"/>
              <a:t>  </a:t>
            </a:r>
          </a:p>
          <a:p>
            <a:r>
              <a:rPr lang="pt-PT" sz="2800" dirty="0"/>
              <a:t>■ </a:t>
            </a:r>
            <a:r>
              <a:rPr lang="pt-PT" sz="2800" dirty="0" err="1"/>
              <a:t>Kind</a:t>
            </a:r>
            <a:r>
              <a:rPr lang="pt-PT" sz="2800" dirty="0"/>
              <a:t>: </a:t>
            </a:r>
            <a:r>
              <a:rPr lang="pt-PT" sz="2800" dirty="0">
                <a:hlinkClick r:id="rId16"/>
              </a:rPr>
              <a:t>https://kind.sigs.k8s.io/</a:t>
            </a:r>
            <a:r>
              <a:rPr lang="pt-PT" sz="2800" dirty="0"/>
              <a:t>  </a:t>
            </a:r>
          </a:p>
          <a:p>
            <a:r>
              <a:rPr lang="pt-PT" sz="2800" dirty="0"/>
              <a:t>■ </a:t>
            </a:r>
            <a:r>
              <a:rPr lang="pt-PT" sz="2800" dirty="0" err="1"/>
              <a:t>Prometheus</a:t>
            </a:r>
            <a:r>
              <a:rPr lang="pt-PT" sz="2800" dirty="0"/>
              <a:t>: </a:t>
            </a:r>
            <a:r>
              <a:rPr lang="pt-PT" sz="2800" dirty="0">
                <a:hlinkClick r:id="rId17"/>
              </a:rPr>
              <a:t>https://prometheus.io/</a:t>
            </a:r>
            <a:r>
              <a:rPr lang="pt-PT" sz="2800" dirty="0"/>
              <a:t>  </a:t>
            </a:r>
          </a:p>
          <a:p>
            <a:r>
              <a:rPr lang="pt-PT" sz="2800" dirty="0"/>
              <a:t>■ </a:t>
            </a:r>
            <a:r>
              <a:rPr lang="pt-PT" sz="2800" dirty="0" err="1"/>
              <a:t>Jaeger</a:t>
            </a:r>
            <a:r>
              <a:rPr lang="pt-PT" sz="2800" dirty="0"/>
              <a:t>: </a:t>
            </a:r>
            <a:r>
              <a:rPr lang="pt-PT" sz="2800" dirty="0">
                <a:hlinkClick r:id="rId18"/>
              </a:rPr>
              <a:t>https://www.jaegertracing.io/</a:t>
            </a:r>
            <a:r>
              <a:rPr lang="pt-PT" sz="2800" dirty="0"/>
              <a:t>  </a:t>
            </a:r>
          </a:p>
          <a:p>
            <a:r>
              <a:rPr lang="pt-PT" sz="2800" dirty="0"/>
              <a:t>■ </a:t>
            </a:r>
            <a:r>
              <a:rPr lang="pt-PT" sz="2800" dirty="0" err="1"/>
              <a:t>Loki</a:t>
            </a:r>
            <a:r>
              <a:rPr lang="pt-PT" sz="2800" dirty="0"/>
              <a:t>: </a:t>
            </a:r>
            <a:r>
              <a:rPr lang="pt-PT" sz="2800" dirty="0">
                <a:hlinkClick r:id="rId19"/>
              </a:rPr>
              <a:t>https://grafana.com/oss/loki/</a:t>
            </a:r>
            <a:r>
              <a:rPr lang="pt-PT" sz="2800" dirty="0"/>
              <a:t>  </a:t>
            </a:r>
          </a:p>
        </p:txBody>
      </p:sp>
      <p:pic>
        <p:nvPicPr>
          <p:cNvPr id="35" name="Picture 2" descr="Kubernetes">
            <a:extLst>
              <a:ext uri="{FF2B5EF4-FFF2-40B4-BE49-F238E27FC236}">
                <a16:creationId xmlns:a16="http://schemas.microsoft.com/office/drawing/2014/main" id="{00935468-8E74-4DCC-A234-A711600C291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260654" y="8977570"/>
            <a:ext cx="5203003" cy="5203003"/>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m 39">
            <a:extLst>
              <a:ext uri="{FF2B5EF4-FFF2-40B4-BE49-F238E27FC236}">
                <a16:creationId xmlns:a16="http://schemas.microsoft.com/office/drawing/2014/main" id="{EA60A728-5583-40F6-9F5C-F06CBBC53437}"/>
              </a:ext>
            </a:extLst>
          </p:cNvPr>
          <p:cNvPicPr>
            <a:picLocks noChangeAspect="1"/>
          </p:cNvPicPr>
          <p:nvPr/>
        </p:nvPicPr>
        <p:blipFill>
          <a:blip r:embed="rId21"/>
          <a:stretch>
            <a:fillRect/>
          </a:stretch>
        </p:blipFill>
        <p:spPr>
          <a:xfrm>
            <a:off x="429261" y="25352439"/>
            <a:ext cx="9449284" cy="3840043"/>
          </a:xfrm>
          <a:prstGeom prst="rect">
            <a:avLst/>
          </a:prstGeom>
        </p:spPr>
      </p:pic>
      <p:pic>
        <p:nvPicPr>
          <p:cNvPr id="41" name="Imagem 40">
            <a:extLst>
              <a:ext uri="{FF2B5EF4-FFF2-40B4-BE49-F238E27FC236}">
                <a16:creationId xmlns:a16="http://schemas.microsoft.com/office/drawing/2014/main" id="{E67B2CBE-75CE-45D2-9A5A-C4CA7C0D98D1}"/>
              </a:ext>
            </a:extLst>
          </p:cNvPr>
          <p:cNvPicPr>
            <a:picLocks noChangeAspect="1"/>
          </p:cNvPicPr>
          <p:nvPr/>
        </p:nvPicPr>
        <p:blipFill>
          <a:blip r:embed="rId22"/>
          <a:stretch>
            <a:fillRect/>
          </a:stretch>
        </p:blipFill>
        <p:spPr>
          <a:xfrm>
            <a:off x="10714672" y="25314777"/>
            <a:ext cx="9750024" cy="3877705"/>
          </a:xfrm>
          <a:prstGeom prst="rect">
            <a:avLst/>
          </a:prstGeom>
        </p:spPr>
      </p:pic>
      <p:pic>
        <p:nvPicPr>
          <p:cNvPr id="42" name="Imagem 41">
            <a:extLst>
              <a:ext uri="{FF2B5EF4-FFF2-40B4-BE49-F238E27FC236}">
                <a16:creationId xmlns:a16="http://schemas.microsoft.com/office/drawing/2014/main" id="{BB6B2C1F-E035-48F4-9168-5EB9AA3D9B44}"/>
              </a:ext>
            </a:extLst>
          </p:cNvPr>
          <p:cNvPicPr>
            <a:picLocks noChangeAspect="1"/>
          </p:cNvPicPr>
          <p:nvPr/>
        </p:nvPicPr>
        <p:blipFill>
          <a:blip r:embed="rId23"/>
          <a:stretch>
            <a:fillRect/>
          </a:stretch>
        </p:blipFill>
        <p:spPr>
          <a:xfrm>
            <a:off x="21457129" y="24946799"/>
            <a:ext cx="9931734" cy="4333194"/>
          </a:xfrm>
          <a:prstGeom prst="rect">
            <a:avLst/>
          </a:prstGeom>
        </p:spPr>
      </p:pic>
    </p:spTree>
    <p:extLst>
      <p:ext uri="{BB962C8B-B14F-4D97-AF65-F5344CB8AC3E}">
        <p14:creationId xmlns:p14="http://schemas.microsoft.com/office/powerpoint/2010/main" val="1373633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TotalTime>
  <Words>538</Words>
  <Application>Microsoft Office PowerPoint</Application>
  <PresentationFormat>Personalizados</PresentationFormat>
  <Paragraphs>44</Paragraphs>
  <Slides>1</Slides>
  <Notes>1</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vt:i4>
      </vt:variant>
    </vt:vector>
  </HeadingPairs>
  <TitlesOfParts>
    <vt:vector size="4" baseType="lpstr">
      <vt:lpstr>Arial</vt:lpstr>
      <vt:lpstr>Calibri</vt:lpstr>
      <vt:lpstr>Office Theme</vt:lpstr>
      <vt:lpstr>Indrodução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Sousa</dc:creator>
  <cp:lastModifiedBy>João Correia</cp:lastModifiedBy>
  <cp:revision>22</cp:revision>
  <dcterms:created xsi:type="dcterms:W3CDTF">2016-11-17T15:25:24Z</dcterms:created>
  <dcterms:modified xsi:type="dcterms:W3CDTF">2023-02-17T18:14:50Z</dcterms:modified>
</cp:coreProperties>
</file>