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9" r:id="rId2"/>
    <p:sldId id="325" r:id="rId3"/>
    <p:sldId id="326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22" r:id="rId13"/>
    <p:sldId id="323" r:id="rId14"/>
    <p:sldId id="324" r:id="rId15"/>
    <p:sldId id="319" r:id="rId16"/>
    <p:sldId id="320" r:id="rId17"/>
    <p:sldId id="327" r:id="rId18"/>
    <p:sldId id="278" r:id="rId19"/>
    <p:sldId id="260" r:id="rId2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55"/>
  </p:normalViewPr>
  <p:slideViewPr>
    <p:cSldViewPr>
      <p:cViewPr varScale="1">
        <p:scale>
          <a:sx n="113" d="100"/>
          <a:sy n="113" d="100"/>
        </p:scale>
        <p:origin x="15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17/01/2023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17/01/2023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06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405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310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70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135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357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87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225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93111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665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53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86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00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81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78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1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8711030/fetch-partial-string-matched-html-tag-using-xpath" TargetMode="External"/><Relationship Id="rId13" Type="http://schemas.openxmlformats.org/officeDocument/2006/relationships/image" Target="../media/image5.png"/><Relationship Id="rId3" Type="http://schemas.openxmlformats.org/officeDocument/2006/relationships/hyperlink" Target="https://bitbucket.org/luisteofilo/systems-integration/src/tp2/" TargetMode="External"/><Relationship Id="rId7" Type="http://schemas.openxmlformats.org/officeDocument/2006/relationships/hyperlink" Target="https://www.w3schools.com/xml/xpath_syntax.asp" TargetMode="Externa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xml/xpath_examples.asp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www.liquid-technologies.com/xml-schema-tutorial/xsd-conventions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www.kaggle.com/datasets/cashncarry/fifa-22-complete-player-dataset?select=players_fifa22.csv" TargetMode="External"/><Relationship Id="rId9" Type="http://schemas.openxmlformats.org/officeDocument/2006/relationships/hyperlink" Target="https://nominatim.org/release-docs/develop/api/Search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-161416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2405971"/>
            <a:ext cx="5486400" cy="552329"/>
          </a:xfrm>
        </p:spPr>
        <p:txBody>
          <a:bodyPr>
            <a:normAutofit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INTEGRAÇÃO DE SISTEMAS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</a:t>
            </a:r>
            <a:r>
              <a:rPr lang="pt-PT" sz="1100" dirty="0"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INTEGRAÇÃO DE SISTEMAS </a:t>
            </a:r>
            <a:r>
              <a:rPr lang="pt-PT" sz="1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| Ano Letivo 2022/2023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D890E14-880C-4963-9EA0-EE9200F689F8}"/>
              </a:ext>
            </a:extLst>
          </p:cNvPr>
          <p:cNvSpPr txBox="1">
            <a:spLocks/>
          </p:cNvSpPr>
          <p:nvPr/>
        </p:nvSpPr>
        <p:spPr>
          <a:xfrm>
            <a:off x="892549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N.º 24760 – João Rafael Gonçalves Correia;</a:t>
            </a:r>
          </a:p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N.º 25870 – Luís Diogo Silva Carreira;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Orientador(</a:t>
            </a:r>
            <a:r>
              <a:rPr lang="pt-PT" sz="105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</a:t>
            </a: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Professor Doutor Jorge Ribeiro, Professor Doutor Luís Teófilo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2F2A86-A50E-0283-3B8A-EB9B059E210D}"/>
              </a:ext>
            </a:extLst>
          </p:cNvPr>
          <p:cNvSpPr txBox="1"/>
          <p:nvPr/>
        </p:nvSpPr>
        <p:spPr>
          <a:xfrm>
            <a:off x="838200" y="1273976"/>
            <a:ext cx="926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Licenciatura em ENGENHARIA INFORMÁTICA / </a:t>
            </a:r>
            <a:r>
              <a:rPr lang="pt-PT" sz="1800" b="1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Degree</a:t>
            </a:r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Informatics</a:t>
            </a:r>
            <a:r>
              <a:rPr lang="pt-PT" sz="1800" b="1" cap="all" dirty="0">
                <a:solidFill>
                  <a:srgbClr val="FFFF00"/>
                </a:solidFill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engineering</a:t>
            </a:r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31B8A6-B954-F04D-0378-7F3DD744E30A}"/>
              </a:ext>
            </a:extLst>
          </p:cNvPr>
          <p:cNvSpPr txBox="1">
            <a:spLocks/>
          </p:cNvSpPr>
          <p:nvPr/>
        </p:nvSpPr>
        <p:spPr>
          <a:xfrm>
            <a:off x="1981200" y="3267584"/>
            <a:ext cx="5486400" cy="5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Trabalho Prático N.º 2</a:t>
            </a: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Migrater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Verificação da informação armazenada na base de dados relacional.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04DE24-8CAF-E1A1-9FCE-D77DFD355D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220" y="1756549"/>
            <a:ext cx="8165560" cy="459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6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Migrater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Verificação da informação armazenada na base de dados relacional.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61BC8CA-E411-A4AD-B3F7-3EDF5CA4DF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752267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1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Gis-Updater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do tipo </a:t>
            </a:r>
            <a:r>
              <a:rPr lang="pt-PT" sz="1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daemon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corre em background e é iniciada a cada 5 </a:t>
            </a:r>
            <a:r>
              <a:rPr lang="pt-PT" sz="1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mins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Esta aplicação vai selecionar da base de dados </a:t>
            </a:r>
            <a:r>
              <a:rPr lang="pt-PT" sz="14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pg-rel</a:t>
            </a:r>
            <a:r>
              <a:rPr lang="pt-PT" sz="1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até 20 entidades para as quais seja necessário atualizar ou obter coordenadas GPS. As coordenadas foram obtidas usando a </a:t>
            </a:r>
            <a:r>
              <a:rPr lang="pt-PT" sz="1400" b="0" i="0" u="none" strike="noStrike" baseline="0" dirty="0" err="1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PT" sz="14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do </a:t>
            </a:r>
            <a:r>
              <a:rPr lang="pt-PT" sz="1400" b="0" i="0" u="none" strike="noStrike" baseline="0" dirty="0" err="1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Nominatim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 o </a:t>
            </a:r>
            <a:r>
              <a:rPr lang="pt-PT" sz="14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 de HTTP </a:t>
            </a:r>
            <a:r>
              <a:rPr lang="pt-PT" sz="1400" b="0" i="0" u="none" strike="noStrike" baseline="0" dirty="0" err="1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pt-PT" sz="14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existente no </a:t>
            </a:r>
            <a:r>
              <a:rPr lang="pt-PT" sz="1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400" dirty="0">
              <a:latin typeface="Arial" panose="020B0604020202020204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131DE6F-B707-D626-3800-5942459521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4119" y="2604042"/>
            <a:ext cx="6735763" cy="378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35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Gis-Updater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Utilização da </a:t>
            </a:r>
            <a:r>
              <a:rPr lang="pt-PT" sz="1400" b="0" i="0" u="none" strike="noStrike" baseline="0" dirty="0" err="1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PT" sz="14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do </a:t>
            </a:r>
            <a:r>
              <a:rPr lang="pt-PT" sz="1400" b="0" i="0" u="none" strike="noStrike" baseline="0" dirty="0" err="1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Nominatim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 o </a:t>
            </a:r>
            <a:r>
              <a:rPr lang="pt-PT" sz="14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 de HTTP </a:t>
            </a:r>
            <a:r>
              <a:rPr lang="pt-PT" sz="1400" b="0" i="0" u="none" strike="noStrike" baseline="0" dirty="0" err="1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pt-PT" sz="14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para obter as coordenadas GPS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posteriormente armazenar na base de dados relacional.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D96CFF3-6069-4E83-75E6-269F375BA8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593" y="1981200"/>
            <a:ext cx="7882814" cy="443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6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Gis-Updater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Verificação das coordenadas inseridas com sucesso.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54B5C5-5474-138C-A0EC-36A2371FA9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042" y="1696609"/>
            <a:ext cx="8359916" cy="470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4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5. RPC-SERVER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RPC-SERVER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52A28C-A699-AA00-69FC-00C697B40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84" y="1736606"/>
            <a:ext cx="8131317" cy="457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8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5. RPC-SERVER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RPC-SERVER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81A442-F4EE-09D4-A31A-6C68166F3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67" y="1773401"/>
            <a:ext cx="8121133" cy="456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5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17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6. Conclusão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2FF784-5DFE-7820-F219-95C6D820750B}"/>
              </a:ext>
            </a:extLst>
          </p:cNvPr>
          <p:cNvSpPr txBox="1"/>
          <p:nvPr/>
        </p:nvSpPr>
        <p:spPr>
          <a:xfrm>
            <a:off x="306388" y="1159837"/>
            <a:ext cx="86598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Com a realização deste trabalho, proposto pelos docentes Jorge Ribeiro e Luís Teófilo na Unidade Curricular de Integração de Sistemas, foi possível desenvolver e aplicar os conhecimentos já adquiridos em sala de aula.</a:t>
            </a:r>
          </a:p>
          <a:p>
            <a:pPr algn="just">
              <a:lnSpc>
                <a:spcPct val="150000"/>
              </a:lnSpc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Conseguimos cumprir alguns dos objetivos propostos, sendo que a nossa maior dificuldade passou por implementar as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API´s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e consequentemente, os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front-ends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. Em relação aos objetivos cumpridos, aquele que nos proporcionou maior dificuldade foi a utilização da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Nomatim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API para obter as coordenadas geográficas. </a:t>
            </a:r>
          </a:p>
          <a:p>
            <a:pPr algn="just">
              <a:lnSpc>
                <a:spcPct val="150000"/>
              </a:lnSpc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A utilização da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Nomatim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API foi especialmente importante para o desenvolvimento das nossas capacidades no tratamento de coordenadas geográficas, pois exigiu um maior estudo sobre o tema e também recorremos a algumas tentativas/erro para conseguirmos concluir este objetivo com sucesso.</a:t>
            </a:r>
          </a:p>
          <a:p>
            <a:pPr algn="just">
              <a:lnSpc>
                <a:spcPct val="150000"/>
              </a:lnSpc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Porém, não estamos satisfeitos por não conseguir obter os resultados esperados no que faltou acabar deste trabalho. Assim, pretendemos melhorar as nossas competências relativas a essas tarefas para estarmos melhor preparados para projetos futuros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0298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7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Web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10668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4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400" dirty="0">
                <a:cs typeface="Arial" panose="020B0604020202020204" pitchFamily="34" charset="0"/>
              </a:rPr>
              <a:t>Bitbucket do Código </a:t>
            </a:r>
            <a:r>
              <a:rPr lang="en-US" sz="1400" dirty="0" err="1">
                <a:cs typeface="Arial" panose="020B0604020202020204" pitchFamily="34" charset="0"/>
              </a:rPr>
              <a:t>fornecido</a:t>
            </a:r>
            <a:r>
              <a:rPr lang="en-US" sz="1400" dirty="0">
                <a:cs typeface="Arial" panose="020B0604020202020204" pitchFamily="34" charset="0"/>
              </a:rPr>
              <a:t>: </a:t>
            </a:r>
            <a:r>
              <a:rPr lang="en-US" sz="1400" dirty="0">
                <a:cs typeface="Arial" panose="020B0604020202020204" pitchFamily="34" charset="0"/>
                <a:hlinkClick r:id="rId3"/>
              </a:rPr>
              <a:t>https://bitbucket.org/luisteofilo/systems-integration/src/tp2/</a:t>
            </a:r>
            <a:r>
              <a:rPr lang="en-US" sz="1400" dirty="0"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en-US" sz="1400" dirty="0">
                <a:cs typeface="Arial" panose="020B0604020202020204" pitchFamily="34" charset="0"/>
              </a:rPr>
              <a:t> </a:t>
            </a:r>
            <a:br>
              <a:rPr lang="en-US" sz="1400" dirty="0"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1400" dirty="0" err="1"/>
              <a:t>Dataset</a:t>
            </a:r>
            <a:r>
              <a:rPr lang="pt-PT" sz="1400" dirty="0"/>
              <a:t> escolhido: </a:t>
            </a:r>
            <a:r>
              <a:rPr lang="pt-PT" sz="1400" dirty="0">
                <a:hlinkClick r:id="rId4"/>
              </a:rPr>
              <a:t>https://www.kaggle.com/datasets/cashncarry/fifa-22-complete-player-dataset?select=players_fifa22.csv</a:t>
            </a:r>
            <a:r>
              <a:rPr lang="pt-PT" sz="1400" dirty="0"/>
              <a:t> </a:t>
            </a:r>
          </a:p>
          <a:p>
            <a:pPr>
              <a:spcBef>
                <a:spcPts val="600"/>
              </a:spcBef>
              <a:defRPr/>
            </a:pPr>
            <a:br>
              <a:rPr lang="pt-PT" sz="1400" dirty="0"/>
            </a:br>
            <a:r>
              <a:rPr lang="en-US" sz="14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400" dirty="0"/>
              <a:t>XML Tutorial: </a:t>
            </a:r>
            <a:r>
              <a:rPr lang="en-US" sz="1400" dirty="0">
                <a:hlinkClick r:id="rId5"/>
              </a:rPr>
              <a:t>https://www.liquid-technologies.com/xml-schema-tutorial/xsd-conventions</a:t>
            </a:r>
            <a:endParaRPr lang="en-US" sz="1400" dirty="0"/>
          </a:p>
          <a:p>
            <a:pPr>
              <a:spcBef>
                <a:spcPts val="600"/>
              </a:spcBef>
              <a:defRPr/>
            </a:pPr>
            <a:r>
              <a:rPr lang="en-US" sz="1400" dirty="0"/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en-US" sz="14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400" dirty="0"/>
              <a:t>XPath:</a:t>
            </a:r>
          </a:p>
          <a:p>
            <a:pPr>
              <a:spcBef>
                <a:spcPts val="600"/>
              </a:spcBef>
              <a:defRPr/>
            </a:pPr>
            <a:r>
              <a:rPr lang="en-US" sz="1400" dirty="0">
                <a:hlinkClick r:id="rId6"/>
              </a:rPr>
              <a:t>https://www.w3schools.com/xml/xpath_examples.asp</a:t>
            </a:r>
            <a:r>
              <a:rPr lang="en-US" sz="1400" dirty="0"/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en-US" sz="1400" dirty="0">
                <a:hlinkClick r:id="rId7"/>
              </a:rPr>
              <a:t>https://www.w3schools.com/xml/xpath_syntax.asp</a:t>
            </a:r>
            <a:r>
              <a:rPr lang="en-US" sz="1400" dirty="0"/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en-US" sz="1400" dirty="0">
                <a:hlinkClick r:id="rId8"/>
              </a:rPr>
              <a:t>https://stackoverflow.com/questions/8711030/fetch-partial-string-matched-html-tag-using-xpath</a:t>
            </a:r>
            <a:endParaRPr lang="en-US" sz="1400" dirty="0"/>
          </a:p>
          <a:p>
            <a:pPr>
              <a:spcBef>
                <a:spcPts val="600"/>
              </a:spcBef>
              <a:defRPr/>
            </a:pPr>
            <a:endParaRPr lang="en-US" sz="1400" dirty="0"/>
          </a:p>
          <a:p>
            <a:pPr>
              <a:spcBef>
                <a:spcPts val="600"/>
              </a:spcBef>
              <a:defRPr/>
            </a:pPr>
            <a:r>
              <a:rPr lang="en-US" sz="1400" dirty="0"/>
              <a:t> </a:t>
            </a:r>
            <a:r>
              <a:rPr lang="en-US" sz="14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400" dirty="0" err="1"/>
              <a:t>Nominatim</a:t>
            </a:r>
            <a:r>
              <a:rPr lang="en-US" sz="1400" dirty="0"/>
              <a:t> API:</a:t>
            </a:r>
          </a:p>
          <a:p>
            <a:pPr>
              <a:spcBef>
                <a:spcPts val="600"/>
              </a:spcBef>
              <a:defRPr/>
            </a:pPr>
            <a:r>
              <a:rPr lang="en-US" sz="1400" dirty="0">
                <a:hlinkClick r:id="rId9"/>
              </a:rPr>
              <a:t>https://nominatim.org/release-docs/develop/api/Search/</a:t>
            </a:r>
            <a:r>
              <a:rPr lang="en-US" sz="1400" dirty="0"/>
              <a:t> </a:t>
            </a:r>
          </a:p>
          <a:p>
            <a:pPr marL="36576" algn="just">
              <a:lnSpc>
                <a:spcPct val="170000"/>
              </a:lnSpc>
              <a:spcBef>
                <a:spcPct val="20000"/>
              </a:spcBef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18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00332AC9-73DA-F066-EC2F-BD34532F90F2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951004CF-EB19-4862-CF83-09DC3B61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90949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Índice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138C4BC-6F45-AE38-2AA4-D3A60242A4A9}"/>
              </a:ext>
            </a:extLst>
          </p:cNvPr>
          <p:cNvSpPr txBox="1"/>
          <p:nvPr/>
        </p:nvSpPr>
        <p:spPr>
          <a:xfrm>
            <a:off x="482600" y="1437792"/>
            <a:ext cx="4631266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1.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Introdu</a:t>
            </a:r>
            <a:r>
              <a:rPr lang="pt-BR" dirty="0">
                <a:latin typeface="Arial" pitchFamily="34" charset="0"/>
                <a:cs typeface="Arial" pitchFamily="34" charset="0"/>
              </a:rPr>
              <a:t>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e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Objectivos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2.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Importer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3. Migrater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4.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Gis</a:t>
            </a:r>
            <a:r>
              <a:rPr lang="en-US" dirty="0">
                <a:latin typeface="Arial" pitchFamily="34" charset="0"/>
                <a:cs typeface="Arial" pitchFamily="34" charset="0"/>
              </a:rPr>
              <a:t>-Updater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5. RPC-SERVER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6.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Conclusão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7.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dirty="0">
                <a:latin typeface="Arial" pitchFamily="34" charset="0"/>
                <a:cs typeface="Arial" pitchFamily="34" charset="0"/>
              </a:rPr>
              <a:t> 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dirty="0">
                <a:latin typeface="Arial" pitchFamily="34" charset="0"/>
                <a:cs typeface="Arial" pitchFamily="34" charset="0"/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89135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1. Introdução e Objetivos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2FF784-5DFE-7820-F219-95C6D820750B}"/>
              </a:ext>
            </a:extLst>
          </p:cNvPr>
          <p:cNvSpPr txBox="1"/>
          <p:nvPr/>
        </p:nvSpPr>
        <p:spPr>
          <a:xfrm>
            <a:off x="306388" y="1159837"/>
            <a:ext cx="8659812" cy="562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Bef>
                <a:spcPct val="20000"/>
              </a:spcBef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Neste trabalho, que nos foi fornecido/proposto pelos docentes Jorge Ribeiro e Luís Teófilo na unidade curricular de Integração de Sistemas, foi pretendido realizar a conversão de dados de um ficheiro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csv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para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xml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com um formato pretendido, usando um programa em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Python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. De seguida, inserimos o ficheiro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xml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já validado numa base de dados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PostgreSQL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. Feito isto, tivemos de consultar a informação do ficheiro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xml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gerado e armazena-la numa base de dados relacional. Nesta fase foi implementado outro dos requisitos deste trabalho, que seria utilizar coordenadas geográficas. Por fim, tivemos de implementar interfaces de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front-end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para fazer consultas na base de dados. Tudo isto foi desenvolvido dentro de um Docker container para facilitar a criação e testagem da nossa “aplicação”.</a:t>
            </a:r>
          </a:p>
          <a:p>
            <a:pPr algn="just">
              <a:lnSpc>
                <a:spcPct val="200000"/>
              </a:lnSpc>
              <a:spcBef>
                <a:spcPct val="20000"/>
              </a:spcBef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Neste trabalho prático implementámos o código já desenvolvido pelo professor Luís Teófilo como base do nosso trabalho. Com este trabalho pretende-se rever e aplicar os conhecimentos já adquiridos na UC, tanto nas aulas teóricas como nas práticas , mais nomeadamente, os Sistemas Distribuídos - RPC -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Remote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Procedure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Call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423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Importer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aplicação do tipo </a:t>
            </a:r>
            <a:r>
              <a:rPr lang="pt-PT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daemon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 em background, constantemente à procura de novos ficheiros CSV no volume </a:t>
            </a:r>
            <a:r>
              <a:rPr lang="pt-PT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pt-P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Docker e inicia a conversão para XML e posterior migração para a base de dados </a:t>
            </a:r>
            <a:r>
              <a:rPr lang="pt-PT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pg-xml</a:t>
            </a:r>
            <a:r>
              <a:rPr lang="pt-P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(não relacional)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2023AC0-3E36-18C1-3DAE-50B52CC1EC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2309" y="2575995"/>
            <a:ext cx="6808691" cy="382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Importer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Neste código da aplicação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importer</a:t>
            </a:r>
            <a:r>
              <a:rPr lang="pt-PT" dirty="0">
                <a:latin typeface="Arial" pitchFamily="34" charset="0"/>
                <a:cs typeface="Arial" pitchFamily="34" charset="0"/>
              </a:rPr>
              <a:t> é onde ocorre a verificação dos ficheiros que já foram convertidos.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94D7A56-C6D8-0C75-1DA9-0CB25255AA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1585" y="2111687"/>
            <a:ext cx="5380831" cy="424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3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2.Importer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Verificação dos ficheiros que já foram convertidos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BF30B2-BF98-0A29-CF42-0997EEAC5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264" y="1810039"/>
            <a:ext cx="7851473" cy="441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8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Importer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Verificação dos ficheiros que já foram importados.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C065CA8-6893-9D8A-C589-225A88A5F8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747" y="1749510"/>
            <a:ext cx="8106507" cy="455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0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Migrater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do tipo </a:t>
            </a:r>
            <a:r>
              <a:rPr lang="pt-PT" sz="1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daemon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corre em background e é iniciada a cada 5 </a:t>
            </a:r>
            <a:r>
              <a:rPr lang="pt-PT" sz="1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mins</a:t>
            </a:r>
            <a:r>
              <a:rPr lang="pt-PT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aplicação verifica se existem novos ficheiros na tabela </a:t>
            </a:r>
            <a:r>
              <a:rPr lang="pt-PT" sz="14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imported_documents</a:t>
            </a:r>
            <a:r>
              <a:rPr lang="pt-PT" sz="1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pt-PT" sz="14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pg-xml</a:t>
            </a:r>
            <a:r>
              <a:rPr lang="pt-PT" sz="1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que necessitem de ser migrados do XML para as tabelas da base de dados </a:t>
            </a:r>
            <a:r>
              <a:rPr lang="pt-PT" sz="14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pg-rel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utilizando a API </a:t>
            </a:r>
            <a:r>
              <a:rPr lang="pt-PT" sz="14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api-entities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400" dirty="0">
              <a:latin typeface="Arial" panose="020B0604020202020204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9561B4E-A936-D5F4-425C-84BB837BDF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400" y="2246201"/>
            <a:ext cx="5029200" cy="41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8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Migrater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Utilização do XPATH para obter a informação pretendida e armazena-la na base de dados.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78182A1-C76F-5920-DBAE-B37DE46964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342" y="1787576"/>
            <a:ext cx="8131317" cy="457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1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4531</TotalTime>
  <Words>1569</Words>
  <Application>Microsoft Office PowerPoint</Application>
  <PresentationFormat>Apresentação no Ecrã (4:3)</PresentationFormat>
  <Paragraphs>233</Paragraphs>
  <Slides>19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do Office</vt:lpstr>
      <vt:lpstr>INTEGRAÇÃO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Luís Carreira</cp:lastModifiedBy>
  <cp:revision>256</cp:revision>
  <cp:lastPrinted>2020-09-27T18:04:57Z</cp:lastPrinted>
  <dcterms:created xsi:type="dcterms:W3CDTF">2011-05-31T09:21:51Z</dcterms:created>
  <dcterms:modified xsi:type="dcterms:W3CDTF">2023-01-17T17:08:33Z</dcterms:modified>
</cp:coreProperties>
</file>