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81" r:id="rId23"/>
    <p:sldId id="276" r:id="rId24"/>
    <p:sldId id="277" r:id="rId25"/>
    <p:sldId id="278" r:id="rId26"/>
    <p:sldId id="279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2310" y="-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cassandra.apache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88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sz="8800" b="1" dirty="0" smtClean="0">
                <a:latin typeface="Roboto" pitchFamily="2" charset="0"/>
                <a:ea typeface="Roboto" pitchFamily="2" charset="0"/>
              </a:rPr>
            </a:br>
            <a:r>
              <a:rPr lang="pt-BR" sz="3600" dirty="0" smtClean="0">
                <a:latin typeface="Roboto" pitchFamily="2" charset="0"/>
                <a:ea typeface="Roboto" pitchFamily="2" charset="0"/>
              </a:rPr>
              <a:t>UFRPE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Roboto" pitchFamily="2" charset="0"/>
                <a:ea typeface="Roboto" pitchFamily="2" charset="0"/>
              </a:rPr>
              <a:t>E</a:t>
            </a:r>
            <a:r>
              <a:rPr lang="pt-BR" sz="5400" b="1" dirty="0" smtClean="0">
                <a:latin typeface="Roboto" pitchFamily="2" charset="0"/>
                <a:ea typeface="Roboto" pitchFamily="2" charset="0"/>
              </a:rPr>
              <a:t>u escolho você...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18502" y="1930400"/>
            <a:ext cx="3914332" cy="37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8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84" y="3048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Criado por quem?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04950"/>
            <a:ext cx="9187883" cy="5048249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esenvolvido 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pelo </a:t>
            </a:r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Facebook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Auxílio na busca da rede social;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Armazenamento de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mensagens das caixas de entrada 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usuários;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Foi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liberado sob licença Open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Source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em julho de 2008. </a:t>
            </a: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P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rojeto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incubação da Fundação Apache em janeiro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2009.</a:t>
            </a: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primeira versão a ser lançada foi a 0.3 em março de 2010, encontrando-se atualmente na versão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1.2.3.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9943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6384" y="36195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Mais Cassandra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3" y="1581151"/>
            <a:ext cx="9187883" cy="4460212"/>
          </a:xfrm>
        </p:spPr>
        <p:txBody>
          <a:bodyPr>
            <a:noAutofit/>
          </a:bodyPr>
          <a:lstStyle/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Reposit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rio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 Java;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Dispensa a sobrecarga de recursos dos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 convencionais;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 smtClean="0">
                <a:latin typeface="Roboto" pitchFamily="2" charset="0"/>
                <a:ea typeface="Roboto" pitchFamily="2" charset="0"/>
              </a:rPr>
              <a:t>Reúne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arquitetura do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Dynamo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da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Amazon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 e modelo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dados baseado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no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Bigtable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, 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Google;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r>
              <a:rPr lang="pt-BR" sz="3600" dirty="0">
                <a:latin typeface="Roboto" pitchFamily="2" charset="0"/>
                <a:ea typeface="Roboto" pitchFamily="2" charset="0"/>
              </a:rPr>
              <a:t>Atualmente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mantido por desenvolvedores da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Fundação Apache e colaboradores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de muitas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empresas;</a:t>
            </a:r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90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750075"/>
            <a:ext cx="8596668" cy="4517375"/>
          </a:xfrm>
        </p:spPr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a estrutura mais externa do modelo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s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endo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assim podemos entender que o cluster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o anel que faz a ligação entre todos os nós existentes para poder manter todos eles sincronizados e em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operação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;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nó do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cluster tem o mesmo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papel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;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 smtClean="0">
                <a:latin typeface="Roboto" pitchFamily="2" charset="0"/>
                <a:ea typeface="Roboto" pitchFamily="2" charset="0"/>
              </a:rPr>
              <a:t>Dados são distribu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í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dos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em todo o cluster (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então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nó contém diferentes tipos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de dados), como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não há mestre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cada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ó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pode atender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qualquer pedido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.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0365" y="217510"/>
            <a:ext cx="8596668" cy="1320800"/>
          </a:xfrm>
        </p:spPr>
        <p:txBody>
          <a:bodyPr/>
          <a:lstStyle/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38" y="5988310"/>
            <a:ext cx="8596668" cy="3880773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fabiorogeriosj.com.br/wp-content/uploads/2012/07/ambiente_cassand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365" y="1335314"/>
            <a:ext cx="7844112" cy="49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Cluster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273"/>
            <a:ext cx="8596668" cy="48080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corresponde a um 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banco de dados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no mundo relacional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3200" dirty="0" smtClean="0">
                <a:latin typeface="Roboto" pitchFamily="2" charset="0"/>
                <a:ea typeface="Roboto" pitchFamily="2" charset="0"/>
              </a:rPr>
              <a:t>É possível a criação de vários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keyspaces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por cluster;</a:t>
            </a:r>
            <a:endParaRPr lang="pt-BR" sz="2400" dirty="0"/>
          </a:p>
          <a:p>
            <a:pPr marL="457200" lvl="1" indent="0">
              <a:buNone/>
            </a:pPr>
            <a:r>
              <a:rPr lang="pt-BR" sz="2000" dirty="0"/>
              <a:t>		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39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390650"/>
            <a:ext cx="8904548" cy="5293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smtClean="0">
                <a:latin typeface="Roboto" pitchFamily="2" charset="0"/>
                <a:ea typeface="Roboto" pitchFamily="2" charset="0"/>
              </a:rPr>
              <a:t>Alguns atributos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podem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ser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declarados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para um </a:t>
            </a:r>
            <a:r>
              <a:rPr lang="pt-BR" sz="36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Fator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replicação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responsável por declarar a quantidade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réplicas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que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existirá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entre os nós de um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cluster;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nesse ponto que temos que analisar o que vale mais para nosso projeto, desempenho ou consistência.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Estratégia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colocação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Pode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ser configurado o tipo da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réplica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como dito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acima;</a:t>
            </a:r>
            <a:r>
              <a:rPr lang="pt-BR" sz="2400" b="1" dirty="0">
                <a:latin typeface="Roboto" pitchFamily="2" charset="0"/>
                <a:ea typeface="Roboto" pitchFamily="2" charset="0"/>
              </a:rPr>
              <a:t> 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Família </a:t>
            </a:r>
            <a:r>
              <a:rPr lang="pt-BR" sz="3200" b="1" dirty="0">
                <a:latin typeface="Roboto" pitchFamily="2" charset="0"/>
                <a:ea typeface="Roboto" pitchFamily="2" charset="0"/>
              </a:rPr>
              <a:t>de </a:t>
            </a:r>
            <a:r>
              <a:rPr lang="pt-BR" sz="3200" b="1" dirty="0" smtClean="0">
                <a:latin typeface="Roboto" pitchFamily="2" charset="0"/>
                <a:ea typeface="Roboto" pitchFamily="2" charset="0"/>
              </a:rPr>
              <a:t>coluna</a:t>
            </a:r>
          </a:p>
          <a:p>
            <a:pPr lvl="1"/>
            <a:r>
              <a:rPr lang="pt-BR" sz="2400" dirty="0" smtClean="0">
                <a:latin typeface="Roboto" pitchFamily="2" charset="0"/>
                <a:ea typeface="Roboto" pitchFamily="2" charset="0"/>
              </a:rPr>
              <a:t>Um </a:t>
            </a:r>
            <a:r>
              <a:rPr lang="pt-BR" sz="2400" dirty="0" err="1">
                <a:latin typeface="Roboto" pitchFamily="2" charset="0"/>
                <a:ea typeface="Roboto" pitchFamily="2" charset="0"/>
              </a:rPr>
              <a:t>keyspace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 pode conter uma ou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400" dirty="0">
                <a:latin typeface="Roboto" pitchFamily="2" charset="0"/>
                <a:ea typeface="Roboto" pitchFamily="2" charset="0"/>
              </a:rPr>
              <a:t>famílias de </a:t>
            </a:r>
            <a:r>
              <a:rPr lang="pt-BR" sz="2400" dirty="0" smtClean="0">
                <a:latin typeface="Roboto" pitchFamily="2" charset="0"/>
                <a:ea typeface="Roboto" pitchFamily="2" charset="0"/>
              </a:rPr>
              <a:t>colunas;</a:t>
            </a:r>
            <a:endParaRPr lang="pt-BR" sz="2400" dirty="0">
              <a:latin typeface="Roboto" pitchFamily="2" charset="0"/>
              <a:ea typeface="Roboto" pitchFamily="2" charset="0"/>
            </a:endParaRPr>
          </a:p>
          <a:p>
            <a:endParaRPr lang="pt-BR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Keyspace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97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562101"/>
            <a:ext cx="8801517" cy="418304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Roboto" pitchFamily="2" charset="0"/>
                <a:ea typeface="Roboto" pitchFamily="2" charset="0"/>
              </a:rPr>
              <a:t>Comparando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ao mundo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relacional seria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tabela,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onde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esta pode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receber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linhas de registros com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várias colunas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;</a:t>
            </a:r>
            <a:endParaRPr lang="pt-BR" sz="2800" dirty="0" smtClean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8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maior diferença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a capacidade de não ser declarado quais colunas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que essa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tabela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terá,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pois cada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linha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pode ter uma ou mais colunas e uma linha não precisa ser igual a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outra;</a:t>
            </a:r>
          </a:p>
          <a:p>
            <a:pPr algn="just"/>
            <a:r>
              <a:rPr lang="pt-BR" sz="2800" dirty="0" smtClean="0">
                <a:latin typeface="Roboto" pitchFamily="2" charset="0"/>
                <a:ea typeface="Roboto" pitchFamily="2" charset="0"/>
              </a:rPr>
              <a:t>No Cassandra você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só declara a família, e as colunas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são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criadas no momento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que os dados forem inseridos.</a:t>
            </a:r>
            <a:endParaRPr lang="pt-BR" sz="28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/>
          </a:p>
        </p:txBody>
      </p:sp>
      <p:pic>
        <p:nvPicPr>
          <p:cNvPr id="2052" name="Picture 4" descr="http://fabiorogeriosj.com.br/wp-content/uploads/2012/07/Captura-de-tela-2012-07-17-%C3%A0s-21.06.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2052" y="5054490"/>
            <a:ext cx="5431394" cy="13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Família de 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4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4" y="1838618"/>
            <a:ext cx="8917427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a unidade mais básica da estrutura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Cassandra,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contendo um nome, um valor e um registro de data 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hora;</a:t>
            </a:r>
          </a:p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A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pesar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do nome, não podemos pensar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que é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igual ao de um banco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relacional.</a:t>
            </a:r>
          </a:p>
          <a:p>
            <a:pPr algn="just"/>
            <a:r>
              <a:rPr lang="pt-BR" sz="3600" dirty="0" smtClean="0">
                <a:latin typeface="Roboto" pitchFamily="2" charset="0"/>
                <a:ea typeface="Roboto" pitchFamily="2" charset="0"/>
              </a:rPr>
              <a:t>No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Cassandra não é declarado tamanho de coluna,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mas sua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classificação 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validação;</a:t>
            </a:r>
          </a:p>
          <a:p>
            <a:pPr algn="just"/>
            <a:endParaRPr lang="pt-BR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0365" y="2175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14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5756533"/>
              </p:ext>
            </p:extLst>
          </p:nvPr>
        </p:nvGraphicFramePr>
        <p:xfrm>
          <a:off x="3124199" y="183021"/>
          <a:ext cx="9064626" cy="6674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32313"/>
                <a:gridCol w="4532313"/>
              </a:tblGrid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Tipo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effectLst/>
                          <a:latin typeface="Roboto" pitchFamily="2" charset="0"/>
                          <a:ea typeface="Roboto" pitchFamily="2" charset="0"/>
                        </a:rPr>
                        <a:t>Descrição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</a:tr>
              <a:tr h="97707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BytesType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 err="1">
                          <a:latin typeface="Roboto" pitchFamily="2" charset="0"/>
                          <a:ea typeface="Roboto" pitchFamily="2" charset="0"/>
                        </a:rPr>
                        <a:t>Exadecimais</a:t>
                      </a:r>
                      <a:r>
                        <a:rPr lang="pt-BR" sz="2400" dirty="0">
                          <a:latin typeface="Roboto" pitchFamily="2" charset="0"/>
                          <a:ea typeface="Roboto" pitchFamily="2" charset="0"/>
                        </a:rPr>
                        <a:t> sem validação, esse é a classificação padrão da coluna quando não especificada.</a:t>
                      </a:r>
                    </a:p>
                  </a:txBody>
                  <a:tcPr marL="0" marR="0" marT="0" marB="0"/>
                </a:tc>
              </a:tr>
              <a:tr h="705661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AsciiType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Roboto" pitchFamily="2" charset="0"/>
                          <a:ea typeface="Roboto" pitchFamily="2" charset="0"/>
                        </a:rPr>
                        <a:t>Valida os caracteres como codificação US-ASCII, padrão americano.</a:t>
                      </a:r>
                    </a:p>
                  </a:txBody>
                  <a:tcPr marL="0" marR="0" marT="0" marB="0"/>
                </a:tc>
              </a:tr>
              <a:tr h="423397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Roboto" pitchFamily="2" charset="0"/>
                          <a:ea typeface="Roboto" pitchFamily="2" charset="0"/>
                        </a:rPr>
                        <a:t>UTF8Type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Roboto" pitchFamily="2" charset="0"/>
                          <a:ea typeface="Roboto" pitchFamily="2" charset="0"/>
                        </a:rPr>
                        <a:t>Valida os caracteres no padrão UTF8.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IntegerType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números inteiros.</a:t>
                      </a:r>
                    </a:p>
                  </a:txBody>
                  <a:tcPr marL="0" marR="0" marT="0" marB="0"/>
                </a:tc>
              </a:tr>
              <a:tr h="39428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LongType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números longos de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UUIDType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valor de 16-byte.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DateType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Data e hora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BooleanType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true ou false.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FloatType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Valida valores com pontos flutuantes de 4-byte.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Roboto" pitchFamily="2" charset="0"/>
                          <a:ea typeface="Roboto" pitchFamily="2" charset="0"/>
                        </a:rPr>
                        <a:t>DoubleType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Mesma validação do FloatType mas com 8-byte.</a:t>
                      </a:r>
                    </a:p>
                  </a:txBody>
                  <a:tcPr marL="0" marR="0" marT="0" marB="0"/>
                </a:tc>
              </a:tr>
              <a:tr h="343423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DecimalType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Roboto" pitchFamily="2" charset="0"/>
                          <a:ea typeface="Roboto" pitchFamily="2" charset="0"/>
                        </a:rPr>
                        <a:t>Ponto flutuante variável.</a:t>
                      </a:r>
                    </a:p>
                  </a:txBody>
                  <a:tcPr marL="0" marR="0" marT="0" marB="0"/>
                </a:tc>
              </a:tr>
              <a:tr h="65138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latin typeface="Roboto" pitchFamily="2" charset="0"/>
                          <a:ea typeface="Roboto" pitchFamily="2" charset="0"/>
                        </a:rPr>
                        <a:t>CounterColumnType</a:t>
                      </a:r>
                      <a:endParaRPr lang="pt-BR" sz="2400" b="1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Roboto" pitchFamily="2" charset="0"/>
                          <a:ea typeface="Roboto" pitchFamily="2" charset="0"/>
                        </a:rPr>
                        <a:t>Valor de contador com 8-byte de comprimento.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932765" y="3699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smtClean="0">
                <a:latin typeface="Roboto" pitchFamily="2" charset="0"/>
                <a:ea typeface="Roboto" pitchFamily="2" charset="0"/>
              </a:rPr>
              <a:t>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83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390650"/>
            <a:ext cx="9136367" cy="5467350"/>
          </a:xfrm>
        </p:spPr>
        <p:txBody>
          <a:bodyPr>
            <a:noAutofit/>
          </a:bodyPr>
          <a:lstStyle/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O MR de banco de dados prevalece há 30 anos;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Evolução acelerada na Era da Informação; </a:t>
            </a:r>
          </a:p>
          <a:p>
            <a:pPr lvl="0"/>
            <a:r>
              <a:rPr lang="pt-BR" sz="3600" dirty="0" smtClean="0">
                <a:latin typeface="Roboto" pitchFamily="2" charset="0"/>
                <a:ea typeface="Roboto" pitchFamily="2" charset="0"/>
              </a:rPr>
              <a:t>Estabilidade notável;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Aumento de usuários online;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Dispositivos móveis;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Computação em nuvem;</a:t>
            </a:r>
          </a:p>
          <a:p>
            <a:pPr lvl="0"/>
            <a:r>
              <a:rPr lang="pt-BR" sz="3600" b="1" dirty="0" smtClean="0">
                <a:latin typeface="Roboto" pitchFamily="2" charset="0"/>
                <a:ea typeface="Roboto" pitchFamily="2" charset="0"/>
              </a:rPr>
              <a:t>Relação de compensação (Teorema de CAP).</a:t>
            </a:r>
          </a:p>
          <a:p>
            <a:endParaRPr lang="pt-BR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082" y="254358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Modelos Relacionais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815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365" y="184187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Uma </a:t>
            </a:r>
            <a:r>
              <a:rPr lang="pt-BR" sz="3600" dirty="0" err="1" smtClean="0">
                <a:latin typeface="Roboto" pitchFamily="2" charset="0"/>
                <a:ea typeface="Roboto" pitchFamily="2" charset="0"/>
              </a:rPr>
              <a:t>supercoluna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pode receber outra coluna como valor, sendo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esse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o limite máximo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na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estrutura de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colunas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que 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Cassandra suporta;</a:t>
            </a:r>
            <a:endParaRPr lang="pt-BR" sz="2800" dirty="0"/>
          </a:p>
        </p:txBody>
      </p:sp>
      <p:pic>
        <p:nvPicPr>
          <p:cNvPr id="6146" name="Picture 2" descr="http://fabiorogeriosj.com.br/wp-content/uploads/2012/07/super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2700" y="3554569"/>
            <a:ext cx="5943252" cy="216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32765" y="36991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 smtClean="0">
                <a:latin typeface="Roboto" pitchFamily="2" charset="0"/>
                <a:ea typeface="Roboto" pitchFamily="2" charset="0"/>
              </a:rPr>
              <a:t>Modelo de Dados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/>
            </a:r>
            <a:br>
              <a:rPr lang="pt-BR" dirty="0" smtClean="0">
                <a:latin typeface="Roboto" pitchFamily="2" charset="0"/>
                <a:ea typeface="Roboto" pitchFamily="2" charset="0"/>
              </a:rPr>
            </a:br>
            <a:r>
              <a:rPr lang="pt-BR" sz="4800" b="1" dirty="0" err="1" smtClean="0">
                <a:latin typeface="Roboto" pitchFamily="2" charset="0"/>
                <a:ea typeface="Roboto" pitchFamily="2" charset="0"/>
              </a:rPr>
              <a:t>SuperColunas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59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4" y="152400"/>
            <a:ext cx="8596668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8284" y="9413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 smtClean="0"/>
              <a:t>Instalar o JRE (Java </a:t>
            </a:r>
            <a:r>
              <a:rPr lang="pt-BR" dirty="0" err="1" smtClean="0"/>
              <a:t>Runtime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r>
              <a:rPr lang="pt-BR" dirty="0" smtClean="0"/>
              <a:t>)  e criar uma variável de ambiente JAVA_HOME;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Baixar o pacote Apache Cassandra (</a:t>
            </a:r>
            <a:r>
              <a:rPr lang="pt-BR" dirty="0" smtClean="0">
                <a:hlinkClick r:id="rId2"/>
              </a:rPr>
              <a:t>http://cassandra.apache.org/download/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Extrair e executar o “</a:t>
            </a:r>
            <a:r>
              <a:rPr lang="pt-BR" dirty="0" err="1" smtClean="0"/>
              <a:t>cassandra</a:t>
            </a:r>
            <a:r>
              <a:rPr lang="pt-BR" dirty="0" smtClean="0"/>
              <a:t>.</a:t>
            </a:r>
            <a:r>
              <a:rPr lang="pt-BR" dirty="0" err="1" smtClean="0"/>
              <a:t>bat</a:t>
            </a:r>
            <a:r>
              <a:rPr lang="pt-BR" dirty="0" smtClean="0"/>
              <a:t>” da pasta </a:t>
            </a:r>
            <a:r>
              <a:rPr lang="pt-BR" dirty="0" err="1" smtClean="0"/>
              <a:t>bin</a:t>
            </a:r>
            <a:r>
              <a:rPr lang="pt-BR" dirty="0" smtClean="0"/>
              <a:t>:</a:t>
            </a:r>
          </a:p>
        </p:txBody>
      </p:sp>
      <p:pic>
        <p:nvPicPr>
          <p:cNvPr id="1026" name="Picture 2" descr="C:\Users\Rodrigo\Desktop\011011_1239_nosqlinstal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0788" y="1624013"/>
            <a:ext cx="3400425" cy="1457325"/>
          </a:xfrm>
          <a:prstGeom prst="rect">
            <a:avLst/>
          </a:prstGeom>
          <a:noFill/>
        </p:spPr>
      </p:pic>
      <p:pic>
        <p:nvPicPr>
          <p:cNvPr id="1027" name="Picture 3" descr="C:\Users\Rodrigo\Desktop\011011_1239_nosqlinstal2.png"/>
          <p:cNvPicPr>
            <a:picLocks noChangeAspect="1" noChangeArrowheads="1"/>
          </p:cNvPicPr>
          <p:nvPr/>
        </p:nvPicPr>
        <p:blipFill>
          <a:blip r:embed="rId4"/>
          <a:srcRect b="41854"/>
          <a:stretch>
            <a:fillRect/>
          </a:stretch>
        </p:blipFill>
        <p:spPr bwMode="auto">
          <a:xfrm>
            <a:off x="1452562" y="4438650"/>
            <a:ext cx="5610226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8159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3400" y="127635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9234" y="152400"/>
            <a:ext cx="8596668" cy="723900"/>
          </a:xfrm>
        </p:spPr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8159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0364" y="1524000"/>
            <a:ext cx="8917427" cy="4347791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Altas escalabilidade e disponibilidade, sem um ponto único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falha;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Implementação da família de colunas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Rendimento de gravação muito alto e bom rendimento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leitura;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Linguagem de consulta semelhante a SQL (desde 0.8) e suporte para procura por índices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secundários;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Consistência ajustável e suporte para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replicação;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Esquema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flexível;</a:t>
            </a:r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44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Considerações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80364" y="1524000"/>
            <a:ext cx="8917427" cy="5031346"/>
          </a:xfrm>
        </p:spPr>
        <p:txBody>
          <a:bodyPr>
            <a:normAutofit/>
          </a:bodyPr>
          <a:lstStyle/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Sem transações, sem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JOINs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Sem chaves estrangeiras. As chaves são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imutáveis;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As chaves devem ser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exclusivas;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Operações com falha podem deixar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mudanças;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 procura é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complicada;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Recomenda-se não usar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supercolunas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e particionadores de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preservação;</a:t>
            </a:r>
          </a:p>
          <a:p>
            <a:pPr algn="just"/>
            <a:r>
              <a:rPr lang="pt-BR" sz="3200" dirty="0">
                <a:latin typeface="Roboto" pitchFamily="2" charset="0"/>
                <a:ea typeface="Roboto" pitchFamily="2" charset="0"/>
              </a:rPr>
              <a:t>A recuperação da falha é 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manual.</a:t>
            </a:r>
          </a:p>
          <a:p>
            <a:pPr algn="just"/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9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3945" y="1428750"/>
            <a:ext cx="8100810" cy="542925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Python: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Pycassa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http://github.com/pycassa/pycassa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Java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Hector: http://hector-client.org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EasyCassandra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https://</a:t>
            </a:r>
            <a:r>
              <a:rPr lang="pt-BR" sz="2500" dirty="0" smtClean="0">
                <a:latin typeface="Roboto" pitchFamily="2" charset="0"/>
                <a:ea typeface="Roboto" pitchFamily="2" charset="0"/>
              </a:rPr>
              <a:t>github.com/otaviojava/Easy-Cassandra</a:t>
            </a:r>
            <a:endParaRPr lang="pt-BR" sz="2500" b="1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. NET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Aquiles: http://aquiles.codeplex.com/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Cassandraemon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http://cassandraemon.codeplex.com/</a:t>
            </a:r>
          </a:p>
          <a:p>
            <a:pPr algn="just"/>
            <a:r>
              <a:rPr lang="pt-BR" sz="25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2900" b="1" dirty="0" err="1">
                <a:latin typeface="Roboto" pitchFamily="2" charset="0"/>
                <a:ea typeface="Roboto" pitchFamily="2" charset="0"/>
              </a:rPr>
              <a:t>Ruby</a:t>
            </a:r>
            <a:r>
              <a:rPr lang="pt-BR" sz="2900" b="1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Fauna: https://github.com/twitter/cassandra</a:t>
            </a:r>
          </a:p>
          <a:p>
            <a:pPr algn="just"/>
            <a:r>
              <a:rPr lang="pt-BR" sz="2900" b="1" dirty="0">
                <a:latin typeface="Roboto" pitchFamily="2" charset="0"/>
                <a:ea typeface="Roboto" pitchFamily="2" charset="0"/>
              </a:rPr>
              <a:t> PHP: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Biblioteca do Cliente Cassandra PHP: https://github.com/kallaspriit/Cassandra-PHP-Client-Library</a:t>
            </a:r>
          </a:p>
          <a:p>
            <a:pPr lvl="1" algn="just"/>
            <a:r>
              <a:rPr lang="pt-BR" sz="2500" dirty="0" err="1">
                <a:latin typeface="Roboto" pitchFamily="2" charset="0"/>
                <a:ea typeface="Roboto" pitchFamily="2" charset="0"/>
              </a:rPr>
              <a:t>phpcassa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http://github.com/thobbs/phpcassa</a:t>
            </a:r>
          </a:p>
          <a:p>
            <a:pPr algn="just"/>
            <a:r>
              <a:rPr lang="pt-BR" sz="3100" b="1" dirty="0" smtClean="0">
                <a:latin typeface="Roboto" pitchFamily="2" charset="0"/>
                <a:ea typeface="Roboto" pitchFamily="2" charset="0"/>
              </a:rPr>
              <a:t>C </a:t>
            </a:r>
            <a:r>
              <a:rPr lang="pt-BR" sz="3100" b="1" dirty="0">
                <a:latin typeface="Roboto" pitchFamily="2" charset="0"/>
                <a:ea typeface="Roboto" pitchFamily="2" charset="0"/>
              </a:rPr>
              <a:t>+ +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repositório </a:t>
            </a:r>
            <a:r>
              <a:rPr lang="pt-BR" sz="2500" dirty="0" err="1">
                <a:latin typeface="Roboto" pitchFamily="2" charset="0"/>
                <a:ea typeface="Roboto" pitchFamily="2" charset="0"/>
              </a:rPr>
              <a:t>libQtCassandra</a:t>
            </a:r>
            <a:r>
              <a:rPr lang="pt-BR" sz="2500" dirty="0">
                <a:latin typeface="Roboto" pitchFamily="2" charset="0"/>
                <a:ea typeface="Roboto" pitchFamily="2" charset="0"/>
              </a:rPr>
              <a:t>: http://sf.net/p/libqtcassandra/</a:t>
            </a:r>
          </a:p>
          <a:p>
            <a:pPr lvl="1" algn="just"/>
            <a:r>
              <a:rPr lang="pt-BR" sz="2500" dirty="0">
                <a:latin typeface="Roboto" pitchFamily="2" charset="0"/>
                <a:ea typeface="Roboto" pitchFamily="2" charset="0"/>
              </a:rPr>
              <a:t>Home Page, Guia do desenvolvedor: http://snapwebsites.org/project/libqtcassandra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Clientes de alto nível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168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Bibliografia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3945" y="1687132"/>
            <a:ext cx="8384146" cy="517086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http://cadmintool.blogspot.com.br/2012/09/o-que-e-nosql.html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http://www.ibm.com/developerworks/br/library/os-apache-cassandra/</a:t>
            </a: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pt-BR" sz="2400" dirty="0">
                <a:latin typeface="Roboto" pitchFamily="2" charset="0"/>
                <a:ea typeface="Roboto" pitchFamily="2" charset="0"/>
              </a:rPr>
              <a:t>http://imasters.com.br/artigo/17043/banco-de-dados/nosql-voce-realmente-sabe-do-que-estamos-falando/</a:t>
            </a:r>
          </a:p>
          <a:p>
            <a:pPr algn="just"/>
            <a:endParaRPr lang="pt-BR" sz="2900" b="1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3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635358"/>
            <a:ext cx="8596668" cy="1320800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6000" b="1" dirty="0" smtClean="0">
                <a:latin typeface="Roboto" pitchFamily="2" charset="0"/>
                <a:ea typeface="Roboto" pitchFamily="2" charset="0"/>
              </a:rPr>
              <a:t>?</a:t>
            </a:r>
            <a:endParaRPr lang="pt-BR" sz="60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034378" y="2562572"/>
            <a:ext cx="43719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8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Not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4800" dirty="0" err="1" smtClean="0">
                <a:latin typeface="Roboto" pitchFamily="2" charset="0"/>
                <a:ea typeface="Roboto" pitchFamily="2" charset="0"/>
              </a:rPr>
              <a:t>Only</a:t>
            </a:r>
            <a:r>
              <a:rPr lang="pt-BR" sz="4800" dirty="0" smtClean="0">
                <a:latin typeface="Roboto" pitchFamily="2" charset="0"/>
                <a:ea typeface="Roboto" pitchFamily="2" charset="0"/>
              </a:rPr>
              <a:t> SQL)</a:t>
            </a:r>
            <a:endParaRPr lang="pt-BR" sz="4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3600" dirty="0">
                <a:latin typeface="Roboto" pitchFamily="2" charset="0"/>
                <a:ea typeface="Roboto" pitchFamily="2" charset="0"/>
              </a:rPr>
              <a:t>O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sistema de armazenamento </a:t>
            </a:r>
            <a:r>
              <a:rPr lang="pt-BR" sz="3600" b="1" dirty="0" err="1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600" dirty="0">
                <a:latin typeface="Roboto" pitchFamily="2" charset="0"/>
                <a:ea typeface="Roboto" pitchFamily="2" charset="0"/>
              </a:rPr>
              <a:t>é uma alternativa flexível e escalável aos bancos de dados </a:t>
            </a:r>
            <a:r>
              <a:rPr lang="pt-BR" sz="3600" dirty="0" smtClean="0">
                <a:latin typeface="Roboto" pitchFamily="2" charset="0"/>
                <a:ea typeface="Roboto" pitchFamily="2" charset="0"/>
              </a:rPr>
              <a:t>relacionais, com custos e complexidade menores.</a:t>
            </a:r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marL="0" indent="0" algn="just">
              <a:buNone/>
            </a:pPr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 smtClean="0">
              <a:latin typeface="Roboto" pitchFamily="2" charset="0"/>
              <a:ea typeface="Roboto" pitchFamily="2" charset="0"/>
            </a:endParaRPr>
          </a:p>
          <a:p>
            <a:pPr algn="just"/>
            <a:endParaRPr lang="pt-BR" sz="36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3766355"/>
            <a:ext cx="3908719" cy="23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17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0"/>
            <a:ext cx="8596668" cy="4800599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1998 – Banco de dados modelo relacional de código aberto</a:t>
            </a: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Carlos 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Strozzi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: “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é completamente distinto do modelo relacional e portanto deveria ser mais apropriadamente chamado "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NoREL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" ou algo que produzisse o mesmo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efeito”. </a:t>
            </a:r>
          </a:p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2009 – </a:t>
            </a:r>
            <a:r>
              <a:rPr lang="pt-BR" sz="32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  <a:p>
            <a:pPr lvl="1"/>
            <a:r>
              <a:rPr lang="pt-BR" sz="2800" dirty="0" smtClean="0">
                <a:latin typeface="Roboto" pitchFamily="2" charset="0"/>
                <a:ea typeface="Roboto" pitchFamily="2" charset="0"/>
              </a:rPr>
              <a:t>Eric Evans em evento para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discutir bancos de dados 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Open </a:t>
            </a:r>
            <a:r>
              <a:rPr lang="pt-BR" sz="2800" dirty="0" err="1">
                <a:latin typeface="Roboto" pitchFamily="2" charset="0"/>
                <a:ea typeface="Roboto" pitchFamily="2" charset="0"/>
              </a:rPr>
              <a:t>S</a:t>
            </a:r>
            <a:r>
              <a:rPr lang="pt-BR" sz="2800" dirty="0" err="1" smtClean="0">
                <a:latin typeface="Roboto" pitchFamily="2" charset="0"/>
                <a:ea typeface="Roboto" pitchFamily="2" charset="0"/>
              </a:rPr>
              <a:t>ource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2800" dirty="0" smtClean="0">
                <a:latin typeface="Roboto" pitchFamily="2" charset="0"/>
                <a:ea typeface="Roboto" pitchFamily="2" charset="0"/>
              </a:rPr>
              <a:t>istribuídos</a:t>
            </a:r>
            <a:r>
              <a:rPr lang="pt-BR" sz="2800" dirty="0">
                <a:latin typeface="Roboto" pitchFamily="2" charset="0"/>
                <a:ea typeface="Roboto" pitchFamily="2" charset="0"/>
              </a:rPr>
              <a:t>.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7182" y="285750"/>
            <a:ext cx="8596668" cy="1670408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Quando?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4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34" y="3810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Mas, porque surgiu?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484" y="1695451"/>
            <a:ext cx="9059094" cy="4688812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latin typeface="Roboto" pitchFamily="2" charset="0"/>
                <a:ea typeface="Roboto" pitchFamily="2" charset="0"/>
              </a:rPr>
              <a:t>Mais performance e maior escalabilidade;</a:t>
            </a:r>
          </a:p>
          <a:p>
            <a:r>
              <a:rPr lang="pt-BR" sz="3600" b="1" dirty="0">
                <a:latin typeface="Roboto" pitchFamily="2" charset="0"/>
                <a:ea typeface="Roboto" pitchFamily="2" charset="0"/>
              </a:rPr>
              <a:t>D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istribuição vertical de servidores no MR;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 Maior complexidade e alto custo na implementação;</a:t>
            </a:r>
          </a:p>
          <a:p>
            <a:r>
              <a:rPr lang="pt-BR" sz="3600" b="1" dirty="0" err="1" smtClean="0">
                <a:latin typeface="Roboto" pitchFamily="2" charset="0"/>
                <a:ea typeface="Roboto" pitchFamily="2" charset="0"/>
              </a:rPr>
              <a:t>NoSQL</a:t>
            </a:r>
            <a:r>
              <a:rPr lang="pt-BR" sz="3600" b="1" dirty="0" smtClean="0">
                <a:latin typeface="Roboto" pitchFamily="2" charset="0"/>
                <a:ea typeface="Roboto" pitchFamily="2" charset="0"/>
              </a:rPr>
              <a:t> conta com distribuição horizontal;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Computadores de pequeno e médio porte para distribuição de dados;</a:t>
            </a:r>
          </a:p>
          <a:p>
            <a:pPr lvl="1"/>
            <a:r>
              <a:rPr lang="pt-BR" sz="3200" dirty="0" smtClean="0">
                <a:latin typeface="Roboto" pitchFamily="2" charset="0"/>
                <a:ea typeface="Roboto" pitchFamily="2" charset="0"/>
              </a:rPr>
              <a:t>Eficiência e economia;</a:t>
            </a:r>
            <a:endParaRPr lang="pt-BR" sz="3200" b="1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0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latin typeface="Roboto" pitchFamily="2" charset="0"/>
                <a:ea typeface="Roboto" pitchFamily="2" charset="0"/>
              </a:rPr>
              <a:t>É subdividido pelo seu núcleo, ou seja, como ele trabalha com os dados.</a:t>
            </a:r>
          </a:p>
          <a:p>
            <a:pPr fontAlgn="base"/>
            <a:r>
              <a:rPr lang="pt-BR" sz="3200" dirty="0" smtClean="0">
                <a:latin typeface="Roboto" pitchFamily="2" charset="0"/>
                <a:ea typeface="Roboto" pitchFamily="2" charset="0"/>
              </a:rPr>
              <a:t>Key/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>
                <a:latin typeface="Roboto" pitchFamily="2" charset="0"/>
                <a:ea typeface="Roboto" pitchFamily="2" charset="0"/>
              </a:rPr>
              <a:t>Wide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Families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Document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Graph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Store</a:t>
            </a:r>
            <a:endParaRPr lang="pt-BR" sz="3200" dirty="0" smtClean="0">
              <a:latin typeface="Roboto" pitchFamily="2" charset="0"/>
              <a:ea typeface="Roboto" pitchFamily="2" charset="0"/>
            </a:endParaRPr>
          </a:p>
          <a:p>
            <a:pPr fontAlgn="base"/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Column</a:t>
            </a:r>
            <a:r>
              <a:rPr lang="pt-BR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 smtClean="0">
                <a:latin typeface="Roboto" pitchFamily="2" charset="0"/>
                <a:ea typeface="Roboto" pitchFamily="2" charset="0"/>
              </a:rPr>
              <a:t>Oriented</a:t>
            </a:r>
            <a:r>
              <a:rPr lang="pt-BR" sz="32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3200" dirty="0" err="1">
                <a:latin typeface="Roboto" pitchFamily="2" charset="0"/>
                <a:ea typeface="Roboto" pitchFamily="2" charset="0"/>
              </a:rPr>
              <a:t>Store</a:t>
            </a:r>
            <a:endParaRPr lang="pt-BR" sz="3200" dirty="0">
              <a:latin typeface="Roboto" pitchFamily="2" charset="0"/>
              <a:ea typeface="Roboto" pitchFamily="2" charset="0"/>
            </a:endParaRPr>
          </a:p>
          <a:p>
            <a:pPr fontAlgn="base"/>
            <a:endParaRPr lang="pt-BR" sz="3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Tipos de </a:t>
            </a:r>
            <a:r>
              <a:rPr lang="pt-BR" sz="5400" b="1" dirty="0" err="1" smtClean="0">
                <a:latin typeface="Roboto" pitchFamily="2" charset="0"/>
                <a:ea typeface="Roboto" pitchFamily="2" charset="0"/>
              </a:rPr>
              <a:t>NoSQL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3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b="1" dirty="0" smtClean="0">
                <a:latin typeface="Roboto" pitchFamily="2" charset="0"/>
                <a:ea typeface="Roboto" pitchFamily="2" charset="0"/>
              </a:rPr>
              <a:t>Quais são os Banco de Dados?	 </a:t>
            </a:r>
            <a:endParaRPr lang="pt-BR" sz="48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6286" y="3527160"/>
            <a:ext cx="1504950" cy="438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616" y="3965310"/>
            <a:ext cx="1453874" cy="5286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5905" y="2493347"/>
            <a:ext cx="2219325" cy="6299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3112" y="3527160"/>
            <a:ext cx="1434462" cy="14344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934" y="2912985"/>
            <a:ext cx="2110901" cy="16665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257" y="1504950"/>
            <a:ext cx="3691248" cy="12304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1760" y="4248149"/>
            <a:ext cx="1905000" cy="18097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2107" y="5650971"/>
            <a:ext cx="1318540" cy="6847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2927" y="1793876"/>
            <a:ext cx="1862665" cy="8635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9774" y="5460471"/>
            <a:ext cx="14478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5588" y="5181599"/>
            <a:ext cx="1676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5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Roboto" pitchFamily="2" charset="0"/>
                <a:ea typeface="Roboto" pitchFamily="2" charset="0"/>
              </a:rPr>
              <a:t>Quem usa?	</a:t>
            </a:r>
            <a:endParaRPr lang="pt-BR" sz="5400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344" y="4651353"/>
            <a:ext cx="3399241" cy="1278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41" y="3157987"/>
            <a:ext cx="2246040" cy="1173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5951" y="2858527"/>
            <a:ext cx="2328210" cy="123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3532" y="2462460"/>
            <a:ext cx="2370470" cy="2031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1794123"/>
            <a:ext cx="2377980" cy="1336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4212" y="1231536"/>
            <a:ext cx="3512372" cy="698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571" y="4494291"/>
            <a:ext cx="2966019" cy="22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46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</TotalTime>
  <Words>955</Words>
  <Application>Microsoft Office PowerPoint</Application>
  <PresentationFormat>Personalizar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Facet</vt:lpstr>
      <vt:lpstr>NoSQL UFRPE</vt:lpstr>
      <vt:lpstr>Modelos Relacionais</vt:lpstr>
      <vt:lpstr>NoSQL?</vt:lpstr>
      <vt:lpstr>NoSQL (Not Only SQL)</vt:lpstr>
      <vt:lpstr>Quando?</vt:lpstr>
      <vt:lpstr>Mas, porque surgiu?</vt:lpstr>
      <vt:lpstr>Tipos de NoSQL</vt:lpstr>
      <vt:lpstr>Quais são os Banco de Dados?  </vt:lpstr>
      <vt:lpstr>Quem usa? </vt:lpstr>
      <vt:lpstr>Eu escolho você...</vt:lpstr>
      <vt:lpstr>Criado por quem?</vt:lpstr>
      <vt:lpstr>Mais Cassandra</vt:lpstr>
      <vt:lpstr>Modelo de Dados Cluster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Instalação</vt:lpstr>
      <vt:lpstr>Instalação</vt:lpstr>
      <vt:lpstr>Considerações</vt:lpstr>
      <vt:lpstr>Considerações</vt:lpstr>
      <vt:lpstr>Clientes de alto nível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erick haendell</dc:creator>
  <cp:lastModifiedBy>Rodrigo</cp:lastModifiedBy>
  <cp:revision>42</cp:revision>
  <dcterms:created xsi:type="dcterms:W3CDTF">2013-03-21T11:36:34Z</dcterms:created>
  <dcterms:modified xsi:type="dcterms:W3CDTF">2013-04-01T06:06:00Z</dcterms:modified>
</cp:coreProperties>
</file>