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75" r:id="rId13"/>
    <p:sldId id="267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6" r:id="rId22"/>
  </p:sldIdLst>
  <p:sldSz cx="12188825" cy="6858000"/>
  <p:notesSz cx="6858000" cy="9144000"/>
  <p:embeddedFontLst>
    <p:embeddedFont>
      <p:font typeface="Trebuchet MS" panose="020B0603020202020204" pitchFamily="34" charset="0"/>
      <p:regular r:id="rId23"/>
      <p:bold r:id="rId24"/>
      <p:italic r:id="rId25"/>
      <p:boldItalic r:id="rId26"/>
    </p:embeddedFont>
    <p:embeddedFont>
      <p:font typeface="Wingdings 3" panose="05040102010807070707" pitchFamily="18" charset="2"/>
      <p:regular r:id="rId27"/>
    </p:embeddedFont>
    <p:embeddedFont>
      <p:font typeface="Roboto" pitchFamily="2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0" y="-16933"/>
            <a:ext cx="863600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2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08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46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996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4184034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153" y="2160983"/>
            <a:ext cx="382921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3205" y="2160983"/>
            <a:ext cx="38307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4"/>
            <a:ext cx="4513540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70"/>
            <a:ext cx="3854528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4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7200" b="1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7200" b="1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sz="7200" b="1" dirty="0" smtClean="0">
                <a:latin typeface="Roboto" pitchFamily="2" charset="0"/>
                <a:ea typeface="Roboto" pitchFamily="2" charset="0"/>
              </a:rPr>
            </a:br>
            <a:r>
              <a:rPr lang="pt-BR" sz="2800" dirty="0" smtClean="0">
                <a:latin typeface="Roboto" pitchFamily="2" charset="0"/>
                <a:ea typeface="Roboto" pitchFamily="2" charset="0"/>
              </a:rPr>
              <a:t>UFRPE</a:t>
            </a:r>
            <a:endParaRPr lang="pt-BR" sz="28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>
                <a:latin typeface="Roboto" pitchFamily="2" charset="0"/>
                <a:ea typeface="Roboto" pitchFamily="2" charset="0"/>
              </a:rPr>
              <a:t>E</a:t>
            </a:r>
            <a:r>
              <a:rPr lang="pt-BR" sz="5400" b="1" dirty="0" smtClean="0">
                <a:latin typeface="Roboto" pitchFamily="2" charset="0"/>
                <a:ea typeface="Roboto" pitchFamily="2" charset="0"/>
              </a:rPr>
              <a:t>u escolho </a:t>
            </a:r>
            <a:r>
              <a:rPr lang="pt-BR" sz="5400" b="1" dirty="0" smtClean="0">
                <a:latin typeface="Roboto" pitchFamily="2" charset="0"/>
                <a:ea typeface="Roboto" pitchFamily="2" charset="0"/>
              </a:rPr>
              <a:t>você...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02" y="1930400"/>
            <a:ext cx="3914332" cy="371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7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Criado por </a:t>
            </a:r>
            <a:r>
              <a:rPr lang="pt-BR" sz="5400" b="1" dirty="0" smtClean="0">
                <a:latin typeface="Roboto" pitchFamily="2" charset="0"/>
                <a:ea typeface="Roboto" pitchFamily="2" charset="0"/>
              </a:rPr>
              <a:t>quem?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187883" cy="3880773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Roboto" pitchFamily="2" charset="0"/>
                <a:ea typeface="Roboto" pitchFamily="2" charset="0"/>
              </a:rPr>
              <a:t>D</a:t>
            </a:r>
            <a:r>
              <a:rPr lang="pt-BR" sz="2400" b="1" dirty="0" smtClean="0">
                <a:latin typeface="Roboto" pitchFamily="2" charset="0"/>
                <a:ea typeface="Roboto" pitchFamily="2" charset="0"/>
              </a:rPr>
              <a:t>esenvolvido </a:t>
            </a:r>
            <a:r>
              <a:rPr lang="pt-BR" sz="2400" b="1" dirty="0">
                <a:latin typeface="Roboto" pitchFamily="2" charset="0"/>
                <a:ea typeface="Roboto" pitchFamily="2" charset="0"/>
              </a:rPr>
              <a:t>pelo </a:t>
            </a:r>
            <a:r>
              <a:rPr lang="pt-BR" sz="2400" b="1" dirty="0" err="1" smtClean="0">
                <a:latin typeface="Roboto" pitchFamily="2" charset="0"/>
                <a:ea typeface="Roboto" pitchFamily="2" charset="0"/>
              </a:rPr>
              <a:t>Facebook</a:t>
            </a:r>
            <a:r>
              <a:rPr lang="pt-BR" sz="2400" b="1" dirty="0" smtClean="0">
                <a:latin typeface="Roboto" pitchFamily="2" charset="0"/>
                <a:ea typeface="Roboto" pitchFamily="2" charset="0"/>
              </a:rPr>
              <a:t>;</a:t>
            </a:r>
          </a:p>
          <a:p>
            <a:pPr lvl="1"/>
            <a:r>
              <a:rPr lang="pt-BR" sz="2200" dirty="0" smtClean="0">
                <a:latin typeface="Roboto" pitchFamily="2" charset="0"/>
                <a:ea typeface="Roboto" pitchFamily="2" charset="0"/>
              </a:rPr>
              <a:t>Auxílio na busca da rede social;</a:t>
            </a:r>
          </a:p>
          <a:p>
            <a:pPr lvl="1"/>
            <a:r>
              <a:rPr lang="pt-BR" sz="2200" dirty="0" smtClean="0">
                <a:latin typeface="Roboto" pitchFamily="2" charset="0"/>
                <a:ea typeface="Roboto" pitchFamily="2" charset="0"/>
              </a:rPr>
              <a:t>Armazenamento de </a:t>
            </a:r>
            <a:r>
              <a:rPr lang="pt-BR" sz="2200" dirty="0">
                <a:latin typeface="Roboto" pitchFamily="2" charset="0"/>
                <a:ea typeface="Roboto" pitchFamily="2" charset="0"/>
              </a:rPr>
              <a:t>mensagens das caixas de entrada dos </a:t>
            </a:r>
            <a:r>
              <a:rPr lang="pt-BR" sz="2200" dirty="0" smtClean="0">
                <a:latin typeface="Roboto" pitchFamily="2" charset="0"/>
                <a:ea typeface="Roboto" pitchFamily="2" charset="0"/>
              </a:rPr>
              <a:t>usuários;</a:t>
            </a:r>
            <a:endParaRPr lang="pt-BR" sz="2400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2400" dirty="0" smtClean="0">
                <a:latin typeface="Roboto" pitchFamily="2" charset="0"/>
                <a:ea typeface="Roboto" pitchFamily="2" charset="0"/>
              </a:rPr>
              <a:t>Foi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liberado sob licença Open </a:t>
            </a:r>
            <a:r>
              <a:rPr lang="pt-BR" sz="2400" dirty="0" err="1">
                <a:latin typeface="Roboto" pitchFamily="2" charset="0"/>
                <a:ea typeface="Roboto" pitchFamily="2" charset="0"/>
              </a:rPr>
              <a:t>Source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 em julho de 2008. </a:t>
            </a:r>
            <a:endParaRPr lang="pt-BR" sz="2400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2400" dirty="0">
                <a:latin typeface="Roboto" pitchFamily="2" charset="0"/>
                <a:ea typeface="Roboto" pitchFamily="2" charset="0"/>
              </a:rPr>
              <a:t>P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rojeto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de incubação da Fundação Apache em janeiro de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2009.</a:t>
            </a:r>
          </a:p>
          <a:p>
            <a:r>
              <a:rPr lang="pt-BR" sz="2400" dirty="0" smtClean="0">
                <a:latin typeface="Roboto" pitchFamily="2" charset="0"/>
                <a:ea typeface="Roboto" pitchFamily="2" charset="0"/>
              </a:rPr>
              <a:t>A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primeira versão a ser lançada foi a 0.3 em março de 2010, encontrando-se atualmente na versão 1.1.6. </a:t>
            </a:r>
          </a:p>
        </p:txBody>
      </p:sp>
    </p:spTree>
    <p:extLst>
      <p:ext uri="{BB962C8B-B14F-4D97-AF65-F5344CB8AC3E}">
        <p14:creationId xmlns:p14="http://schemas.microsoft.com/office/powerpoint/2010/main" val="19943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Mais Cassandra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187883" cy="3880773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Roboto" pitchFamily="2" charset="0"/>
                <a:ea typeface="Roboto" pitchFamily="2" charset="0"/>
              </a:rPr>
              <a:t>Reposit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ó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rio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de dados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em Java;</a:t>
            </a:r>
            <a:endParaRPr lang="pt-BR" sz="2400" dirty="0">
              <a:latin typeface="Roboto" pitchFamily="2" charset="0"/>
              <a:ea typeface="Roboto" pitchFamily="2" charset="0"/>
            </a:endParaRPr>
          </a:p>
          <a:p>
            <a:r>
              <a:rPr lang="pt-BR" sz="2400" dirty="0">
                <a:latin typeface="Roboto" pitchFamily="2" charset="0"/>
                <a:ea typeface="Roboto" pitchFamily="2" charset="0"/>
              </a:rPr>
              <a:t>Dispensa a sobrecarga de recursos dos bancos de dados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relacionais convencionais;</a:t>
            </a:r>
            <a:endParaRPr lang="pt-BR" sz="2400" dirty="0">
              <a:latin typeface="Roboto" pitchFamily="2" charset="0"/>
              <a:ea typeface="Roboto" pitchFamily="2" charset="0"/>
            </a:endParaRPr>
          </a:p>
          <a:p>
            <a:r>
              <a:rPr lang="pt-BR" sz="2400" dirty="0" smtClean="0">
                <a:latin typeface="Roboto" pitchFamily="2" charset="0"/>
                <a:ea typeface="Roboto" pitchFamily="2" charset="0"/>
              </a:rPr>
              <a:t>Reúne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a arquitetura do </a:t>
            </a:r>
            <a:r>
              <a:rPr lang="pt-BR" sz="2400" dirty="0" err="1">
                <a:latin typeface="Roboto" pitchFamily="2" charset="0"/>
                <a:ea typeface="Roboto" pitchFamily="2" charset="0"/>
              </a:rPr>
              <a:t>Dynamo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, da </a:t>
            </a:r>
            <a:r>
              <a:rPr lang="pt-BR" sz="2400" dirty="0" err="1">
                <a:latin typeface="Roboto" pitchFamily="2" charset="0"/>
                <a:ea typeface="Roboto" pitchFamily="2" charset="0"/>
              </a:rPr>
              <a:t>Amazon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 e modelo de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dados baseado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no </a:t>
            </a:r>
            <a:r>
              <a:rPr lang="pt-BR" sz="2400" dirty="0" err="1">
                <a:latin typeface="Roboto" pitchFamily="2" charset="0"/>
                <a:ea typeface="Roboto" pitchFamily="2" charset="0"/>
              </a:rPr>
              <a:t>Bigtable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, do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Google;</a:t>
            </a:r>
            <a:endParaRPr lang="pt-BR" sz="2400" dirty="0">
              <a:latin typeface="Roboto" pitchFamily="2" charset="0"/>
              <a:ea typeface="Roboto" pitchFamily="2" charset="0"/>
            </a:endParaRPr>
          </a:p>
          <a:p>
            <a:r>
              <a:rPr lang="pt-BR" sz="2400" dirty="0">
                <a:latin typeface="Roboto" pitchFamily="2" charset="0"/>
                <a:ea typeface="Roboto" pitchFamily="2" charset="0"/>
              </a:rPr>
              <a:t>Atualmente e mantido por desenvolvedores da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Fundação Apache e colaboradores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de muitas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empresas;</a:t>
            </a:r>
            <a:endParaRPr lang="pt-BR" sz="24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90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365" y="1750075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a estrutura mais externa do modelo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Cassandra,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s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endo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assim podemos entender que o cluster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o anel que faz a ligação entre todos os nós existentes para poder manter todos eles sincronizados e em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operação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;</a:t>
            </a:r>
            <a:endParaRPr lang="pt-BR" sz="2400" dirty="0" smtClean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Cada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nó do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cluster tem o mesmo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papel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;</a:t>
            </a:r>
            <a:endParaRPr lang="pt-BR" sz="2400" dirty="0" smtClean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2400" dirty="0" smtClean="0">
                <a:latin typeface="Roboto" pitchFamily="2" charset="0"/>
                <a:ea typeface="Roboto" pitchFamily="2" charset="0"/>
              </a:rPr>
              <a:t>Dados são distribu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í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dos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em todo o cluster (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então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cada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nó contém diferentes tipos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de dados), como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não há mestre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cada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n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ó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pode atender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qualquer pedido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.</a:t>
            </a:r>
            <a:endParaRPr lang="pt-BR" sz="2400" dirty="0" smtClean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0365" y="217510"/>
            <a:ext cx="8596668" cy="1320800"/>
          </a:xfrm>
        </p:spPr>
        <p:txBody>
          <a:bodyPr/>
          <a:lstStyle/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Cluster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51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38" y="5988310"/>
            <a:ext cx="8596668" cy="3880773"/>
          </a:xfrm>
        </p:spPr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 descr="http://fabiorogeriosj.com.br/wp-content/uploads/2012/07/ambiente_cassandr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5" y="1750268"/>
            <a:ext cx="7191658" cy="457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0365" y="21751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Cluster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2273"/>
            <a:ext cx="8596668" cy="3880773"/>
          </a:xfrm>
        </p:spPr>
        <p:txBody>
          <a:bodyPr/>
          <a:lstStyle/>
          <a:p>
            <a:r>
              <a:rPr lang="pt-BR" sz="2400" dirty="0" smtClean="0">
                <a:latin typeface="Roboto" pitchFamily="2" charset="0"/>
                <a:ea typeface="Roboto" pitchFamily="2" charset="0"/>
              </a:rPr>
              <a:t>Um </a:t>
            </a:r>
            <a:r>
              <a:rPr lang="pt-BR" sz="2400" dirty="0" err="1">
                <a:latin typeface="Roboto" pitchFamily="2" charset="0"/>
                <a:ea typeface="Roboto" pitchFamily="2" charset="0"/>
              </a:rPr>
              <a:t>keyspace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corresponde a um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banco de dados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no mundo relacional;</a:t>
            </a:r>
          </a:p>
          <a:p>
            <a:r>
              <a:rPr lang="pt-BR" sz="2400" dirty="0" smtClean="0">
                <a:latin typeface="Roboto" pitchFamily="2" charset="0"/>
                <a:ea typeface="Roboto" pitchFamily="2" charset="0"/>
              </a:rPr>
              <a:t>Aqui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no Cassandra o </a:t>
            </a:r>
            <a:r>
              <a:rPr lang="pt-BR" sz="2400" dirty="0" err="1">
                <a:latin typeface="Roboto" pitchFamily="2" charset="0"/>
                <a:ea typeface="Roboto" pitchFamily="2" charset="0"/>
              </a:rPr>
              <a:t>keyspace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 é o recipiente mais externo dos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dados;</a:t>
            </a:r>
          </a:p>
          <a:p>
            <a:r>
              <a:rPr lang="pt-BR" sz="2400" dirty="0" smtClean="0">
                <a:latin typeface="Roboto" pitchFamily="2" charset="0"/>
                <a:ea typeface="Roboto" pitchFamily="2" charset="0"/>
              </a:rPr>
              <a:t>É possível a criação de vários </a:t>
            </a:r>
            <a:r>
              <a:rPr lang="pt-BR" sz="2400" dirty="0" err="1" smtClean="0">
                <a:latin typeface="Roboto" pitchFamily="2" charset="0"/>
                <a:ea typeface="Roboto" pitchFamily="2" charset="0"/>
              </a:rPr>
              <a:t>keyspaces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 por cluster;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		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80365" y="21751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err="1" smtClean="0">
                <a:latin typeface="Roboto" pitchFamily="2" charset="0"/>
                <a:ea typeface="Roboto" pitchFamily="2" charset="0"/>
              </a:rPr>
              <a:t>Keyspace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391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365" y="1770131"/>
            <a:ext cx="8904548" cy="4914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>
                <a:latin typeface="Roboto" pitchFamily="2" charset="0"/>
                <a:ea typeface="Roboto" pitchFamily="2" charset="0"/>
              </a:rPr>
              <a:t>Alguns atributos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que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podem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ser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declarados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para um </a:t>
            </a:r>
            <a:r>
              <a:rPr lang="pt-BR" sz="2400" dirty="0" err="1">
                <a:latin typeface="Roboto" pitchFamily="2" charset="0"/>
                <a:ea typeface="Roboto" pitchFamily="2" charset="0"/>
              </a:rPr>
              <a:t>keyspace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:</a:t>
            </a:r>
          </a:p>
          <a:p>
            <a:r>
              <a:rPr lang="pt-BR" sz="2000" b="1" dirty="0" smtClean="0">
                <a:latin typeface="Roboto" pitchFamily="2" charset="0"/>
                <a:ea typeface="Roboto" pitchFamily="2" charset="0"/>
              </a:rPr>
              <a:t>Fator </a:t>
            </a:r>
            <a:r>
              <a:rPr lang="pt-BR" sz="2000" b="1" dirty="0">
                <a:latin typeface="Roboto" pitchFamily="2" charset="0"/>
                <a:ea typeface="Roboto" pitchFamily="2" charset="0"/>
              </a:rPr>
              <a:t>de replicação</a:t>
            </a:r>
            <a:r>
              <a:rPr lang="pt-BR" sz="2000" b="1" dirty="0" smtClean="0">
                <a:latin typeface="Roboto" pitchFamily="2" charset="0"/>
                <a:ea typeface="Roboto" pitchFamily="2" charset="0"/>
              </a:rPr>
              <a:t>:</a:t>
            </a:r>
          </a:p>
          <a:p>
            <a:pPr lvl="1"/>
            <a:r>
              <a:rPr lang="pt-BR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dirty="0">
                <a:latin typeface="Roboto" pitchFamily="2" charset="0"/>
                <a:ea typeface="Roboto" pitchFamily="2" charset="0"/>
              </a:rPr>
              <a:t>responsável por declarar a quantidade de 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>réplicas </a:t>
            </a:r>
            <a:r>
              <a:rPr lang="pt-BR" dirty="0">
                <a:latin typeface="Roboto" pitchFamily="2" charset="0"/>
                <a:ea typeface="Roboto" pitchFamily="2" charset="0"/>
              </a:rPr>
              <a:t>que 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>existirá </a:t>
            </a:r>
            <a:r>
              <a:rPr lang="pt-BR" dirty="0">
                <a:latin typeface="Roboto" pitchFamily="2" charset="0"/>
                <a:ea typeface="Roboto" pitchFamily="2" charset="0"/>
              </a:rPr>
              <a:t>entre os nós de um 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>cluster;</a:t>
            </a:r>
          </a:p>
          <a:p>
            <a:pPr lvl="1"/>
            <a:r>
              <a:rPr lang="pt-BR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dirty="0">
                <a:latin typeface="Roboto" pitchFamily="2" charset="0"/>
                <a:ea typeface="Roboto" pitchFamily="2" charset="0"/>
              </a:rPr>
              <a:t>nesse ponto que temos que analisar o que vale mais para nosso projeto, desempenho ou consistência.</a:t>
            </a:r>
          </a:p>
          <a:p>
            <a:r>
              <a:rPr lang="pt-BR" sz="2000" b="1" dirty="0" smtClean="0">
                <a:latin typeface="Roboto" pitchFamily="2" charset="0"/>
                <a:ea typeface="Roboto" pitchFamily="2" charset="0"/>
              </a:rPr>
              <a:t>Estratégia </a:t>
            </a:r>
            <a:r>
              <a:rPr lang="pt-BR" sz="2000" b="1" dirty="0">
                <a:latin typeface="Roboto" pitchFamily="2" charset="0"/>
                <a:ea typeface="Roboto" pitchFamily="2" charset="0"/>
              </a:rPr>
              <a:t>de </a:t>
            </a:r>
            <a:r>
              <a:rPr lang="pt-BR" sz="2000" b="1" dirty="0" smtClean="0">
                <a:latin typeface="Roboto" pitchFamily="2" charset="0"/>
                <a:ea typeface="Roboto" pitchFamily="2" charset="0"/>
              </a:rPr>
              <a:t>colocação</a:t>
            </a:r>
          </a:p>
          <a:p>
            <a:pPr lvl="1"/>
            <a:r>
              <a:rPr lang="pt-BR" dirty="0" smtClean="0">
                <a:latin typeface="Roboto" pitchFamily="2" charset="0"/>
                <a:ea typeface="Roboto" pitchFamily="2" charset="0"/>
              </a:rPr>
              <a:t>Pode </a:t>
            </a:r>
            <a:r>
              <a:rPr lang="pt-BR" dirty="0">
                <a:latin typeface="Roboto" pitchFamily="2" charset="0"/>
                <a:ea typeface="Roboto" pitchFamily="2" charset="0"/>
              </a:rPr>
              <a:t>ser configurado o tipo da 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>réplica </a:t>
            </a:r>
            <a:r>
              <a:rPr lang="pt-BR" dirty="0">
                <a:latin typeface="Roboto" pitchFamily="2" charset="0"/>
                <a:ea typeface="Roboto" pitchFamily="2" charset="0"/>
              </a:rPr>
              <a:t>como dito 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>acima;</a:t>
            </a:r>
            <a:r>
              <a:rPr lang="pt-BR" b="1" dirty="0">
                <a:latin typeface="Roboto" pitchFamily="2" charset="0"/>
                <a:ea typeface="Roboto" pitchFamily="2" charset="0"/>
              </a:rPr>
              <a:t> </a:t>
            </a:r>
            <a:endParaRPr lang="pt-BR" b="1" dirty="0">
              <a:latin typeface="Roboto" pitchFamily="2" charset="0"/>
              <a:ea typeface="Roboto" pitchFamily="2" charset="0"/>
            </a:endParaRPr>
          </a:p>
          <a:p>
            <a:r>
              <a:rPr lang="pt-BR" sz="2000" b="1" dirty="0" smtClean="0">
                <a:latin typeface="Roboto" pitchFamily="2" charset="0"/>
                <a:ea typeface="Roboto" pitchFamily="2" charset="0"/>
              </a:rPr>
              <a:t>Família </a:t>
            </a:r>
            <a:r>
              <a:rPr lang="pt-BR" sz="2000" b="1" dirty="0">
                <a:latin typeface="Roboto" pitchFamily="2" charset="0"/>
                <a:ea typeface="Roboto" pitchFamily="2" charset="0"/>
              </a:rPr>
              <a:t>de </a:t>
            </a:r>
            <a:r>
              <a:rPr lang="pt-BR" sz="2000" b="1" dirty="0" smtClean="0">
                <a:latin typeface="Roboto" pitchFamily="2" charset="0"/>
                <a:ea typeface="Roboto" pitchFamily="2" charset="0"/>
              </a:rPr>
              <a:t>coluna</a:t>
            </a:r>
          </a:p>
          <a:p>
            <a:pPr lvl="1"/>
            <a:r>
              <a:rPr lang="pt-BR" dirty="0" smtClean="0">
                <a:latin typeface="Roboto" pitchFamily="2" charset="0"/>
                <a:ea typeface="Roboto" pitchFamily="2" charset="0"/>
              </a:rPr>
              <a:t>Um </a:t>
            </a:r>
            <a:r>
              <a:rPr lang="pt-BR" dirty="0" err="1">
                <a:latin typeface="Roboto" pitchFamily="2" charset="0"/>
                <a:ea typeface="Roboto" pitchFamily="2" charset="0"/>
              </a:rPr>
              <a:t>keyspace</a:t>
            </a:r>
            <a:r>
              <a:rPr lang="pt-BR" dirty="0">
                <a:latin typeface="Roboto" pitchFamily="2" charset="0"/>
                <a:ea typeface="Roboto" pitchFamily="2" charset="0"/>
              </a:rPr>
              <a:t> pode conter uma ou 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>várias </a:t>
            </a:r>
            <a:r>
              <a:rPr lang="pt-BR" dirty="0">
                <a:latin typeface="Roboto" pitchFamily="2" charset="0"/>
                <a:ea typeface="Roboto" pitchFamily="2" charset="0"/>
              </a:rPr>
              <a:t>famílias de 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>colunas;</a:t>
            </a:r>
            <a:endParaRPr lang="pt-BR" dirty="0">
              <a:latin typeface="Roboto" pitchFamily="2" charset="0"/>
              <a:ea typeface="Roboto" pitchFamily="2" charset="0"/>
            </a:endParaRPr>
          </a:p>
          <a:p>
            <a:endParaRPr lang="pt-BR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80365" y="21751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err="1" smtClean="0">
                <a:latin typeface="Roboto" pitchFamily="2" charset="0"/>
                <a:ea typeface="Roboto" pitchFamily="2" charset="0"/>
              </a:rPr>
              <a:t>Keyspace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70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365" y="1864375"/>
            <a:ext cx="8596668" cy="3880773"/>
          </a:xfrm>
        </p:spPr>
        <p:txBody>
          <a:bodyPr/>
          <a:lstStyle/>
          <a:p>
            <a:r>
              <a:rPr lang="pt-BR" dirty="0" smtClean="0">
                <a:latin typeface="Roboto" pitchFamily="2" charset="0"/>
                <a:ea typeface="Roboto" pitchFamily="2" charset="0"/>
              </a:rPr>
              <a:t>Comparando </a:t>
            </a:r>
            <a:r>
              <a:rPr lang="pt-BR" dirty="0">
                <a:latin typeface="Roboto" pitchFamily="2" charset="0"/>
                <a:ea typeface="Roboto" pitchFamily="2" charset="0"/>
              </a:rPr>
              <a:t>ao mundo 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>relacional seria </a:t>
            </a:r>
            <a:r>
              <a:rPr lang="pt-BR" dirty="0">
                <a:latin typeface="Roboto" pitchFamily="2" charset="0"/>
                <a:ea typeface="Roboto" pitchFamily="2" charset="0"/>
              </a:rPr>
              <a:t>uma 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>tabela, </a:t>
            </a:r>
            <a:r>
              <a:rPr lang="pt-BR" dirty="0">
                <a:latin typeface="Roboto" pitchFamily="2" charset="0"/>
                <a:ea typeface="Roboto" pitchFamily="2" charset="0"/>
              </a:rPr>
              <a:t>onde 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>esta pode </a:t>
            </a:r>
            <a:r>
              <a:rPr lang="pt-BR" dirty="0">
                <a:latin typeface="Roboto" pitchFamily="2" charset="0"/>
                <a:ea typeface="Roboto" pitchFamily="2" charset="0"/>
              </a:rPr>
              <a:t>receber 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>várias </a:t>
            </a:r>
            <a:r>
              <a:rPr lang="pt-BR" dirty="0">
                <a:latin typeface="Roboto" pitchFamily="2" charset="0"/>
                <a:ea typeface="Roboto" pitchFamily="2" charset="0"/>
              </a:rPr>
              <a:t>linhas de registros com 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>várias colunas</a:t>
            </a:r>
            <a:r>
              <a:rPr lang="pt-BR" dirty="0">
                <a:latin typeface="Roboto" pitchFamily="2" charset="0"/>
                <a:ea typeface="Roboto" pitchFamily="2" charset="0"/>
              </a:rPr>
              <a:t>;</a:t>
            </a:r>
            <a:endParaRPr lang="pt-BR" dirty="0" smtClean="0">
              <a:latin typeface="Roboto" pitchFamily="2" charset="0"/>
              <a:ea typeface="Roboto" pitchFamily="2" charset="0"/>
            </a:endParaRPr>
          </a:p>
          <a:p>
            <a:r>
              <a:rPr lang="pt-BR" dirty="0">
                <a:latin typeface="Roboto" pitchFamily="2" charset="0"/>
                <a:ea typeface="Roboto" pitchFamily="2" charset="0"/>
              </a:rPr>
              <a:t>A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dirty="0">
                <a:latin typeface="Roboto" pitchFamily="2" charset="0"/>
                <a:ea typeface="Roboto" pitchFamily="2" charset="0"/>
              </a:rPr>
              <a:t>maior diferença 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dirty="0">
                <a:latin typeface="Roboto" pitchFamily="2" charset="0"/>
                <a:ea typeface="Roboto" pitchFamily="2" charset="0"/>
              </a:rPr>
              <a:t>a capacidade de não ser declarado quais colunas essa tabela 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>terá,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dirty="0">
                <a:latin typeface="Roboto" pitchFamily="2" charset="0"/>
                <a:ea typeface="Roboto" pitchFamily="2" charset="0"/>
              </a:rPr>
              <a:t>pois cada 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>linha </a:t>
            </a:r>
            <a:r>
              <a:rPr lang="pt-BR" dirty="0">
                <a:latin typeface="Roboto" pitchFamily="2" charset="0"/>
                <a:ea typeface="Roboto" pitchFamily="2" charset="0"/>
              </a:rPr>
              <a:t>pode ter uma ou mais colunas e uma linha não precisa ser igual a 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>outra;</a:t>
            </a:r>
          </a:p>
          <a:p>
            <a:r>
              <a:rPr lang="pt-BR" dirty="0" smtClean="0">
                <a:latin typeface="Roboto" pitchFamily="2" charset="0"/>
                <a:ea typeface="Roboto" pitchFamily="2" charset="0"/>
              </a:rPr>
              <a:t>No </a:t>
            </a:r>
            <a:r>
              <a:rPr lang="pt-BR" dirty="0">
                <a:latin typeface="Roboto" pitchFamily="2" charset="0"/>
                <a:ea typeface="Roboto" pitchFamily="2" charset="0"/>
              </a:rPr>
              <a:t>banco de dados relacional temos que criar uma tabela declarando as colunas, tipo, tamanho e chave estrangeira, aqui no Cassandra esse esquema é livre onde você só declara a família, e as colunas 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>são </a:t>
            </a:r>
            <a:r>
              <a:rPr lang="pt-BR" dirty="0">
                <a:latin typeface="Roboto" pitchFamily="2" charset="0"/>
                <a:ea typeface="Roboto" pitchFamily="2" charset="0"/>
              </a:rPr>
              <a:t>criadas no momento 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>que os dados forem inseridos.</a:t>
            </a:r>
            <a:endParaRPr lang="pt-BR" dirty="0">
              <a:latin typeface="Roboto" pitchFamily="2" charset="0"/>
              <a:ea typeface="Roboto" pitchFamily="2" charset="0"/>
            </a:endParaRPr>
          </a:p>
          <a:p>
            <a:endParaRPr lang="pt-BR" dirty="0"/>
          </a:p>
        </p:txBody>
      </p:sp>
      <p:pic>
        <p:nvPicPr>
          <p:cNvPr id="2052" name="Picture 4" descr="http://fabiorogeriosj.com.br/wp-content/uploads/2012/07/Captura-de-tela-2012-07-17-%C3%A0s-21.06.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002" y="5074861"/>
            <a:ext cx="5431394" cy="134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80365" y="21751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Família de Colunas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1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364" y="1838618"/>
            <a:ext cx="8917427" cy="3880773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a unidade mais básica da estrutura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Cassandra,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contendo um nome, um valor e um registro de data e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hora;</a:t>
            </a:r>
            <a:endParaRPr lang="pt-BR" sz="2400" dirty="0" smtClean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A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pesar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do nome, não podemos pensar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que é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igual ao de um banco de dados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relacional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.</a:t>
            </a:r>
          </a:p>
          <a:p>
            <a:pPr algn="just"/>
            <a:r>
              <a:rPr lang="pt-BR" sz="2400" dirty="0" smtClean="0">
                <a:latin typeface="Roboto" pitchFamily="2" charset="0"/>
                <a:ea typeface="Roboto" pitchFamily="2" charset="0"/>
              </a:rPr>
              <a:t>No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Cassandra não é declarado tamanho de coluna,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mas sua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classificação e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validação;</a:t>
            </a:r>
          </a:p>
          <a:p>
            <a:pPr algn="just"/>
            <a:endParaRPr lang="pt-BR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80365" y="21751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Colunas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143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26608" y="-5900239"/>
            <a:ext cx="27843007" cy="24622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ACAC9D"/>
                </a:solidFill>
                <a:effectLst/>
                <a:latin typeface="Sanchez"/>
              </a:rPr>
              <a:t>Classificações: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56533"/>
              </p:ext>
            </p:extLst>
          </p:nvPr>
        </p:nvGraphicFramePr>
        <p:xfrm>
          <a:off x="4001485" y="504518"/>
          <a:ext cx="5287356" cy="5916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3678"/>
                <a:gridCol w="2643678"/>
              </a:tblGrid>
              <a:tr h="221398"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>
                          <a:effectLst/>
                          <a:latin typeface="Roboto" pitchFamily="2" charset="0"/>
                          <a:ea typeface="Roboto" pitchFamily="2" charset="0"/>
                        </a:rPr>
                        <a:t>Tipo</a:t>
                      </a:r>
                      <a:endParaRPr lang="pt-BR" sz="15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 b="1" dirty="0">
                          <a:effectLst/>
                          <a:latin typeface="Roboto" pitchFamily="2" charset="0"/>
                          <a:ea typeface="Roboto" pitchFamily="2" charset="0"/>
                        </a:rPr>
                        <a:t>Descrição</a:t>
                      </a:r>
                      <a:endParaRPr lang="pt-BR" sz="15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0" marR="0" marT="0" marB="0"/>
                </a:tc>
              </a:tr>
              <a:tr h="950974"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err="1">
                          <a:latin typeface="Roboto" pitchFamily="2" charset="0"/>
                          <a:ea typeface="Roboto" pitchFamily="2" charset="0"/>
                        </a:rPr>
                        <a:t>BytesType</a:t>
                      </a:r>
                      <a:endParaRPr lang="pt-BR" sz="15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 dirty="0" err="1">
                          <a:latin typeface="Roboto" pitchFamily="2" charset="0"/>
                          <a:ea typeface="Roboto" pitchFamily="2" charset="0"/>
                        </a:rPr>
                        <a:t>Exadecimais</a:t>
                      </a:r>
                      <a:r>
                        <a:rPr lang="pt-BR" sz="1500" dirty="0">
                          <a:latin typeface="Roboto" pitchFamily="2" charset="0"/>
                          <a:ea typeface="Roboto" pitchFamily="2" charset="0"/>
                        </a:rPr>
                        <a:t> sem validação, esse é a classificação padrão da coluna quando não especificada.</a:t>
                      </a:r>
                    </a:p>
                  </a:txBody>
                  <a:tcPr marL="0" marR="0" marT="0" marB="0"/>
                </a:tc>
              </a:tr>
              <a:tr h="792479">
                <a:tc>
                  <a:txBody>
                    <a:bodyPr/>
                    <a:lstStyle/>
                    <a:p>
                      <a:pPr algn="ctr"/>
                      <a:r>
                        <a:rPr lang="pt-BR" sz="1500" b="1">
                          <a:latin typeface="Roboto" pitchFamily="2" charset="0"/>
                          <a:ea typeface="Roboto" pitchFamily="2" charset="0"/>
                        </a:rPr>
                        <a:t>AsciiType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latin typeface="Roboto" pitchFamily="2" charset="0"/>
                          <a:ea typeface="Roboto" pitchFamily="2" charset="0"/>
                        </a:rPr>
                        <a:t>Valida os caracteres como codificação US-ASCII, padrão americano.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>
                          <a:latin typeface="Roboto" pitchFamily="2" charset="0"/>
                          <a:ea typeface="Roboto" pitchFamily="2" charset="0"/>
                        </a:rPr>
                        <a:t>UTF8Type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latin typeface="Roboto" pitchFamily="2" charset="0"/>
                          <a:ea typeface="Roboto" pitchFamily="2" charset="0"/>
                        </a:rPr>
                        <a:t>Valida os caracteres no padrão UTF8.</a:t>
                      </a:r>
                    </a:p>
                  </a:txBody>
                  <a:tcPr marL="0" marR="0" marT="0" marB="0"/>
                </a:tc>
              </a:tr>
              <a:tr h="316991">
                <a:tc>
                  <a:txBody>
                    <a:bodyPr/>
                    <a:lstStyle/>
                    <a:p>
                      <a:pPr algn="ctr"/>
                      <a:r>
                        <a:rPr lang="pt-BR" sz="1500" b="1">
                          <a:latin typeface="Roboto" pitchFamily="2" charset="0"/>
                          <a:ea typeface="Roboto" pitchFamily="2" charset="0"/>
                        </a:rPr>
                        <a:t>IntegerType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Roboto" pitchFamily="2" charset="0"/>
                          <a:ea typeface="Roboto" pitchFamily="2" charset="0"/>
                        </a:rPr>
                        <a:t>Valida números inteiros.</a:t>
                      </a:r>
                    </a:p>
                  </a:txBody>
                  <a:tcPr marL="0" marR="0" marT="0" marB="0"/>
                </a:tc>
              </a:tr>
              <a:tr h="442797">
                <a:tc>
                  <a:txBody>
                    <a:bodyPr/>
                    <a:lstStyle/>
                    <a:p>
                      <a:pPr algn="ctr"/>
                      <a:r>
                        <a:rPr lang="pt-BR" sz="1500" b="1">
                          <a:latin typeface="Roboto" pitchFamily="2" charset="0"/>
                          <a:ea typeface="Roboto" pitchFamily="2" charset="0"/>
                        </a:rPr>
                        <a:t>LongType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Roboto" pitchFamily="2" charset="0"/>
                          <a:ea typeface="Roboto" pitchFamily="2" charset="0"/>
                        </a:rPr>
                        <a:t>Valida números longos de 8-byte.</a:t>
                      </a:r>
                    </a:p>
                  </a:txBody>
                  <a:tcPr marL="0" marR="0" marT="0" marB="0"/>
                </a:tc>
              </a:tr>
              <a:tr h="316991"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err="1">
                          <a:latin typeface="Roboto" pitchFamily="2" charset="0"/>
                          <a:ea typeface="Roboto" pitchFamily="2" charset="0"/>
                        </a:rPr>
                        <a:t>UUIDType</a:t>
                      </a:r>
                      <a:endParaRPr lang="pt-BR" sz="15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Roboto" pitchFamily="2" charset="0"/>
                          <a:ea typeface="Roboto" pitchFamily="2" charset="0"/>
                        </a:rPr>
                        <a:t>Valida valor de 16-byte.</a:t>
                      </a:r>
                    </a:p>
                  </a:txBody>
                  <a:tcPr marL="0" marR="0" marT="0" marB="0"/>
                </a:tc>
              </a:tr>
              <a:tr h="316991">
                <a:tc>
                  <a:txBody>
                    <a:bodyPr/>
                    <a:lstStyle/>
                    <a:p>
                      <a:pPr algn="ctr"/>
                      <a:r>
                        <a:rPr lang="pt-BR" sz="1500" b="1">
                          <a:latin typeface="Roboto" pitchFamily="2" charset="0"/>
                          <a:ea typeface="Roboto" pitchFamily="2" charset="0"/>
                        </a:rPr>
                        <a:t>DateType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Roboto" pitchFamily="2" charset="0"/>
                          <a:ea typeface="Roboto" pitchFamily="2" charset="0"/>
                        </a:rPr>
                        <a:t>Valida Data e hora com 8-byte.</a:t>
                      </a:r>
                    </a:p>
                  </a:txBody>
                  <a:tcPr marL="0" marR="0" marT="0" marB="0"/>
                </a:tc>
              </a:tr>
              <a:tr h="316991">
                <a:tc>
                  <a:txBody>
                    <a:bodyPr/>
                    <a:lstStyle/>
                    <a:p>
                      <a:pPr algn="ctr"/>
                      <a:r>
                        <a:rPr lang="pt-BR" sz="1500" b="1">
                          <a:latin typeface="Roboto" pitchFamily="2" charset="0"/>
                          <a:ea typeface="Roboto" pitchFamily="2" charset="0"/>
                        </a:rPr>
                        <a:t>BooleanType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Roboto" pitchFamily="2" charset="0"/>
                          <a:ea typeface="Roboto" pitchFamily="2" charset="0"/>
                        </a:rPr>
                        <a:t>Valida true ou false.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/>
                    <a:lstStyle/>
                    <a:p>
                      <a:pPr algn="ctr"/>
                      <a:r>
                        <a:rPr lang="pt-BR" sz="1500" b="1">
                          <a:latin typeface="Roboto" pitchFamily="2" charset="0"/>
                          <a:ea typeface="Roboto" pitchFamily="2" charset="0"/>
                        </a:rPr>
                        <a:t>FloatType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Roboto" pitchFamily="2" charset="0"/>
                          <a:ea typeface="Roboto" pitchFamily="2" charset="0"/>
                        </a:rPr>
                        <a:t>Valida valores com pontos flutuantes de 4-byte.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/>
                    <a:lstStyle/>
                    <a:p>
                      <a:pPr algn="ctr"/>
                      <a:r>
                        <a:rPr lang="pt-BR" sz="1500" b="1">
                          <a:latin typeface="Roboto" pitchFamily="2" charset="0"/>
                          <a:ea typeface="Roboto" pitchFamily="2" charset="0"/>
                        </a:rPr>
                        <a:t>DoubleType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Roboto" pitchFamily="2" charset="0"/>
                          <a:ea typeface="Roboto" pitchFamily="2" charset="0"/>
                        </a:rPr>
                        <a:t>Mesma validação do FloatType mas com 8-byte.</a:t>
                      </a:r>
                    </a:p>
                  </a:txBody>
                  <a:tcPr marL="0" marR="0" marT="0" marB="0"/>
                </a:tc>
              </a:tr>
              <a:tr h="316991"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err="1">
                          <a:latin typeface="Roboto" pitchFamily="2" charset="0"/>
                          <a:ea typeface="Roboto" pitchFamily="2" charset="0"/>
                        </a:rPr>
                        <a:t>DecimalType</a:t>
                      </a:r>
                      <a:endParaRPr lang="pt-BR" sz="15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Roboto" pitchFamily="2" charset="0"/>
                          <a:ea typeface="Roboto" pitchFamily="2" charset="0"/>
                        </a:rPr>
                        <a:t>Ponto flutuante variável.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err="1">
                          <a:latin typeface="Roboto" pitchFamily="2" charset="0"/>
                          <a:ea typeface="Roboto" pitchFamily="2" charset="0"/>
                        </a:rPr>
                        <a:t>CounterColumnType</a:t>
                      </a:r>
                      <a:endParaRPr lang="pt-BR" sz="15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latin typeface="Roboto" pitchFamily="2" charset="0"/>
                          <a:ea typeface="Roboto" pitchFamily="2" charset="0"/>
                        </a:rPr>
                        <a:t>Valor de contador com 8-byte de comprimento.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932765" y="36991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Colunas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83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9136367" cy="3880773"/>
          </a:xfrm>
        </p:spPr>
        <p:txBody>
          <a:bodyPr/>
          <a:lstStyle/>
          <a:p>
            <a:pPr lvl="0"/>
            <a:r>
              <a:rPr lang="pt-BR" sz="2400" dirty="0" smtClean="0">
                <a:latin typeface="Roboto" pitchFamily="2" charset="0"/>
                <a:ea typeface="Roboto" pitchFamily="2" charset="0"/>
              </a:rPr>
              <a:t>O MR de banco de dados prevalece há 30 anos;</a:t>
            </a:r>
          </a:p>
          <a:p>
            <a:pPr lvl="0"/>
            <a:r>
              <a:rPr lang="pt-BR" sz="2400" dirty="0" smtClean="0">
                <a:latin typeface="Roboto" pitchFamily="2" charset="0"/>
                <a:ea typeface="Roboto" pitchFamily="2" charset="0"/>
              </a:rPr>
              <a:t>Evolução acelerada na Era da Informação; </a:t>
            </a:r>
          </a:p>
          <a:p>
            <a:pPr lvl="0"/>
            <a:r>
              <a:rPr lang="pt-BR" sz="2400" dirty="0" smtClean="0">
                <a:latin typeface="Roboto" pitchFamily="2" charset="0"/>
                <a:ea typeface="Roboto" pitchFamily="2" charset="0"/>
              </a:rPr>
              <a:t>Estabilidade notável;</a:t>
            </a:r>
          </a:p>
          <a:p>
            <a:pPr lvl="0"/>
            <a:r>
              <a:rPr lang="pt-BR" sz="2400" b="1" dirty="0" smtClean="0">
                <a:latin typeface="Roboto" pitchFamily="2" charset="0"/>
                <a:ea typeface="Roboto" pitchFamily="2" charset="0"/>
              </a:rPr>
              <a:t>Aumento de usuários online;</a:t>
            </a:r>
          </a:p>
          <a:p>
            <a:pPr lvl="0"/>
            <a:r>
              <a:rPr lang="pt-BR" sz="2400" b="1" dirty="0" smtClean="0">
                <a:latin typeface="Roboto" pitchFamily="2" charset="0"/>
                <a:ea typeface="Roboto" pitchFamily="2" charset="0"/>
              </a:rPr>
              <a:t>Dispositivos móveis;</a:t>
            </a:r>
          </a:p>
          <a:p>
            <a:pPr lvl="0"/>
            <a:r>
              <a:rPr lang="pt-BR" sz="2400" b="1" dirty="0" smtClean="0">
                <a:latin typeface="Roboto" pitchFamily="2" charset="0"/>
                <a:ea typeface="Roboto" pitchFamily="2" charset="0"/>
              </a:rPr>
              <a:t>Computação em nuvem;</a:t>
            </a:r>
          </a:p>
          <a:p>
            <a:pPr lvl="0"/>
            <a:r>
              <a:rPr lang="pt-BR" sz="2400" b="1" dirty="0" smtClean="0">
                <a:latin typeface="Roboto" pitchFamily="2" charset="0"/>
                <a:ea typeface="Roboto" pitchFamily="2" charset="0"/>
              </a:rPr>
              <a:t>Relação de compensação (Teorema de CAP).</a:t>
            </a:r>
          </a:p>
          <a:p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7182" y="635358"/>
            <a:ext cx="8596668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Modelos Relacionais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15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365" y="1841870"/>
            <a:ext cx="8596668" cy="3880773"/>
          </a:xfrm>
        </p:spPr>
        <p:txBody>
          <a:bodyPr/>
          <a:lstStyle/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Uma </a:t>
            </a:r>
            <a:r>
              <a:rPr lang="pt-BR" sz="2400" dirty="0" err="1">
                <a:latin typeface="Roboto" pitchFamily="2" charset="0"/>
                <a:ea typeface="Roboto" pitchFamily="2" charset="0"/>
              </a:rPr>
              <a:t>super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 coluna pode receber outra coluna como valor, sendo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esse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o limite máximo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na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estrutura de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colunas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que o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Cassandra suporta;</a:t>
            </a:r>
            <a:endParaRPr lang="pt-BR" dirty="0"/>
          </a:p>
        </p:txBody>
      </p:sp>
      <p:pic>
        <p:nvPicPr>
          <p:cNvPr id="6146" name="Picture 2" descr="http://fabiorogeriosj.com.br/wp-content/uploads/2012/07/super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700" y="3554569"/>
            <a:ext cx="5943252" cy="216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32765" y="36991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err="1" smtClean="0">
                <a:latin typeface="Roboto" pitchFamily="2" charset="0"/>
                <a:ea typeface="Roboto" pitchFamily="2" charset="0"/>
              </a:rPr>
              <a:t>SuperColunas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598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Considerações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44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2" y="635358"/>
            <a:ext cx="8596668" cy="1320800"/>
          </a:xfrm>
        </p:spPr>
        <p:txBody>
          <a:bodyPr>
            <a:normAutofit/>
          </a:bodyPr>
          <a:lstStyle/>
          <a:p>
            <a:r>
              <a:rPr lang="pt-BR" sz="6000" b="1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6000" b="1" dirty="0" smtClean="0">
                <a:latin typeface="Roboto" pitchFamily="2" charset="0"/>
                <a:ea typeface="Roboto" pitchFamily="2" charset="0"/>
              </a:rPr>
              <a:t>?</a:t>
            </a:r>
            <a:endParaRPr lang="pt-BR" sz="60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4378" y="2562572"/>
            <a:ext cx="43719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8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4800" dirty="0" smtClean="0">
                <a:latin typeface="Roboto" pitchFamily="2" charset="0"/>
                <a:ea typeface="Roboto" pitchFamily="2" charset="0"/>
              </a:rPr>
              <a:t> (</a:t>
            </a:r>
            <a:r>
              <a:rPr lang="pt-BR" sz="4800" dirty="0" err="1" smtClean="0">
                <a:latin typeface="Roboto" pitchFamily="2" charset="0"/>
                <a:ea typeface="Roboto" pitchFamily="2" charset="0"/>
              </a:rPr>
              <a:t>Not</a:t>
            </a:r>
            <a:r>
              <a:rPr lang="pt-BR" sz="4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4800" dirty="0" err="1" smtClean="0">
                <a:latin typeface="Roboto" pitchFamily="2" charset="0"/>
                <a:ea typeface="Roboto" pitchFamily="2" charset="0"/>
              </a:rPr>
              <a:t>Only</a:t>
            </a:r>
            <a:r>
              <a:rPr lang="pt-BR" sz="4800" dirty="0" smtClean="0">
                <a:latin typeface="Roboto" pitchFamily="2" charset="0"/>
                <a:ea typeface="Roboto" pitchFamily="2" charset="0"/>
              </a:rPr>
              <a:t> SQL)</a:t>
            </a:r>
            <a:endParaRPr lang="pt-BR" sz="4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O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sistema de armazenamento </a:t>
            </a:r>
            <a:r>
              <a:rPr lang="pt-BR" sz="2400" b="1" dirty="0" err="1">
                <a:latin typeface="Roboto" pitchFamily="2" charset="0"/>
                <a:ea typeface="Roboto" pitchFamily="2" charset="0"/>
              </a:rPr>
              <a:t>NoSQL</a:t>
            </a:r>
            <a:r>
              <a:rPr lang="pt-BR" sz="2400" b="1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é uma alternativa flexível e escalável aos bancos de dados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relacionais, com custos e complexidade menores.</a:t>
            </a:r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marL="0" indent="0" algn="just">
              <a:buNone/>
            </a:pPr>
            <a:endParaRPr lang="pt-BR" sz="24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766355"/>
            <a:ext cx="3908719" cy="230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6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b="1" dirty="0" smtClean="0">
                <a:latin typeface="Roboto" pitchFamily="2" charset="0"/>
                <a:ea typeface="Roboto" pitchFamily="2" charset="0"/>
              </a:rPr>
              <a:t>1998 – Banco de dados modelo relacional de código </a:t>
            </a:r>
            <a:r>
              <a:rPr lang="pt-BR" sz="2400" b="1" dirty="0" smtClean="0">
                <a:latin typeface="Roboto" pitchFamily="2" charset="0"/>
                <a:ea typeface="Roboto" pitchFamily="2" charset="0"/>
              </a:rPr>
              <a:t>aberto</a:t>
            </a:r>
            <a:endParaRPr lang="pt-BR" sz="2400" b="1" dirty="0" smtClean="0">
              <a:latin typeface="Roboto" pitchFamily="2" charset="0"/>
              <a:ea typeface="Roboto" pitchFamily="2" charset="0"/>
            </a:endParaRPr>
          </a:p>
          <a:p>
            <a:pPr lvl="1"/>
            <a:r>
              <a:rPr lang="pt-BR" sz="2000" dirty="0" smtClean="0">
                <a:latin typeface="Roboto" pitchFamily="2" charset="0"/>
                <a:ea typeface="Roboto" pitchFamily="2" charset="0"/>
              </a:rPr>
              <a:t>Carlos </a:t>
            </a:r>
            <a:r>
              <a:rPr lang="pt-BR" sz="2000" dirty="0" err="1" smtClean="0">
                <a:latin typeface="Roboto" pitchFamily="2" charset="0"/>
                <a:ea typeface="Roboto" pitchFamily="2" charset="0"/>
              </a:rPr>
              <a:t>Strozzi</a:t>
            </a:r>
            <a:r>
              <a:rPr lang="pt-BR" sz="2000" dirty="0" smtClean="0">
                <a:latin typeface="Roboto" pitchFamily="2" charset="0"/>
                <a:ea typeface="Roboto" pitchFamily="2" charset="0"/>
              </a:rPr>
              <a:t> : “</a:t>
            </a:r>
            <a:r>
              <a:rPr lang="pt-BR" sz="2000" dirty="0">
                <a:latin typeface="Roboto" pitchFamily="2" charset="0"/>
                <a:ea typeface="Roboto" pitchFamily="2" charset="0"/>
              </a:rPr>
              <a:t>é completamente distinto do modelo relacional e portanto deveria ser mais apropriadamente chamado "</a:t>
            </a:r>
            <a:r>
              <a:rPr lang="pt-BR" sz="2000" dirty="0" err="1">
                <a:latin typeface="Roboto" pitchFamily="2" charset="0"/>
                <a:ea typeface="Roboto" pitchFamily="2" charset="0"/>
              </a:rPr>
              <a:t>NoREL</a:t>
            </a:r>
            <a:r>
              <a:rPr lang="pt-BR" sz="2000" dirty="0">
                <a:latin typeface="Roboto" pitchFamily="2" charset="0"/>
                <a:ea typeface="Roboto" pitchFamily="2" charset="0"/>
              </a:rPr>
              <a:t>" ou algo que produzisse o mesmo </a:t>
            </a:r>
            <a:r>
              <a:rPr lang="pt-BR" sz="2000" dirty="0" smtClean="0">
                <a:latin typeface="Roboto" pitchFamily="2" charset="0"/>
                <a:ea typeface="Roboto" pitchFamily="2" charset="0"/>
              </a:rPr>
              <a:t>efeito”. </a:t>
            </a:r>
          </a:p>
          <a:p>
            <a:r>
              <a:rPr lang="pt-BR" sz="2400" b="1" dirty="0" smtClean="0">
                <a:latin typeface="Roboto" pitchFamily="2" charset="0"/>
                <a:ea typeface="Roboto" pitchFamily="2" charset="0"/>
              </a:rPr>
              <a:t>2009 – </a:t>
            </a:r>
            <a:r>
              <a:rPr lang="pt-BR" sz="2400" b="1" dirty="0" err="1" smtClean="0">
                <a:latin typeface="Roboto" pitchFamily="2" charset="0"/>
                <a:ea typeface="Roboto" pitchFamily="2" charset="0"/>
              </a:rPr>
              <a:t>NoSQL</a:t>
            </a:r>
            <a:endParaRPr lang="pt-BR" sz="2400" b="1" dirty="0" smtClean="0">
              <a:latin typeface="Roboto" pitchFamily="2" charset="0"/>
              <a:ea typeface="Roboto" pitchFamily="2" charset="0"/>
            </a:endParaRPr>
          </a:p>
          <a:p>
            <a:pPr lvl="1"/>
            <a:r>
              <a:rPr lang="pt-BR" sz="2000" dirty="0" smtClean="0">
                <a:latin typeface="Roboto" pitchFamily="2" charset="0"/>
                <a:ea typeface="Roboto" pitchFamily="2" charset="0"/>
              </a:rPr>
              <a:t>Eric Evans em evento para </a:t>
            </a:r>
            <a:r>
              <a:rPr lang="pt-BR" sz="2000" dirty="0">
                <a:latin typeface="Roboto" pitchFamily="2" charset="0"/>
                <a:ea typeface="Roboto" pitchFamily="2" charset="0"/>
              </a:rPr>
              <a:t>discutir bancos de dados </a:t>
            </a:r>
            <a:r>
              <a:rPr lang="pt-BR" sz="2000" dirty="0" smtClean="0">
                <a:latin typeface="Roboto" pitchFamily="2" charset="0"/>
                <a:ea typeface="Roboto" pitchFamily="2" charset="0"/>
              </a:rPr>
              <a:t>Open </a:t>
            </a:r>
            <a:r>
              <a:rPr lang="pt-BR" sz="2000" dirty="0" err="1">
                <a:latin typeface="Roboto" pitchFamily="2" charset="0"/>
                <a:ea typeface="Roboto" pitchFamily="2" charset="0"/>
              </a:rPr>
              <a:t>S</a:t>
            </a:r>
            <a:r>
              <a:rPr lang="pt-BR" sz="2000" dirty="0" err="1" smtClean="0">
                <a:latin typeface="Roboto" pitchFamily="2" charset="0"/>
                <a:ea typeface="Roboto" pitchFamily="2" charset="0"/>
              </a:rPr>
              <a:t>ource</a:t>
            </a:r>
            <a:r>
              <a:rPr lang="pt-BR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2000" dirty="0">
                <a:latin typeface="Roboto" pitchFamily="2" charset="0"/>
                <a:ea typeface="Roboto" pitchFamily="2" charset="0"/>
              </a:rPr>
              <a:t>D</a:t>
            </a:r>
            <a:r>
              <a:rPr lang="pt-BR" sz="2000" dirty="0" smtClean="0">
                <a:latin typeface="Roboto" pitchFamily="2" charset="0"/>
                <a:ea typeface="Roboto" pitchFamily="2" charset="0"/>
              </a:rPr>
              <a:t>istribuídos</a:t>
            </a:r>
            <a:r>
              <a:rPr lang="pt-BR" sz="2000" dirty="0">
                <a:latin typeface="Roboto" pitchFamily="2" charset="0"/>
                <a:ea typeface="Roboto" pitchFamily="2" charset="0"/>
              </a:rPr>
              <a:t>. 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87182" y="635358"/>
            <a:ext cx="8596668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Quando?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1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Mas, porque </a:t>
            </a:r>
            <a:r>
              <a:rPr lang="pt-BR" sz="5400" b="1" dirty="0" smtClean="0">
                <a:latin typeface="Roboto" pitchFamily="2" charset="0"/>
                <a:ea typeface="Roboto" pitchFamily="2" charset="0"/>
              </a:rPr>
              <a:t>surgiu?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059094" cy="3880773"/>
          </a:xfrm>
        </p:spPr>
        <p:txBody>
          <a:bodyPr/>
          <a:lstStyle/>
          <a:p>
            <a:r>
              <a:rPr lang="pt-BR" sz="2400" b="1" dirty="0" smtClean="0">
                <a:latin typeface="Roboto" pitchFamily="2" charset="0"/>
                <a:ea typeface="Roboto" pitchFamily="2" charset="0"/>
              </a:rPr>
              <a:t>Mais</a:t>
            </a:r>
            <a:r>
              <a:rPr lang="pt-BR" sz="2400" b="1" dirty="0" smtClean="0">
                <a:latin typeface="Roboto" pitchFamily="2" charset="0"/>
                <a:ea typeface="Roboto" pitchFamily="2" charset="0"/>
              </a:rPr>
              <a:t> performance </a:t>
            </a:r>
            <a:r>
              <a:rPr lang="pt-BR" sz="2400" b="1" dirty="0" smtClean="0">
                <a:latin typeface="Roboto" pitchFamily="2" charset="0"/>
                <a:ea typeface="Roboto" pitchFamily="2" charset="0"/>
              </a:rPr>
              <a:t>e </a:t>
            </a:r>
            <a:r>
              <a:rPr lang="pt-BR" sz="2400" b="1" dirty="0" smtClean="0">
                <a:latin typeface="Roboto" pitchFamily="2" charset="0"/>
                <a:ea typeface="Roboto" pitchFamily="2" charset="0"/>
              </a:rPr>
              <a:t>maior</a:t>
            </a:r>
            <a:r>
              <a:rPr lang="pt-BR" sz="2400" b="1" dirty="0" smtClean="0">
                <a:latin typeface="Roboto" pitchFamily="2" charset="0"/>
                <a:ea typeface="Roboto" pitchFamily="2" charset="0"/>
              </a:rPr>
              <a:t> escalabilidade;</a:t>
            </a:r>
            <a:endParaRPr lang="pt-BR" sz="2400" b="1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2400" b="1" dirty="0">
                <a:latin typeface="Roboto" pitchFamily="2" charset="0"/>
                <a:ea typeface="Roboto" pitchFamily="2" charset="0"/>
              </a:rPr>
              <a:t>D</a:t>
            </a:r>
            <a:r>
              <a:rPr lang="pt-BR" sz="2400" b="1" dirty="0" smtClean="0">
                <a:latin typeface="Roboto" pitchFamily="2" charset="0"/>
                <a:ea typeface="Roboto" pitchFamily="2" charset="0"/>
              </a:rPr>
              <a:t>istribuição </a:t>
            </a:r>
            <a:r>
              <a:rPr lang="pt-BR" sz="2400" b="1" dirty="0" smtClean="0">
                <a:latin typeface="Roboto" pitchFamily="2" charset="0"/>
                <a:ea typeface="Roboto" pitchFamily="2" charset="0"/>
              </a:rPr>
              <a:t>vertical de </a:t>
            </a:r>
            <a:r>
              <a:rPr lang="pt-BR" sz="2400" b="1" dirty="0" smtClean="0">
                <a:latin typeface="Roboto" pitchFamily="2" charset="0"/>
                <a:ea typeface="Roboto" pitchFamily="2" charset="0"/>
              </a:rPr>
              <a:t>servidores no MR;</a:t>
            </a:r>
          </a:p>
          <a:p>
            <a:pPr lvl="1"/>
            <a:r>
              <a:rPr lang="pt-BR" sz="2200" dirty="0" smtClean="0">
                <a:latin typeface="Roboto" pitchFamily="2" charset="0"/>
                <a:ea typeface="Roboto" pitchFamily="2" charset="0"/>
              </a:rPr>
              <a:t> Maior complexidade e alto custo na implementação;</a:t>
            </a:r>
            <a:endParaRPr lang="pt-BR" sz="2200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2400" b="1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2400" b="1" dirty="0" smtClean="0">
                <a:latin typeface="Roboto" pitchFamily="2" charset="0"/>
                <a:ea typeface="Roboto" pitchFamily="2" charset="0"/>
              </a:rPr>
              <a:t> conta com distribuição horizontal;</a:t>
            </a:r>
          </a:p>
          <a:p>
            <a:pPr lvl="1"/>
            <a:r>
              <a:rPr lang="pt-BR" sz="2200" dirty="0" smtClean="0">
                <a:latin typeface="Roboto" pitchFamily="2" charset="0"/>
                <a:ea typeface="Roboto" pitchFamily="2" charset="0"/>
              </a:rPr>
              <a:t>Computadores de pequeno e médio porte para distribuição de dados;</a:t>
            </a:r>
          </a:p>
          <a:p>
            <a:pPr lvl="1"/>
            <a:r>
              <a:rPr lang="pt-BR" sz="2200" dirty="0" smtClean="0">
                <a:latin typeface="Roboto" pitchFamily="2" charset="0"/>
                <a:ea typeface="Roboto" pitchFamily="2" charset="0"/>
              </a:rPr>
              <a:t>Eficiência e economia;</a:t>
            </a:r>
            <a:endParaRPr lang="pt-BR" sz="2000" b="1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04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b="1" dirty="0" smtClean="0">
                <a:latin typeface="Roboto" pitchFamily="2" charset="0"/>
                <a:ea typeface="Roboto" pitchFamily="2" charset="0"/>
              </a:rPr>
              <a:t>É</a:t>
            </a:r>
            <a:r>
              <a:rPr lang="pt-BR" sz="2400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2400" b="1" dirty="0" smtClean="0">
                <a:latin typeface="Roboto" pitchFamily="2" charset="0"/>
                <a:ea typeface="Roboto" pitchFamily="2" charset="0"/>
              </a:rPr>
              <a:t>subdividido pelo seu núcleo, ou seja, como ele trabalha com os dados.</a:t>
            </a:r>
          </a:p>
          <a:p>
            <a:pPr fontAlgn="base"/>
            <a:r>
              <a:rPr lang="pt-BR" sz="2400" dirty="0" smtClean="0">
                <a:latin typeface="Roboto" pitchFamily="2" charset="0"/>
                <a:ea typeface="Roboto" pitchFamily="2" charset="0"/>
              </a:rPr>
              <a:t>Key/</a:t>
            </a:r>
            <a:r>
              <a:rPr lang="pt-BR" sz="2400" dirty="0" err="1" smtClean="0">
                <a:latin typeface="Roboto" pitchFamily="2" charset="0"/>
                <a:ea typeface="Roboto" pitchFamily="2" charset="0"/>
              </a:rPr>
              <a:t>Value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2400" dirty="0" err="1" smtClean="0">
                <a:latin typeface="Roboto" pitchFamily="2" charset="0"/>
                <a:ea typeface="Roboto" pitchFamily="2" charset="0"/>
              </a:rPr>
              <a:t>Store</a:t>
            </a:r>
            <a:endParaRPr lang="pt-BR" sz="2400" dirty="0" smtClean="0">
              <a:latin typeface="Roboto" pitchFamily="2" charset="0"/>
              <a:ea typeface="Roboto" pitchFamily="2" charset="0"/>
            </a:endParaRPr>
          </a:p>
          <a:p>
            <a:pPr fontAlgn="base"/>
            <a:r>
              <a:rPr lang="pt-BR" sz="2400" dirty="0" err="1">
                <a:latin typeface="Roboto" pitchFamily="2" charset="0"/>
                <a:ea typeface="Roboto" pitchFamily="2" charset="0"/>
              </a:rPr>
              <a:t>Wide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2400" dirty="0" err="1">
                <a:latin typeface="Roboto" pitchFamily="2" charset="0"/>
                <a:ea typeface="Roboto" pitchFamily="2" charset="0"/>
              </a:rPr>
              <a:t>Column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2400" dirty="0" err="1" smtClean="0">
                <a:latin typeface="Roboto" pitchFamily="2" charset="0"/>
                <a:ea typeface="Roboto" pitchFamily="2" charset="0"/>
              </a:rPr>
              <a:t>Store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/</a:t>
            </a:r>
            <a:r>
              <a:rPr lang="pt-BR" sz="2400" dirty="0" err="1" smtClean="0">
                <a:latin typeface="Roboto" pitchFamily="2" charset="0"/>
                <a:ea typeface="Roboto" pitchFamily="2" charset="0"/>
              </a:rPr>
              <a:t>Column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2400" dirty="0" err="1" smtClean="0">
                <a:latin typeface="Roboto" pitchFamily="2" charset="0"/>
                <a:ea typeface="Roboto" pitchFamily="2" charset="0"/>
              </a:rPr>
              <a:t>Families</a:t>
            </a:r>
            <a:endParaRPr lang="pt-BR" sz="2400" dirty="0" smtClean="0">
              <a:latin typeface="Roboto" pitchFamily="2" charset="0"/>
              <a:ea typeface="Roboto" pitchFamily="2" charset="0"/>
            </a:endParaRPr>
          </a:p>
          <a:p>
            <a:pPr fontAlgn="base"/>
            <a:r>
              <a:rPr lang="pt-BR" sz="2400" dirty="0" err="1" smtClean="0">
                <a:latin typeface="Roboto" pitchFamily="2" charset="0"/>
                <a:ea typeface="Roboto" pitchFamily="2" charset="0"/>
              </a:rPr>
              <a:t>Document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2400" dirty="0" err="1" smtClean="0">
                <a:latin typeface="Roboto" pitchFamily="2" charset="0"/>
                <a:ea typeface="Roboto" pitchFamily="2" charset="0"/>
              </a:rPr>
              <a:t>Store</a:t>
            </a:r>
            <a:endParaRPr lang="pt-BR" sz="2400" dirty="0" smtClean="0">
              <a:latin typeface="Roboto" pitchFamily="2" charset="0"/>
              <a:ea typeface="Roboto" pitchFamily="2" charset="0"/>
            </a:endParaRPr>
          </a:p>
          <a:p>
            <a:pPr fontAlgn="base"/>
            <a:r>
              <a:rPr lang="pt-BR" sz="2400" dirty="0" err="1" smtClean="0">
                <a:latin typeface="Roboto" pitchFamily="2" charset="0"/>
                <a:ea typeface="Roboto" pitchFamily="2" charset="0"/>
              </a:rPr>
              <a:t>Graph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2400" dirty="0" err="1" smtClean="0">
                <a:latin typeface="Roboto" pitchFamily="2" charset="0"/>
                <a:ea typeface="Roboto" pitchFamily="2" charset="0"/>
              </a:rPr>
              <a:t>Store</a:t>
            </a:r>
            <a:endParaRPr lang="pt-BR" sz="2400" dirty="0" smtClean="0">
              <a:latin typeface="Roboto" pitchFamily="2" charset="0"/>
              <a:ea typeface="Roboto" pitchFamily="2" charset="0"/>
            </a:endParaRPr>
          </a:p>
          <a:p>
            <a:pPr fontAlgn="base"/>
            <a:r>
              <a:rPr lang="pt-BR" sz="2400" dirty="0" err="1" smtClean="0">
                <a:latin typeface="Roboto" pitchFamily="2" charset="0"/>
                <a:ea typeface="Roboto" pitchFamily="2" charset="0"/>
              </a:rPr>
              <a:t>Column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2400" dirty="0" err="1" smtClean="0">
                <a:latin typeface="Roboto" pitchFamily="2" charset="0"/>
                <a:ea typeface="Roboto" pitchFamily="2" charset="0"/>
              </a:rPr>
              <a:t>Oriented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2400" dirty="0" err="1">
                <a:latin typeface="Roboto" pitchFamily="2" charset="0"/>
                <a:ea typeface="Roboto" pitchFamily="2" charset="0"/>
              </a:rPr>
              <a:t>Store</a:t>
            </a:r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fontAlgn="base"/>
            <a:endParaRPr lang="pt-BR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Tipos de </a:t>
            </a:r>
            <a:r>
              <a:rPr lang="pt-BR" sz="5400" b="1" dirty="0" err="1" smtClean="0">
                <a:latin typeface="Roboto" pitchFamily="2" charset="0"/>
                <a:ea typeface="Roboto" pitchFamily="2" charset="0"/>
              </a:rPr>
              <a:t>NoSQL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3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800" b="1" dirty="0" smtClean="0">
                <a:latin typeface="Roboto" pitchFamily="2" charset="0"/>
                <a:ea typeface="Roboto" pitchFamily="2" charset="0"/>
              </a:rPr>
              <a:t>Quais são os Banco de </a:t>
            </a: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Dados?</a:t>
            </a: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	 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86" y="3527160"/>
            <a:ext cx="1504950" cy="4381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616" y="3965310"/>
            <a:ext cx="1453874" cy="5286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905" y="2493347"/>
            <a:ext cx="2219325" cy="62996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12" y="3527160"/>
            <a:ext cx="1434462" cy="14344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4" y="2912985"/>
            <a:ext cx="2110901" cy="166650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7" y="1504950"/>
            <a:ext cx="3691248" cy="123041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760" y="4248149"/>
            <a:ext cx="1905000" cy="18097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107" y="5650971"/>
            <a:ext cx="1318540" cy="68476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927" y="1793876"/>
            <a:ext cx="1862665" cy="8635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774" y="5460471"/>
            <a:ext cx="1447800" cy="9144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88" y="5181599"/>
            <a:ext cx="16764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7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Quem </a:t>
            </a:r>
            <a:r>
              <a:rPr lang="pt-BR" sz="5400" b="1" dirty="0" smtClean="0">
                <a:latin typeface="Roboto" pitchFamily="2" charset="0"/>
                <a:ea typeface="Roboto" pitchFamily="2" charset="0"/>
              </a:rPr>
              <a:t>usa?</a:t>
            </a:r>
            <a:r>
              <a:rPr lang="pt-BR" sz="5400" b="1" dirty="0" smtClean="0">
                <a:latin typeface="Roboto" pitchFamily="2" charset="0"/>
                <a:ea typeface="Roboto" pitchFamily="2" charset="0"/>
              </a:rPr>
              <a:t>	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344" y="4651353"/>
            <a:ext cx="3399241" cy="1278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41" y="3157987"/>
            <a:ext cx="2246040" cy="1173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951" y="2858527"/>
            <a:ext cx="2328210" cy="12396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532" y="2462460"/>
            <a:ext cx="2370470" cy="2031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94123"/>
            <a:ext cx="2377980" cy="1336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212" y="1231536"/>
            <a:ext cx="3512372" cy="6988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71" y="4494291"/>
            <a:ext cx="2966019" cy="22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0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 HD - cor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 HD - core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 name="Facet H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520</TotalTime>
  <Words>831</Words>
  <Application>Microsoft Office PowerPoint</Application>
  <PresentationFormat>Personalizar</PresentationFormat>
  <Paragraphs>116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Trebuchet MS</vt:lpstr>
      <vt:lpstr>Wingdings 3</vt:lpstr>
      <vt:lpstr>Arial</vt:lpstr>
      <vt:lpstr>Sanchez</vt:lpstr>
      <vt:lpstr>Roboto</vt:lpstr>
      <vt:lpstr>Facet</vt:lpstr>
      <vt:lpstr>NoSQL UFRPE</vt:lpstr>
      <vt:lpstr>Modelos Relacionais</vt:lpstr>
      <vt:lpstr>NoSQL?</vt:lpstr>
      <vt:lpstr>NoSQL (Not Only SQL)</vt:lpstr>
      <vt:lpstr>Quando?</vt:lpstr>
      <vt:lpstr>Mas, porque surgiu?</vt:lpstr>
      <vt:lpstr>Tipos de NoSQL</vt:lpstr>
      <vt:lpstr>Quais são os Banco de Dados?  </vt:lpstr>
      <vt:lpstr>Quem usa? </vt:lpstr>
      <vt:lpstr>Eu escolho você...</vt:lpstr>
      <vt:lpstr>Criado por quem?</vt:lpstr>
      <vt:lpstr>Mais Cassandra</vt:lpstr>
      <vt:lpstr>Modelo de Dados Cluster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Considerações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erick haendell</dc:creator>
  <cp:lastModifiedBy>luisc</cp:lastModifiedBy>
  <cp:revision>34</cp:revision>
  <dcterms:created xsi:type="dcterms:W3CDTF">2013-03-21T11:36:34Z</dcterms:created>
  <dcterms:modified xsi:type="dcterms:W3CDTF">2013-04-01T04:51:28Z</dcterms:modified>
</cp:coreProperties>
</file>