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12188825" cy="6858000"/>
  <p:notesSz cx="6858000" cy="9144000"/>
  <p:embeddedFontLst>
    <p:embeddedFont>
      <p:font typeface="Trebuchet MS" pitchFamily="34" charset="0"/>
      <p:regular r:id="rId23"/>
      <p:bold r:id="rId24"/>
      <p:italic r:id="rId25"/>
      <p:boldItalic r:id="rId26"/>
    </p:embeddedFont>
    <p:embeddedFont>
      <p:font typeface="Wingdings 3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2310" y="-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72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7200" b="1" dirty="0" smtClean="0">
                <a:latin typeface="Roboto" pitchFamily="2" charset="0"/>
                <a:ea typeface="Roboto" pitchFamily="2" charset="0"/>
              </a:rPr>
            </a:br>
            <a:r>
              <a:rPr lang="pt-BR" sz="2800" dirty="0" smtClean="0">
                <a:latin typeface="Roboto" pitchFamily="2" charset="0"/>
                <a:ea typeface="Roboto" pitchFamily="2" charset="0"/>
              </a:rPr>
              <a:t>UFRPE</a:t>
            </a:r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8502" y="1930400"/>
            <a:ext cx="3914332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"/>
            <a:ext cx="8596668" cy="800100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04901"/>
            <a:ext cx="9187883" cy="5069812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1.2.3.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3335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8283" y="1295401"/>
            <a:ext cx="9187883" cy="5146012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4000" dirty="0">
              <a:latin typeface="Roboto" pitchFamily="2" charset="0"/>
              <a:ea typeface="Roboto" pitchFamily="2" charset="0"/>
            </a:endParaRPr>
          </a:p>
          <a:p>
            <a:r>
              <a:rPr lang="pt-BR" sz="40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4000" dirty="0">
              <a:latin typeface="Roboto" pitchFamily="2" charset="0"/>
              <a:ea typeface="Roboto" pitchFamily="2" charset="0"/>
            </a:endParaRPr>
          </a:p>
          <a:p>
            <a:r>
              <a:rPr lang="pt-BR" sz="40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40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40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40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4000" dirty="0">
              <a:latin typeface="Roboto" pitchFamily="2" charset="0"/>
              <a:ea typeface="Roboto" pitchFamily="2" charset="0"/>
            </a:endParaRPr>
          </a:p>
          <a:p>
            <a:r>
              <a:rPr lang="pt-BR" sz="4000" dirty="0">
                <a:latin typeface="Roboto" pitchFamily="2" charset="0"/>
                <a:ea typeface="Roboto" pitchFamily="2" charset="0"/>
              </a:rPr>
              <a:t>Atualmente e mantido por desenvolvedores da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4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90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409701"/>
            <a:ext cx="8596668" cy="4972050"/>
          </a:xfrm>
        </p:spPr>
        <p:txBody>
          <a:bodyPr>
            <a:no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estrutura mais externa do modelo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s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endo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assim podemos entender que o cluster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o anel que faz a ligação entre todos os nós existentes para poder manter todos eles sincronizados e em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operação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nó do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cluster tem o mesmo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papel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Dados são distribu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í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em todo o cluster (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então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nó contém diferentes tipos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dados), como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não há mestre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pode atender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qualquer pedido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.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0365" y="217510"/>
            <a:ext cx="8596668" cy="1320800"/>
          </a:xfrm>
        </p:spPr>
        <p:txBody>
          <a:bodyPr/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38" y="5988310"/>
            <a:ext cx="8596668" cy="388077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365" y="1750268"/>
            <a:ext cx="7191658" cy="45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384" y="2324101"/>
            <a:ext cx="8596668" cy="3752850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no mundo relacional;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Aqui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no Cassandra 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é o recipiente mais externo 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dados;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É possível a criação de vários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keyspaces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por cluster;</a:t>
            </a:r>
            <a:endParaRPr lang="pt-BR" sz="2800" dirty="0"/>
          </a:p>
          <a:p>
            <a:pPr marL="457200" lvl="1" indent="0">
              <a:buNone/>
            </a:pPr>
            <a:r>
              <a:rPr lang="pt-BR" sz="2400" dirty="0"/>
              <a:t>		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3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333500"/>
            <a:ext cx="8904548" cy="5350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>
                <a:latin typeface="Roboto" pitchFamily="2" charset="0"/>
                <a:ea typeface="Roboto" pitchFamily="2" charset="0"/>
              </a:rPr>
              <a:t>Alguns atributos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podem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ser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declarados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para um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Fator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replicação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responsável por declarar a quantidade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réplicas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existirá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entre os nós de um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cluster;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nesse ponto que temos que analisar o que vale mais para nosso projeto, desempenho ou consistência.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Estratégia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colocação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Pode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ser configurado o tipo 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réplica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como dito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acima;</a:t>
            </a:r>
            <a:r>
              <a:rPr lang="pt-BR" sz="2400" b="1" dirty="0">
                <a:latin typeface="Roboto" pitchFamily="2" charset="0"/>
                <a:ea typeface="Roboto" pitchFamily="2" charset="0"/>
              </a:rPr>
              <a:t> 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Família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coluna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pode conter uma ou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famílias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colunas;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endParaRPr lang="pt-BR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97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295401"/>
            <a:ext cx="8596668" cy="3809999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;</a:t>
            </a:r>
            <a:endParaRPr lang="pt-BR" sz="28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8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maior diferença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 capacidade de não ser declarado quais colunas essa tabela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terá,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pois cada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linha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pode ter uma ou mais colunas e uma linha não precisa ser igual 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outra;</a:t>
            </a:r>
          </a:p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No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banco de dados relacional temos que criar uma tabela declarando as colunas, tipo, tamanho e chave estrangeira, aqui no Cassandra esse esquema é livre onde você só declara a família, e as colunas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são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criadas no momento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que os dados forem inseridos.</a:t>
            </a:r>
            <a:endParaRPr lang="pt-BR" sz="2800" dirty="0">
              <a:latin typeface="Roboto" pitchFamily="2" charset="0"/>
              <a:ea typeface="Roboto" pitchFamily="2" charset="0"/>
            </a:endParaRPr>
          </a:p>
          <a:p>
            <a:endParaRPr lang="pt-BR" sz="2800" dirty="0"/>
          </a:p>
        </p:txBody>
      </p:sp>
      <p:pic>
        <p:nvPicPr>
          <p:cNvPr id="2052" name="Picture 4" descr="http://fabiorogeriosj.com.br/wp-content/uploads/2012/07/Captura-de-tela-2012-07-17-%C3%A0s-21.06.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3002" y="5074861"/>
            <a:ext cx="5431394" cy="13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4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4" y="1466850"/>
            <a:ext cx="8917427" cy="4705350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hora;</a:t>
            </a:r>
          </a:p>
          <a:p>
            <a:pPr algn="just"/>
            <a:r>
              <a:rPr lang="pt-BR" sz="40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pesar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do nome, não podemos pensar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que é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igual ao de um banco de dados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relacional.</a:t>
            </a:r>
          </a:p>
          <a:p>
            <a:pPr algn="just"/>
            <a:r>
              <a:rPr lang="pt-BR" sz="4000" dirty="0" smtClean="0">
                <a:latin typeface="Roboto" pitchFamily="2" charset="0"/>
                <a:ea typeface="Roboto" pitchFamily="2" charset="0"/>
              </a:rPr>
              <a:t>No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Cassandra não é declarado tamanho de coluna,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mas sua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classificação e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validação;</a:t>
            </a:r>
          </a:p>
          <a:p>
            <a:pPr algn="just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14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5756533"/>
              </p:ext>
            </p:extLst>
          </p:nvPr>
        </p:nvGraphicFramePr>
        <p:xfrm>
          <a:off x="4001485" y="504518"/>
          <a:ext cx="5287356" cy="5901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3678"/>
                <a:gridCol w="2643678"/>
              </a:tblGrid>
              <a:tr h="22139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Tipo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Descrição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</a:tr>
              <a:tr h="950974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BytesType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 err="1">
                          <a:latin typeface="Roboto" pitchFamily="2" charset="0"/>
                          <a:ea typeface="Roboto" pitchFamily="2" charset="0"/>
                        </a:rPr>
                        <a:t>Exadecimais</a:t>
                      </a:r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92479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AsciiType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>
                          <a:latin typeface="Roboto" pitchFamily="2" charset="0"/>
                          <a:ea typeface="Roboto" pitchFamily="2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442797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UUIDType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FloatType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latin typeface="Roboto" pitchFamily="2" charset="0"/>
                          <a:ea typeface="Roboto" pitchFamily="2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Mesma validação do FloatType mas com 8-byte.</a:t>
                      </a:r>
                    </a:p>
                  </a:txBody>
                  <a:tcPr marL="0" marR="0" marT="0" marB="0"/>
                </a:tc>
              </a:tr>
              <a:tr h="316991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DecimalType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Roboto" pitchFamily="2" charset="0"/>
                          <a:ea typeface="Roboto" pitchFamily="2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 err="1">
                          <a:latin typeface="Roboto" pitchFamily="2" charset="0"/>
                          <a:ea typeface="Roboto" pitchFamily="2" charset="0"/>
                        </a:rPr>
                        <a:t>CounterColumnType</a:t>
                      </a:r>
                      <a:endParaRPr lang="pt-BR" sz="15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Roboto" pitchFamily="2" charset="0"/>
                          <a:ea typeface="Roboto" pitchFamily="2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8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371600"/>
            <a:ext cx="9136367" cy="5048249"/>
          </a:xfrm>
        </p:spPr>
        <p:txBody>
          <a:bodyPr>
            <a:noAutofit/>
          </a:bodyPr>
          <a:lstStyle/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5282" y="273408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1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841870"/>
            <a:ext cx="8596668" cy="3880773"/>
          </a:xfrm>
        </p:spPr>
        <p:txBody>
          <a:bodyPr/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super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coluna pode receber outra coluna como valor, sendo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Cassandra suporta;</a:t>
            </a:r>
            <a:endParaRPr lang="pt-BR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700" y="3554569"/>
            <a:ext cx="5943252" cy="21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44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034378" y="2562572"/>
            <a:ext cx="43719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40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40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40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40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40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40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4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3766355"/>
            <a:ext cx="3908719" cy="23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17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4337"/>
            <a:ext cx="8596668" cy="4803113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1998 – Banco de dados modelo relacional de código aberto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082" y="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150"/>
            <a:ext cx="8596668" cy="838200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34" y="1314451"/>
            <a:ext cx="9059094" cy="51650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Roboto" pitchFamily="2" charset="0"/>
                <a:ea typeface="Roboto" pitchFamily="2" charset="0"/>
              </a:rPr>
              <a:t>Mais performance e maior escalabilidade;</a:t>
            </a:r>
          </a:p>
          <a:p>
            <a:r>
              <a:rPr lang="pt-BR" sz="40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4000" b="1" dirty="0" smtClean="0">
                <a:latin typeface="Roboto" pitchFamily="2" charset="0"/>
                <a:ea typeface="Roboto" pitchFamily="2" charset="0"/>
              </a:rPr>
              <a:t>istribuição vertical de servidores no MR;</a:t>
            </a:r>
          </a:p>
          <a:p>
            <a:pPr lvl="1"/>
            <a:r>
              <a:rPr lang="pt-BR" sz="36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</a:p>
          <a:p>
            <a:r>
              <a:rPr lang="pt-BR" sz="4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0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36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36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36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4451"/>
            <a:ext cx="8596668" cy="4726912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É subdividido pelo seu núcleo, ou seja, como ele trabalha com os dados.</a:t>
            </a:r>
          </a:p>
          <a:p>
            <a:pPr fontAlgn="base"/>
            <a:r>
              <a:rPr lang="pt-BR" sz="36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6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Dados?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6286" y="3527160"/>
            <a:ext cx="1504950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616" y="3965310"/>
            <a:ext cx="1453874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5905" y="2493347"/>
            <a:ext cx="2219325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3112" y="3527160"/>
            <a:ext cx="1434462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934" y="2912985"/>
            <a:ext cx="2110901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257" y="1504950"/>
            <a:ext cx="3691248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1760" y="4248149"/>
            <a:ext cx="1905000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2107" y="5650971"/>
            <a:ext cx="1318540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2927" y="1793876"/>
            <a:ext cx="1862665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9774" y="5460471"/>
            <a:ext cx="14478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588" y="5181599"/>
            <a:ext cx="1676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usa?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344" y="4651353"/>
            <a:ext cx="3399241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41" y="3157987"/>
            <a:ext cx="2246040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5951" y="2858527"/>
            <a:ext cx="2328210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3532" y="2462460"/>
            <a:ext cx="2370470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794123"/>
            <a:ext cx="237798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4212" y="1231536"/>
            <a:ext cx="3512372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571" y="4494291"/>
            <a:ext cx="2966019" cy="22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828</Words>
  <Application>Microsoft Office PowerPoint</Application>
  <PresentationFormat>Personalizar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Roboto</vt:lpstr>
      <vt:lpstr>Trebuchet MS</vt:lpstr>
      <vt:lpstr>Wingdings 3</vt:lpstr>
      <vt:lpstr>Facet</vt:lpstr>
      <vt:lpstr>NoSQL UFRPE</vt:lpstr>
      <vt:lpstr>Modelos Relacionais</vt:lpstr>
      <vt:lpstr>NoSQL?</vt:lpstr>
      <vt:lpstr>NoSQL (Not Only SQL)</vt:lpstr>
      <vt:lpstr>Quando?</vt:lpstr>
      <vt:lpstr>Mas, porque surgiu?</vt:lpstr>
      <vt:lpstr>Tipos de NoSQL</vt:lpstr>
      <vt:lpstr>Quais são os Banco de Dados?  </vt:lpstr>
      <vt:lpstr>Quem usa? </vt:lpstr>
      <vt:lpstr>Eu escolho você...</vt:lpstr>
      <vt:lpstr>Criado por quem?</vt:lpstr>
      <vt:lpstr>Mais Cassandra</vt:lpstr>
      <vt:lpstr>Modelo de Dados Cluster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Considerações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Rodrigo</cp:lastModifiedBy>
  <cp:revision>36</cp:revision>
  <dcterms:created xsi:type="dcterms:W3CDTF">2013-03-21T11:36:34Z</dcterms:created>
  <dcterms:modified xsi:type="dcterms:W3CDTF">2013-04-01T05:06:39Z</dcterms:modified>
</cp:coreProperties>
</file>