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72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7200" b="1" dirty="0" smtClean="0">
                <a:latin typeface="Roboto" pitchFamily="2" charset="0"/>
                <a:ea typeface="Roboto" pitchFamily="2" charset="0"/>
              </a:rPr>
            </a:br>
            <a:r>
              <a:rPr lang="pt-BR" sz="2800" dirty="0" smtClean="0">
                <a:latin typeface="Roboto" pitchFamily="2" charset="0"/>
                <a:ea typeface="Roboto" pitchFamily="2" charset="0"/>
              </a:rPr>
              <a:t>UFRPE</a:t>
            </a:r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02" y="1930400"/>
            <a:ext cx="3914332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87883" cy="388077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24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24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2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2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1.1.6. </a:t>
            </a:r>
          </a:p>
        </p:txBody>
      </p:sp>
    </p:spTree>
    <p:extLst>
      <p:ext uri="{BB962C8B-B14F-4D97-AF65-F5344CB8AC3E}">
        <p14:creationId xmlns:p14="http://schemas.microsoft.com/office/powerpoint/2010/main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87883" cy="388077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Atualmente e mantido por desenvolvedores 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75007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 estrutura mais externa do modelo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s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endo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assim podemos entender que o cluster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o anel que faz a ligação entre todos os nós existentes para poder manter todos eles sincronizados e em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operação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nó do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cluster tem o mesmo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papel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Dados são distribu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í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em todo o cluster (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então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nó contém diferentes tipos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de dados), como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não há mestre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pode atender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qualquer pedido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.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0365" y="217510"/>
            <a:ext cx="8596668" cy="1320800"/>
          </a:xfrm>
        </p:spPr>
        <p:txBody>
          <a:bodyPr/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38" y="5988310"/>
            <a:ext cx="8596668" cy="388077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5" y="1750268"/>
            <a:ext cx="7191658" cy="45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273"/>
            <a:ext cx="8596668" cy="3880773"/>
          </a:xfrm>
        </p:spPr>
        <p:txBody>
          <a:bodyPr/>
          <a:lstStyle/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no mundo relacional;</a:t>
            </a: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Aqui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no Cassandra o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é o recipiente mais externo 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dados;</a:t>
            </a:r>
          </a:p>
          <a:p>
            <a:r>
              <a:rPr lang="pt-BR" sz="2400" dirty="0" smtClean="0">
                <a:latin typeface="Roboto" pitchFamily="2" charset="0"/>
                <a:ea typeface="Roboto" pitchFamily="2" charset="0"/>
              </a:rPr>
              <a:t>É possível a criação de vários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keyspaces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por cluster;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	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770131"/>
            <a:ext cx="8904548" cy="4914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Roboto" pitchFamily="2" charset="0"/>
                <a:ea typeface="Roboto" pitchFamily="2" charset="0"/>
              </a:rPr>
              <a:t>Alguns atributos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podem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ser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declarados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para um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2000" b="1" dirty="0" smtClean="0">
                <a:latin typeface="Roboto" pitchFamily="2" charset="0"/>
                <a:ea typeface="Roboto" pitchFamily="2" charset="0"/>
              </a:rPr>
              <a:t>Fator </a:t>
            </a:r>
            <a:r>
              <a:rPr lang="pt-BR" sz="2000" b="1" dirty="0">
                <a:latin typeface="Roboto" pitchFamily="2" charset="0"/>
                <a:ea typeface="Roboto" pitchFamily="2" charset="0"/>
              </a:rPr>
              <a:t>de replicação</a:t>
            </a:r>
            <a:r>
              <a:rPr lang="pt-BR" sz="2000" b="1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dirty="0">
                <a:latin typeface="Roboto" pitchFamily="2" charset="0"/>
                <a:ea typeface="Roboto" pitchFamily="2" charset="0"/>
              </a:rPr>
              <a:t>responsável por declarar a quantidade de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réplicas </a:t>
            </a:r>
            <a:r>
              <a:rPr lang="pt-BR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existirá </a:t>
            </a:r>
            <a:r>
              <a:rPr lang="pt-BR" dirty="0">
                <a:latin typeface="Roboto" pitchFamily="2" charset="0"/>
                <a:ea typeface="Roboto" pitchFamily="2" charset="0"/>
              </a:rPr>
              <a:t>entre os nós de um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cluster;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dirty="0">
                <a:latin typeface="Roboto" pitchFamily="2" charset="0"/>
                <a:ea typeface="Roboto" pitchFamily="2" charset="0"/>
              </a:rPr>
              <a:t>nesse ponto que temos que analisar o que vale mais para nosso projeto, desempenho ou consistência.</a:t>
            </a:r>
          </a:p>
          <a:p>
            <a:r>
              <a:rPr lang="pt-BR" sz="2000" b="1" dirty="0" smtClean="0">
                <a:latin typeface="Roboto" pitchFamily="2" charset="0"/>
                <a:ea typeface="Roboto" pitchFamily="2" charset="0"/>
              </a:rPr>
              <a:t>Estratégia </a:t>
            </a:r>
            <a:r>
              <a:rPr lang="pt-BR" sz="20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2000" b="1" dirty="0" smtClean="0">
                <a:latin typeface="Roboto" pitchFamily="2" charset="0"/>
                <a:ea typeface="Roboto" pitchFamily="2" charset="0"/>
              </a:rPr>
              <a:t>colocação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Pode </a:t>
            </a:r>
            <a:r>
              <a:rPr lang="pt-BR" dirty="0">
                <a:latin typeface="Roboto" pitchFamily="2" charset="0"/>
                <a:ea typeface="Roboto" pitchFamily="2" charset="0"/>
              </a:rPr>
              <a:t>ser configurado o tipo da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réplica </a:t>
            </a:r>
            <a:r>
              <a:rPr lang="pt-BR" dirty="0">
                <a:latin typeface="Roboto" pitchFamily="2" charset="0"/>
                <a:ea typeface="Roboto" pitchFamily="2" charset="0"/>
              </a:rPr>
              <a:t>como dito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acima;</a:t>
            </a:r>
            <a:r>
              <a:rPr lang="pt-BR" b="1" dirty="0">
                <a:latin typeface="Roboto" pitchFamily="2" charset="0"/>
                <a:ea typeface="Roboto" pitchFamily="2" charset="0"/>
              </a:rPr>
              <a:t> </a:t>
            </a:r>
            <a:endParaRPr lang="pt-BR" b="1" dirty="0">
              <a:latin typeface="Roboto" pitchFamily="2" charset="0"/>
              <a:ea typeface="Roboto" pitchFamily="2" charset="0"/>
            </a:endParaRPr>
          </a:p>
          <a:p>
            <a:r>
              <a:rPr lang="pt-BR" sz="2000" b="1" dirty="0" smtClean="0">
                <a:latin typeface="Roboto" pitchFamily="2" charset="0"/>
                <a:ea typeface="Roboto" pitchFamily="2" charset="0"/>
              </a:rPr>
              <a:t>Família </a:t>
            </a:r>
            <a:r>
              <a:rPr lang="pt-BR" sz="20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2000" b="1" dirty="0" smtClean="0">
                <a:latin typeface="Roboto" pitchFamily="2" charset="0"/>
                <a:ea typeface="Roboto" pitchFamily="2" charset="0"/>
              </a:rPr>
              <a:t>coluna</a:t>
            </a:r>
          </a:p>
          <a:p>
            <a:pPr lvl="1"/>
            <a:r>
              <a:rPr lang="pt-BR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dirty="0">
                <a:latin typeface="Roboto" pitchFamily="2" charset="0"/>
                <a:ea typeface="Roboto" pitchFamily="2" charset="0"/>
              </a:rPr>
              <a:t> pode conter uma ou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dirty="0">
                <a:latin typeface="Roboto" pitchFamily="2" charset="0"/>
                <a:ea typeface="Roboto" pitchFamily="2" charset="0"/>
              </a:rPr>
              <a:t>famílias de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colunas;</a:t>
            </a:r>
            <a:endParaRPr lang="pt-BR" dirty="0">
              <a:latin typeface="Roboto" pitchFamily="2" charset="0"/>
              <a:ea typeface="Roboto" pitchFamily="2" charset="0"/>
            </a:endParaRPr>
          </a:p>
          <a:p>
            <a:endParaRPr lang="pt-B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7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864375"/>
            <a:ext cx="8801517" cy="3880773"/>
          </a:xfrm>
        </p:spPr>
        <p:txBody>
          <a:bodyPr/>
          <a:lstStyle/>
          <a:p>
            <a:pPr algn="just"/>
            <a:r>
              <a:rPr lang="pt-BR" sz="2000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;</a:t>
            </a:r>
            <a:endParaRPr lang="pt-BR" sz="20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0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maior diferença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a capacidade de não ser declarado quais colunas essa tabela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terá,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pois cada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linha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pode ter uma ou mais colunas e uma linha não precisa ser igual a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outra;</a:t>
            </a:r>
          </a:p>
          <a:p>
            <a:pPr algn="just"/>
            <a:r>
              <a:rPr lang="pt-BR" sz="2000" dirty="0" smtClean="0">
                <a:latin typeface="Roboto" pitchFamily="2" charset="0"/>
                <a:ea typeface="Roboto" pitchFamily="2" charset="0"/>
              </a:rPr>
              <a:t>No Cassandra você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só declara a família, e as colunas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são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criadas no momento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que os dados forem inseridos.</a:t>
            </a:r>
            <a:endParaRPr lang="pt-BR" sz="20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dirty="0"/>
          </a:p>
        </p:txBody>
      </p:sp>
      <p:pic>
        <p:nvPicPr>
          <p:cNvPr id="2052" name="Picture 4" descr="http://fabiorogeriosj.com.br/wp-content/uploads/2012/07/Captura-de-tela-2012-07-17-%C3%A0s-21.06.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02" y="4730640"/>
            <a:ext cx="5431394" cy="13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4" y="1838618"/>
            <a:ext cx="8917427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hora;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pesar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do nome, não podemos pensar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que 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igual ao de um banco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relacional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No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Cassandra não é declarado tamanho de coluna,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mas sua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classificação 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validação;</a:t>
            </a:r>
          </a:p>
          <a:p>
            <a:pPr algn="just"/>
            <a:endParaRPr lang="pt-B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4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26608" y="-5900239"/>
            <a:ext cx="27843007" cy="2462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ACAC9D"/>
                </a:solidFill>
                <a:effectLst/>
                <a:latin typeface="Sanchez"/>
              </a:rPr>
              <a:t>Classificações: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56533"/>
              </p:ext>
            </p:extLst>
          </p:nvPr>
        </p:nvGraphicFramePr>
        <p:xfrm>
          <a:off x="4001485" y="504518"/>
          <a:ext cx="5287356" cy="591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3678"/>
                <a:gridCol w="2643678"/>
              </a:tblGrid>
              <a:tr h="22139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Tipo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Descrição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</a:tr>
              <a:tr h="950974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BytesType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 err="1">
                          <a:latin typeface="Roboto" pitchFamily="2" charset="0"/>
                          <a:ea typeface="Roboto" pitchFamily="2" charset="0"/>
                        </a:rPr>
                        <a:t>Exadecimais</a:t>
                      </a:r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92479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AsciiType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>
                          <a:latin typeface="Roboto" pitchFamily="2" charset="0"/>
                          <a:ea typeface="Roboto" pitchFamily="2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442797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UUIDType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FloatType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Mesma validação do FloatType mas com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DecimalType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CounterColumnType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136367" cy="3880773"/>
          </a:xfrm>
        </p:spPr>
        <p:txBody>
          <a:bodyPr/>
          <a:lstStyle/>
          <a:p>
            <a:pPr lvl="0"/>
            <a:r>
              <a:rPr lang="pt-BR" sz="24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24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24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24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841870"/>
            <a:ext cx="8596668" cy="3880773"/>
          </a:xfrm>
        </p:spPr>
        <p:txBody>
          <a:bodyPr/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supercoluna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pode receber outra coluna como valor, sendo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 suporta;</a:t>
            </a:r>
            <a:endParaRPr lang="pt-BR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00" y="3554569"/>
            <a:ext cx="5943252" cy="21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9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364" y="1838618"/>
            <a:ext cx="8917427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Altas escalabilidade e disponibilidade, sem um ponto único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falha;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Implementação da família de colunas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Rendimento de gravação muito alto e bom rendimento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leitura;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Linguagem de consulta semelhante a SQL (desde 0.8) e suporte para procura por índices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secundários;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Consistência ajustável e suporte para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replicação;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Esquema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flexível;</a:t>
            </a:r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4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0364" y="1838618"/>
            <a:ext cx="8917427" cy="471672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Sem transações, sem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JOINs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Sem chaves estrangeiras. As chaves são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imutáveis;</a:t>
            </a: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As chaves devem ser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exclusivas;</a:t>
            </a: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Operações com falha podem deixar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mudanças;</a:t>
            </a: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A procura é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complicada;</a:t>
            </a: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Recomenda-se não usar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supercolunas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e particionadores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preservação;</a:t>
            </a: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A recuperação da falha é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manual.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3945" y="1687132"/>
            <a:ext cx="8100810" cy="517086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Python: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Pycassa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http://github.com/pycassa/pycassa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Java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Hector: http://hector-client.org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EasyCassandra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https://</a:t>
            </a:r>
            <a:r>
              <a:rPr lang="pt-BR" sz="2500" dirty="0" smtClean="0">
                <a:latin typeface="Roboto" pitchFamily="2" charset="0"/>
                <a:ea typeface="Roboto" pitchFamily="2" charset="0"/>
              </a:rPr>
              <a:t>github.com/otaviojava/Easy-Cassandra</a:t>
            </a:r>
            <a:endParaRPr lang="pt-BR" sz="2500" b="1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. NET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Aquiles: http://aquiles.codeplex.com/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Cassandraemon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http://cassandraemon.codeplex.com/</a:t>
            </a:r>
          </a:p>
          <a:p>
            <a:pPr algn="just"/>
            <a:r>
              <a:rPr lang="pt-BR" sz="25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900" b="1" dirty="0" err="1">
                <a:latin typeface="Roboto" pitchFamily="2" charset="0"/>
                <a:ea typeface="Roboto" pitchFamily="2" charset="0"/>
              </a:rPr>
              <a:t>Ruby</a:t>
            </a:r>
            <a:r>
              <a:rPr lang="pt-BR" sz="29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Fauna: https://github.com/twitter/cassandra</a:t>
            </a: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 PHP: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Biblioteca do Cliente Cassandra PHP: https://github.com/kallaspriit/Cassandra-PHP-Client-Library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phpcassa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http://github.com/thobbs/phpcassa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C 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+ +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repositório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libQtCassandra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http://sf.net/p/libqtcassandra/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Home Page, Guia do desenvolvedor: http://snapwebsites.org/project/libqtcassandra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Clientes de alto nível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6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Bibliografia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3945" y="1687132"/>
            <a:ext cx="8384146" cy="517086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http://cadmintool.blogspot.com.br/2012/09/o-que-e-nosql.html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http://www.ibm.com/developerworks/br/library/os-apache-cassandra/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http://imasters.com.br/artigo/17043/banco-de-dados/nosql-voce-realmente-sabe-do-que-estamos-falando/</a:t>
            </a:r>
          </a:p>
          <a:p>
            <a:pPr algn="just"/>
            <a:endParaRPr lang="pt-BR" sz="2900" b="1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378" y="2562572"/>
            <a:ext cx="43719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24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24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66355"/>
            <a:ext cx="3908719" cy="23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1998 – Banco de dados modelo relacional de código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aberto</a:t>
            </a:r>
            <a:endParaRPr lang="pt-BR" sz="24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0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20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20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2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24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0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20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20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0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20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59094" cy="3880773"/>
          </a:xfrm>
        </p:spPr>
        <p:txBody>
          <a:bodyPr/>
          <a:lstStyle/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Mais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performance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e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maior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escalabilidade;</a:t>
            </a:r>
            <a:endParaRPr lang="pt-BR" sz="24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istribuição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vertical de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servidores no MR;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  <a:endParaRPr lang="pt-BR" sz="22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22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20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>
                <a:latin typeface="Roboto" pitchFamily="2" charset="0"/>
                <a:ea typeface="Roboto" pitchFamily="2" charset="0"/>
              </a:rPr>
              <a:t>É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b="1" dirty="0" smtClean="0">
                <a:latin typeface="Roboto" pitchFamily="2" charset="0"/>
                <a:ea typeface="Roboto" pitchFamily="2" charset="0"/>
              </a:rPr>
              <a:t>subdividido pelo seu núcleo, ou seja, como ele trabalha com os dados.</a:t>
            </a:r>
          </a:p>
          <a:p>
            <a:pPr fontAlgn="base"/>
            <a:r>
              <a:rPr lang="pt-BR" sz="24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24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</a:t>
            </a: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Dados?</a:t>
            </a: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86" y="3527160"/>
            <a:ext cx="1504950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16" y="3965310"/>
            <a:ext cx="1453874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05" y="2493347"/>
            <a:ext cx="2219325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12" y="3527160"/>
            <a:ext cx="1434462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4" y="2912985"/>
            <a:ext cx="2110901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" y="1504950"/>
            <a:ext cx="3691248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60" y="4248149"/>
            <a:ext cx="1905000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07" y="5650971"/>
            <a:ext cx="1318540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27" y="1793876"/>
            <a:ext cx="1862665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4" y="5460471"/>
            <a:ext cx="14478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8" y="5181599"/>
            <a:ext cx="1676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usa?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44" y="4651353"/>
            <a:ext cx="3399241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1" y="3157987"/>
            <a:ext cx="2246040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51" y="2858527"/>
            <a:ext cx="2328210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32" y="2462460"/>
            <a:ext cx="2370470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94123"/>
            <a:ext cx="237798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12" y="1231536"/>
            <a:ext cx="3512372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" y="4494291"/>
            <a:ext cx="2966019" cy="22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931</Words>
  <Application>Microsoft Office PowerPoint</Application>
  <PresentationFormat>Personalizar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Trebuchet MS</vt:lpstr>
      <vt:lpstr>Wingdings 3</vt:lpstr>
      <vt:lpstr>Arial</vt:lpstr>
      <vt:lpstr>Sanchez</vt:lpstr>
      <vt:lpstr>Roboto</vt:lpstr>
      <vt:lpstr>Facet</vt:lpstr>
      <vt:lpstr>NoSQL UFRPE</vt:lpstr>
      <vt:lpstr>Modelos Relacionais</vt:lpstr>
      <vt:lpstr>NoSQL?</vt:lpstr>
      <vt:lpstr>NoSQL (Not Only SQL)</vt:lpstr>
      <vt:lpstr>Quando?</vt:lpstr>
      <vt:lpstr>Mas, porque surgiu?</vt:lpstr>
      <vt:lpstr>Tipos de NoSQL</vt:lpstr>
      <vt:lpstr>Quais são os Banco de Dados?  </vt:lpstr>
      <vt:lpstr>Quem usa? </vt:lpstr>
      <vt:lpstr>Eu escolho você...</vt:lpstr>
      <vt:lpstr>Criado por quem?</vt:lpstr>
      <vt:lpstr>Mais Cassandra</vt:lpstr>
      <vt:lpstr>Modelo de Dados Cluster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</vt:lpstr>
      <vt:lpstr>Considerações</vt:lpstr>
      <vt:lpstr>Clientes de alto nível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luisc</cp:lastModifiedBy>
  <cp:revision>39</cp:revision>
  <dcterms:created xsi:type="dcterms:W3CDTF">2013-03-21T11:36:34Z</dcterms:created>
  <dcterms:modified xsi:type="dcterms:W3CDTF">2013-04-01T05:23:07Z</dcterms:modified>
</cp:coreProperties>
</file>