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7" name="Straight Connector 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0" y="-16933"/>
            <a:ext cx="863600" cy="5698067"/>
          </a:xfrm>
          <a:custGeom>
            <a:avLst/>
            <a:gdLst>
              <a:gd name="connsiteX0" fmla="*/ 0 w 863600"/>
              <a:gd name="connsiteY0" fmla="*/ 8467 h 5698067"/>
              <a:gd name="connsiteX1" fmla="*/ 863600 w 863600"/>
              <a:gd name="connsiteY1" fmla="*/ 0 h 5698067"/>
              <a:gd name="connsiteX2" fmla="*/ 863600 w 863600"/>
              <a:gd name="connsiteY2" fmla="*/ 16934 h 5698067"/>
              <a:gd name="connsiteX3" fmla="*/ 0 w 863600"/>
              <a:gd name="connsiteY3" fmla="*/ 5698067 h 5698067"/>
              <a:gd name="connsiteX4" fmla="*/ 0 w 863600"/>
              <a:gd name="connsiteY4" fmla="*/ 8467 h 569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
        <p:nvSpPr>
          <p:cNvPr id="17" name="Freeform 1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cxnSp>
        <p:nvCxnSpPr>
          <p:cNvPr id="17" name="Straight Connector 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extLst>
      <p:ext uri="{BB962C8B-B14F-4D97-AF65-F5344CB8AC3E}">
        <p14:creationId xmlns:p14="http://schemas.microsoft.com/office/powerpoint/2010/main" val="77402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7" name="Freeform 26"/>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29"/>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reeform 30"/>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Freeform 32"/>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321308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extLst>
      <p:ext uri="{BB962C8B-B14F-4D97-AF65-F5344CB8AC3E}">
        <p14:creationId xmlns:p14="http://schemas.microsoft.com/office/powerpoint/2010/main" val="363461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7" name="Freeform 26"/>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29"/>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reeform 30"/>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Freeform 32"/>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769146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Freeform 28"/>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18799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17" name="Straight Connector 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77335" y="609600"/>
            <a:ext cx="7060150" cy="5431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7" name="Straight Connector 2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
        <p:nvSpPr>
          <p:cNvPr id="20" name="Freeform 1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Freeform 28"/>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9969" y="2160589"/>
            <a:ext cx="4184034" cy="388077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21" name="Straight Connector 2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4" name="Freeform 23"/>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Freeform 29"/>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32153" y="2160983"/>
            <a:ext cx="382921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43205" y="2160983"/>
            <a:ext cx="38307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3/28/2013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16" name="Straight Connector 15"/>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0" name="Freeform 1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Freeform 25"/>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3/28/2013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a:pPr/>
              <a:t>‹#›</a:t>
            </a:fld>
            <a:endParaRPr lang="en-US"/>
          </a:p>
        </p:txBody>
      </p:sp>
      <p:cxnSp>
        <p:nvCxnSpPr>
          <p:cNvPr id="17" name="Straight Connector 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0" name="Freeform 1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Freeform 25"/>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60462" y="514924"/>
            <a:ext cx="4513540" cy="5526437"/>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70"/>
            <a:ext cx="3854528" cy="25844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a:p>
        </p:txBody>
      </p:sp>
      <p:sp>
        <p:nvSpPr>
          <p:cNvPr id="17" name="Title 1"/>
          <p:cNvSpPr>
            <a:spLocks noGrp="1"/>
          </p:cNvSpPr>
          <p:nvPr>
            <p:ph type="title"/>
          </p:nvPr>
        </p:nvSpPr>
        <p:spPr>
          <a:xfrm>
            <a:off x="677334" y="1498604"/>
            <a:ext cx="3854528" cy="1278466"/>
          </a:xfrm>
        </p:spPr>
        <p:txBody>
          <a:bodyPr anchor="b"/>
          <a:lstStyle>
            <a:lvl1pPr algn="l">
              <a:defRPr sz="2000" b="0"/>
            </a:lvl1p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3/28/2013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54049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err="1" smtClean="0"/>
              <a:t>NoSQL</a:t>
            </a:r>
            <a:endParaRPr lang="pt-BR" dirty="0"/>
          </a:p>
        </p:txBody>
      </p:sp>
      <p:sp>
        <p:nvSpPr>
          <p:cNvPr id="3" name="Subtitle 2"/>
          <p:cNvSpPr>
            <a:spLocks noGrp="1"/>
          </p:cNvSpPr>
          <p:nvPr>
            <p:ph type="subTitle" idx="1"/>
          </p:nvPr>
        </p:nvSpPr>
        <p:spPr/>
        <p:txBody>
          <a:bodyPr/>
          <a:lstStyle/>
          <a:p>
            <a:r>
              <a:rPr lang="pt-BR" dirty="0" smtClean="0"/>
              <a:t>UFRPE</a:t>
            </a:r>
            <a:endParaRPr lang="pt-BR" dirty="0"/>
          </a:p>
        </p:txBody>
      </p:sp>
    </p:spTree>
    <p:extLst>
      <p:ext uri="{BB962C8B-B14F-4D97-AF65-F5344CB8AC3E}">
        <p14:creationId xmlns:p14="http://schemas.microsoft.com/office/powerpoint/2010/main" val="3219356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Criado por quem ?</a:t>
            </a:r>
            <a:endParaRPr lang="pt-BR" dirty="0"/>
          </a:p>
        </p:txBody>
      </p:sp>
      <p:sp>
        <p:nvSpPr>
          <p:cNvPr id="3" name="Content Placeholder 2"/>
          <p:cNvSpPr>
            <a:spLocks noGrp="1"/>
          </p:cNvSpPr>
          <p:nvPr>
            <p:ph idx="1"/>
          </p:nvPr>
        </p:nvSpPr>
        <p:spPr/>
        <p:txBody>
          <a:bodyPr/>
          <a:lstStyle/>
          <a:p>
            <a:r>
              <a:rPr lang="pt-BR" dirty="0"/>
              <a:t>D</a:t>
            </a:r>
            <a:r>
              <a:rPr lang="pt-BR" dirty="0" smtClean="0"/>
              <a:t>esenvolvido </a:t>
            </a:r>
            <a:r>
              <a:rPr lang="pt-BR" dirty="0"/>
              <a:t>pelo </a:t>
            </a:r>
            <a:r>
              <a:rPr lang="pt-BR" dirty="0" err="1" smtClean="0"/>
              <a:t>Facebook</a:t>
            </a:r>
            <a:r>
              <a:rPr lang="pt-BR" dirty="0" smtClean="0"/>
              <a:t>.</a:t>
            </a:r>
          </a:p>
          <a:p>
            <a:pPr lvl="1"/>
            <a:r>
              <a:rPr lang="pt-BR" dirty="0" smtClean="0"/>
              <a:t>Foi </a:t>
            </a:r>
            <a:r>
              <a:rPr lang="pt-BR" dirty="0"/>
              <a:t>liberado sob licença Open </a:t>
            </a:r>
            <a:r>
              <a:rPr lang="pt-BR" dirty="0" err="1"/>
              <a:t>Source</a:t>
            </a:r>
            <a:r>
              <a:rPr lang="pt-BR" dirty="0"/>
              <a:t> em julho de 2008. Cassandra começou como um projeto de incubação da Fundação Apache em janeiro de 2009. A primeira versão a ser lançada foi a 0.3 em março de 2010, encontrando-se atualmente na versão 1.1.6. </a:t>
            </a:r>
            <a:endParaRPr lang="pt-BR" dirty="0"/>
          </a:p>
        </p:txBody>
      </p:sp>
    </p:spTree>
    <p:extLst>
      <p:ext uri="{BB962C8B-B14F-4D97-AF65-F5344CB8AC3E}">
        <p14:creationId xmlns:p14="http://schemas.microsoft.com/office/powerpoint/2010/main" val="1994305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Modelo de Dados</a:t>
            </a:r>
            <a:endParaRPr lang="pt-BR" dirty="0"/>
          </a:p>
        </p:txBody>
      </p:sp>
      <p:sp>
        <p:nvSpPr>
          <p:cNvPr id="3" name="Content Placeholder 2"/>
          <p:cNvSpPr>
            <a:spLocks noGrp="1"/>
          </p:cNvSpPr>
          <p:nvPr>
            <p:ph idx="1"/>
          </p:nvPr>
        </p:nvSpPr>
        <p:spPr>
          <a:xfrm>
            <a:off x="3180538" y="5988310"/>
            <a:ext cx="8596668" cy="3880773"/>
          </a:xfrm>
        </p:spPr>
        <p:txBody>
          <a:bodyPr/>
          <a:lstStyle/>
          <a:p>
            <a:endParaRPr lang="pt-BR" dirty="0" smtClean="0"/>
          </a:p>
          <a:p>
            <a:endParaRPr lang="pt-BR" dirty="0"/>
          </a:p>
        </p:txBody>
      </p:sp>
      <p:pic>
        <p:nvPicPr>
          <p:cNvPr id="1026" name="Picture 2" descr="http://fabiorogeriosj.com.br/wp-content/uploads/2012/07/ambiente_cassandr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530962"/>
            <a:ext cx="7636588" cy="485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8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Modelo de Dados - Cluster</a:t>
            </a:r>
            <a:endParaRPr lang="pt-BR" dirty="0"/>
          </a:p>
        </p:txBody>
      </p:sp>
      <p:sp>
        <p:nvSpPr>
          <p:cNvPr id="3" name="Content Placeholder 2"/>
          <p:cNvSpPr>
            <a:spLocks noGrp="1"/>
          </p:cNvSpPr>
          <p:nvPr>
            <p:ph idx="1"/>
          </p:nvPr>
        </p:nvSpPr>
        <p:spPr/>
        <p:txBody>
          <a:bodyPr>
            <a:normAutofit/>
          </a:bodyPr>
          <a:lstStyle/>
          <a:p>
            <a:r>
              <a:rPr lang="pt-BR" dirty="0" smtClean="0"/>
              <a:t>É </a:t>
            </a:r>
            <a:r>
              <a:rPr lang="pt-BR" dirty="0"/>
              <a:t>a estrutura mais externa do modelo </a:t>
            </a:r>
            <a:r>
              <a:rPr lang="pt-BR" dirty="0" smtClean="0"/>
              <a:t>Cassandra , </a:t>
            </a:r>
            <a:r>
              <a:rPr lang="pt-BR" dirty="0"/>
              <a:t>s</a:t>
            </a:r>
            <a:r>
              <a:rPr lang="pt-BR" dirty="0" smtClean="0"/>
              <a:t>endo </a:t>
            </a:r>
            <a:r>
              <a:rPr lang="pt-BR" dirty="0"/>
              <a:t>assim podemos entender que o cluster do Cassandra é o anel que faz a ligação entre todos os nós existentes para poder manter todos eles sincronizados e em operação</a:t>
            </a:r>
            <a:r>
              <a:rPr lang="pt-BR" dirty="0" smtClean="0"/>
              <a:t>.</a:t>
            </a:r>
          </a:p>
        </p:txBody>
      </p:sp>
      <p:pic>
        <p:nvPicPr>
          <p:cNvPr id="4" name="Picture 2" descr="http://fabiorogeriosj.com.br/wp-content/uploads/2012/07/ambiente_cassandr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128" y="3690462"/>
            <a:ext cx="4635156" cy="294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513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Modelo de Dados - </a:t>
            </a:r>
            <a:r>
              <a:rPr lang="pt-BR" dirty="0" err="1" smtClean="0"/>
              <a:t>Keyspace</a:t>
            </a:r>
            <a:endParaRPr lang="pt-BR" dirty="0"/>
          </a:p>
        </p:txBody>
      </p:sp>
      <p:sp>
        <p:nvSpPr>
          <p:cNvPr id="3" name="Content Placeholder 2"/>
          <p:cNvSpPr>
            <a:spLocks noGrp="1"/>
          </p:cNvSpPr>
          <p:nvPr>
            <p:ph idx="1"/>
          </p:nvPr>
        </p:nvSpPr>
        <p:spPr/>
        <p:txBody>
          <a:bodyPr/>
          <a:lstStyle/>
          <a:p>
            <a:r>
              <a:rPr lang="pt-BR" dirty="0" smtClean="0"/>
              <a:t>Um </a:t>
            </a:r>
            <a:r>
              <a:rPr lang="pt-BR" dirty="0" err="1"/>
              <a:t>keyspace</a:t>
            </a:r>
            <a:r>
              <a:rPr lang="pt-BR" dirty="0"/>
              <a:t> é como se fosse o nome do banco de dados que será alocada as tabelas em um banco relacional. Aqui no Cassandra o </a:t>
            </a:r>
            <a:r>
              <a:rPr lang="pt-BR" dirty="0" err="1"/>
              <a:t>keyspace</a:t>
            </a:r>
            <a:r>
              <a:rPr lang="pt-BR" dirty="0"/>
              <a:t> é o recipiente mais externo dos dados, onde pode ser criado quantos </a:t>
            </a:r>
            <a:r>
              <a:rPr lang="pt-BR" dirty="0" err="1"/>
              <a:t>keyspace</a:t>
            </a:r>
            <a:r>
              <a:rPr lang="pt-BR" dirty="0"/>
              <a:t> quiser por cluster.</a:t>
            </a:r>
          </a:p>
          <a:p>
            <a:endParaRPr lang="pt-BR" dirty="0"/>
          </a:p>
          <a:p>
            <a:pPr marL="457200" lvl="1" indent="0">
              <a:buNone/>
            </a:pPr>
            <a:r>
              <a:rPr lang="pt-BR" dirty="0"/>
              <a:t>		</a:t>
            </a:r>
          </a:p>
          <a:p>
            <a:endParaRPr lang="pt-BR" dirty="0"/>
          </a:p>
          <a:p>
            <a:endParaRPr lang="pt-BR" dirty="0"/>
          </a:p>
        </p:txBody>
      </p:sp>
      <p:pic>
        <p:nvPicPr>
          <p:cNvPr id="4" name="Picture 2" descr="http://fabiorogeriosj.com.br/wp-content/uploads/2012/07/ambiente_cassandr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190" y="3742660"/>
            <a:ext cx="4530617" cy="288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39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Modelo de Dados - </a:t>
            </a:r>
            <a:r>
              <a:rPr lang="pt-BR" dirty="0" err="1" smtClean="0"/>
              <a:t>KeySpace</a:t>
            </a:r>
            <a:endParaRPr lang="pt-BR" dirty="0"/>
          </a:p>
        </p:txBody>
      </p:sp>
      <p:sp>
        <p:nvSpPr>
          <p:cNvPr id="3" name="Content Placeholder 2"/>
          <p:cNvSpPr>
            <a:spLocks noGrp="1"/>
          </p:cNvSpPr>
          <p:nvPr>
            <p:ph idx="1"/>
          </p:nvPr>
        </p:nvSpPr>
        <p:spPr>
          <a:xfrm>
            <a:off x="677334" y="1422401"/>
            <a:ext cx="8596668" cy="4618962"/>
          </a:xfrm>
        </p:spPr>
        <p:txBody>
          <a:bodyPr>
            <a:normAutofit/>
          </a:bodyPr>
          <a:lstStyle/>
          <a:p>
            <a:pPr marL="0" indent="0">
              <a:buNone/>
            </a:pPr>
            <a:r>
              <a:rPr lang="pt-BR" dirty="0" smtClean="0"/>
              <a:t>Alguns atributos </a:t>
            </a:r>
            <a:r>
              <a:rPr lang="pt-BR" dirty="0"/>
              <a:t>que pode ser declarado para um </a:t>
            </a:r>
            <a:r>
              <a:rPr lang="pt-BR" dirty="0" err="1"/>
              <a:t>keyspace</a:t>
            </a:r>
            <a:r>
              <a:rPr lang="pt-BR" dirty="0"/>
              <a:t>:</a:t>
            </a:r>
          </a:p>
          <a:p>
            <a:r>
              <a:rPr lang="pt-BR" b="1" i="1" dirty="0" smtClean="0"/>
              <a:t>Fator </a:t>
            </a:r>
            <a:r>
              <a:rPr lang="pt-BR" b="1" i="1" dirty="0"/>
              <a:t>de replicação</a:t>
            </a:r>
            <a:r>
              <a:rPr lang="pt-BR" b="1" i="1" dirty="0" smtClean="0"/>
              <a:t>:</a:t>
            </a:r>
          </a:p>
          <a:p>
            <a:pPr lvl="1"/>
            <a:r>
              <a:rPr lang="pt-BR" dirty="0" smtClean="0"/>
              <a:t>É </a:t>
            </a:r>
            <a:r>
              <a:rPr lang="pt-BR" dirty="0"/>
              <a:t>responsável por declarar a quantidade de replicas que existira entre os nós de um cluster, existe vários tipos de replicação que é configurado em </a:t>
            </a:r>
            <a:r>
              <a:rPr lang="pt-BR" dirty="0" smtClean="0"/>
              <a:t>um arquivo chamado ‘</a:t>
            </a:r>
            <a:r>
              <a:rPr lang="pt-BR" dirty="0" err="1" smtClean="0"/>
              <a:t>cassandra.yaml</a:t>
            </a:r>
            <a:r>
              <a:rPr lang="pt-BR" dirty="0" smtClean="0"/>
              <a:t>’. </a:t>
            </a:r>
            <a:r>
              <a:rPr lang="pt-BR" dirty="0"/>
              <a:t>É nesse ponto que temos que analisar o que vale mais para nosso projeto, desempenho ou consistência.</a:t>
            </a:r>
          </a:p>
          <a:p>
            <a:r>
              <a:rPr lang="pt-BR" b="1" i="1" dirty="0" smtClean="0"/>
              <a:t>Estratégia </a:t>
            </a:r>
            <a:r>
              <a:rPr lang="pt-BR" b="1" i="1" dirty="0"/>
              <a:t>de </a:t>
            </a:r>
            <a:r>
              <a:rPr lang="pt-BR" b="1" i="1" dirty="0" smtClean="0"/>
              <a:t>colocação</a:t>
            </a:r>
          </a:p>
          <a:p>
            <a:pPr lvl="1"/>
            <a:r>
              <a:rPr lang="pt-BR" dirty="0" smtClean="0"/>
              <a:t>Pode </a:t>
            </a:r>
            <a:r>
              <a:rPr lang="pt-BR" dirty="0"/>
              <a:t>ser configurado o tipo da replica como dito acima, onde pode ser utilizado </a:t>
            </a:r>
            <a:r>
              <a:rPr lang="pt-BR" dirty="0" err="1"/>
              <a:t>SimpleStrategy</a:t>
            </a:r>
            <a:r>
              <a:rPr lang="pt-BR" dirty="0"/>
              <a:t> (anteriormente conhecido como </a:t>
            </a:r>
            <a:r>
              <a:rPr lang="pt-BR" dirty="0" err="1"/>
              <a:t>RackUnawareStrategy</a:t>
            </a:r>
            <a:r>
              <a:rPr lang="pt-BR" dirty="0"/>
              <a:t>), </a:t>
            </a:r>
            <a:r>
              <a:rPr lang="pt-BR" dirty="0" err="1"/>
              <a:t>OldNetworkTopologyStrategy</a:t>
            </a:r>
            <a:r>
              <a:rPr lang="pt-BR" dirty="0"/>
              <a:t> (anteriormente conhecido como rack </a:t>
            </a:r>
            <a:r>
              <a:rPr lang="pt-BR" dirty="0" err="1"/>
              <a:t>AwareStrategy</a:t>
            </a:r>
            <a:r>
              <a:rPr lang="pt-BR" dirty="0"/>
              <a:t>), e </a:t>
            </a:r>
            <a:r>
              <a:rPr lang="pt-BR" dirty="0" err="1"/>
              <a:t>NetworkTopologyStrategy</a:t>
            </a:r>
            <a:r>
              <a:rPr lang="pt-BR" dirty="0"/>
              <a:t> (anteriormente conhecido como Datacenter-</a:t>
            </a:r>
            <a:r>
              <a:rPr lang="pt-BR" dirty="0" err="1"/>
              <a:t>ShardStrategy</a:t>
            </a:r>
            <a:r>
              <a:rPr lang="pt-BR" dirty="0" smtClean="0"/>
              <a:t>).</a:t>
            </a:r>
            <a:endParaRPr lang="pt-BR" dirty="0"/>
          </a:p>
          <a:p>
            <a:r>
              <a:rPr lang="pt-BR" b="1" i="1" dirty="0"/>
              <a:t> </a:t>
            </a:r>
            <a:r>
              <a:rPr lang="pt-BR" b="1" i="1" dirty="0" smtClean="0"/>
              <a:t>Família </a:t>
            </a:r>
            <a:r>
              <a:rPr lang="pt-BR" b="1" i="1" dirty="0"/>
              <a:t>de </a:t>
            </a:r>
            <a:r>
              <a:rPr lang="pt-BR" b="1" i="1" dirty="0" smtClean="0"/>
              <a:t>coluna</a:t>
            </a:r>
          </a:p>
          <a:p>
            <a:pPr lvl="1"/>
            <a:r>
              <a:rPr lang="pt-BR" dirty="0" smtClean="0"/>
              <a:t>Um </a:t>
            </a:r>
            <a:r>
              <a:rPr lang="pt-BR" dirty="0" err="1"/>
              <a:t>keyspace</a:t>
            </a:r>
            <a:r>
              <a:rPr lang="pt-BR" dirty="0"/>
              <a:t> pode conter uma ou varias famílias de colunas.</a:t>
            </a:r>
          </a:p>
          <a:p>
            <a:endParaRPr lang="pt-BR" dirty="0"/>
          </a:p>
        </p:txBody>
      </p:sp>
    </p:spTree>
    <p:extLst>
      <p:ext uri="{BB962C8B-B14F-4D97-AF65-F5344CB8AC3E}">
        <p14:creationId xmlns:p14="http://schemas.microsoft.com/office/powerpoint/2010/main" val="180597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Modelo de Dados – </a:t>
            </a:r>
            <a:r>
              <a:rPr lang="pt-BR" dirty="0" err="1" smtClean="0"/>
              <a:t>Keyspace</a:t>
            </a:r>
            <a:r>
              <a:rPr lang="pt-BR" dirty="0" smtClean="0"/>
              <a:t>	</a:t>
            </a:r>
            <a:endParaRPr lang="pt-BR" dirty="0"/>
          </a:p>
        </p:txBody>
      </p:sp>
      <p:sp>
        <p:nvSpPr>
          <p:cNvPr id="3" name="Content Placeholder 2"/>
          <p:cNvSpPr>
            <a:spLocks noGrp="1"/>
          </p:cNvSpPr>
          <p:nvPr>
            <p:ph idx="1"/>
          </p:nvPr>
        </p:nvSpPr>
        <p:spPr/>
        <p:txBody>
          <a:bodyPr/>
          <a:lstStyle/>
          <a:p>
            <a:r>
              <a:rPr lang="pt-BR" b="1" dirty="0"/>
              <a:t>Famílias de colunas</a:t>
            </a:r>
            <a:endParaRPr lang="pt-BR" dirty="0"/>
          </a:p>
          <a:p>
            <a:pPr lvl="1"/>
            <a:r>
              <a:rPr lang="pt-BR" dirty="0"/>
              <a:t>Comparando ao mundo relacional, uma família de coluna seria uma tabela em um banco de dados, onde pode receber varias linhas de registros com varias colunas, a maior diferença entre elas seria a capacidade de não ser declarado quais colunas essa tabela ira ter, pois cada linhas pode ter uma ou mais colunas e uma linha não precisa ser igual a outra.</a:t>
            </a:r>
            <a:br>
              <a:rPr lang="pt-BR" dirty="0"/>
            </a:br>
            <a:r>
              <a:rPr lang="pt-BR" dirty="0"/>
              <a:t>No banco de dados relacional temos que criar uma tabela declarando as colunas, tipo, tamanho e chave estrangeira, aqui no Cassandra esse esquema é livre onde você só declara a família, e as colunas é criadas no momento que for escrever os dados.</a:t>
            </a:r>
          </a:p>
          <a:p>
            <a:endParaRPr lang="pt-BR" dirty="0"/>
          </a:p>
        </p:txBody>
      </p:sp>
      <p:pic>
        <p:nvPicPr>
          <p:cNvPr id="2052" name="Picture 4" descr="http://fabiorogeriosj.com.br/wp-content/uploads/2012/07/Captura-de-tela-2012-07-17-%C3%A0s-21.06.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5117437"/>
            <a:ext cx="374332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41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Modelo de Dados – </a:t>
            </a:r>
            <a:r>
              <a:rPr lang="pt-BR" dirty="0" smtClean="0"/>
              <a:t>Colunas</a:t>
            </a:r>
            <a:r>
              <a:rPr lang="pt-BR" dirty="0"/>
              <a:t>	</a:t>
            </a:r>
          </a:p>
        </p:txBody>
      </p:sp>
      <p:sp>
        <p:nvSpPr>
          <p:cNvPr id="3" name="Content Placeholder 2"/>
          <p:cNvSpPr>
            <a:spLocks noGrp="1"/>
          </p:cNvSpPr>
          <p:nvPr>
            <p:ph idx="1"/>
          </p:nvPr>
        </p:nvSpPr>
        <p:spPr/>
        <p:txBody>
          <a:bodyPr>
            <a:normAutofit/>
          </a:bodyPr>
          <a:lstStyle/>
          <a:p>
            <a:r>
              <a:rPr lang="pt-BR" dirty="0" smtClean="0"/>
              <a:t>É </a:t>
            </a:r>
            <a:r>
              <a:rPr lang="pt-BR" dirty="0"/>
              <a:t>a unidade mais básica da estrutura </a:t>
            </a:r>
            <a:r>
              <a:rPr lang="pt-BR" dirty="0" smtClean="0"/>
              <a:t>Cassandra. </a:t>
            </a:r>
          </a:p>
          <a:p>
            <a:r>
              <a:rPr lang="pt-BR" dirty="0"/>
              <a:t>A</a:t>
            </a:r>
            <a:r>
              <a:rPr lang="pt-BR" dirty="0" smtClean="0"/>
              <a:t>pesar </a:t>
            </a:r>
            <a:r>
              <a:rPr lang="pt-BR" dirty="0"/>
              <a:t>do nome, não podemos pensar </a:t>
            </a:r>
            <a:r>
              <a:rPr lang="pt-BR" dirty="0" smtClean="0"/>
              <a:t>que é </a:t>
            </a:r>
            <a:r>
              <a:rPr lang="pt-BR" dirty="0"/>
              <a:t>igual ao de um banco de dados </a:t>
            </a:r>
            <a:r>
              <a:rPr lang="pt-BR" dirty="0" smtClean="0"/>
              <a:t>relacional</a:t>
            </a:r>
            <a:r>
              <a:rPr lang="pt-BR" dirty="0"/>
              <a:t>.</a:t>
            </a:r>
            <a:r>
              <a:rPr lang="pt-BR" dirty="0" smtClean="0"/>
              <a:t> </a:t>
            </a:r>
          </a:p>
          <a:p>
            <a:pPr lvl="1"/>
            <a:r>
              <a:rPr lang="pt-BR" dirty="0" smtClean="0"/>
              <a:t>Primeiro </a:t>
            </a:r>
            <a:r>
              <a:rPr lang="pt-BR" dirty="0"/>
              <a:t>pela declaração de colunas que não existe </a:t>
            </a:r>
            <a:r>
              <a:rPr lang="pt-BR" dirty="0" smtClean="0"/>
              <a:t>aqui. </a:t>
            </a:r>
          </a:p>
          <a:p>
            <a:pPr lvl="1"/>
            <a:r>
              <a:rPr lang="pt-BR" dirty="0"/>
              <a:t>E</a:t>
            </a:r>
            <a:r>
              <a:rPr lang="pt-BR" dirty="0" smtClean="0"/>
              <a:t> outra, como </a:t>
            </a:r>
            <a:r>
              <a:rPr lang="pt-BR" dirty="0"/>
              <a:t>em um banco de dados relacional declaramos primeiros os campos, se houver alguma alteração nos dados depois de 2 anos que nosso projeto esta em execução, todos as colunas da tabela será afetada pela essa alteração, em Cassandra isso não acontece pois cada coluna pode ou não existir em um família</a:t>
            </a:r>
            <a:r>
              <a:rPr lang="pt-BR" dirty="0" smtClean="0"/>
              <a:t>.</a:t>
            </a:r>
            <a:endParaRPr lang="pt-BR" dirty="0"/>
          </a:p>
        </p:txBody>
      </p:sp>
    </p:spTree>
    <p:extLst>
      <p:ext uri="{BB962C8B-B14F-4D97-AF65-F5344CB8AC3E}">
        <p14:creationId xmlns:p14="http://schemas.microsoft.com/office/powerpoint/2010/main" val="222914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Modelo de Dados - Colunas</a:t>
            </a:r>
            <a:endParaRPr lang="pt-BR" dirty="0"/>
          </a:p>
        </p:txBody>
      </p:sp>
      <p:sp>
        <p:nvSpPr>
          <p:cNvPr id="3" name="Content Placeholder 2"/>
          <p:cNvSpPr>
            <a:spLocks noGrp="1"/>
          </p:cNvSpPr>
          <p:nvPr>
            <p:ph idx="1"/>
          </p:nvPr>
        </p:nvSpPr>
        <p:spPr/>
        <p:txBody>
          <a:bodyPr/>
          <a:lstStyle/>
          <a:p>
            <a:r>
              <a:rPr lang="pt-BR" dirty="0"/>
              <a:t>Em Cassandra não é declarado </a:t>
            </a:r>
            <a:r>
              <a:rPr lang="pt-BR" dirty="0"/>
              <a:t/>
            </a:r>
            <a:br>
              <a:rPr lang="pt-BR" dirty="0"/>
            </a:br>
            <a:r>
              <a:rPr lang="pt-BR" dirty="0" smtClean="0"/>
              <a:t>tamanho </a:t>
            </a:r>
            <a:r>
              <a:rPr lang="pt-BR" dirty="0"/>
              <a:t>de coluna, e sim sua </a:t>
            </a:r>
            <a:r>
              <a:rPr lang="pt-BR" dirty="0" smtClean="0"/>
              <a:t/>
            </a:r>
            <a:br>
              <a:rPr lang="pt-BR" dirty="0" smtClean="0"/>
            </a:br>
            <a:r>
              <a:rPr lang="pt-BR" dirty="0" smtClean="0"/>
              <a:t>classificação </a:t>
            </a:r>
            <a:r>
              <a:rPr lang="pt-BR" dirty="0"/>
              <a:t>e validação</a:t>
            </a:r>
            <a:r>
              <a:rPr lang="pt-BR" dirty="0" smtClean="0"/>
              <a:t>.</a:t>
            </a:r>
            <a:r>
              <a:rPr lang="pt-BR" dirty="0"/>
              <a:t/>
            </a:r>
            <a:br>
              <a:rPr lang="pt-BR" dirty="0"/>
            </a:br>
            <a:endParaRPr lang="pt-BR" dirty="0"/>
          </a:p>
        </p:txBody>
      </p:sp>
      <p:sp>
        <p:nvSpPr>
          <p:cNvPr id="5" name="Rectangle 1"/>
          <p:cNvSpPr>
            <a:spLocks noChangeArrowheads="1"/>
          </p:cNvSpPr>
          <p:nvPr/>
        </p:nvSpPr>
        <p:spPr bwMode="auto">
          <a:xfrm>
            <a:off x="3826608" y="-5900239"/>
            <a:ext cx="27843007" cy="246221"/>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smtClean="0">
                <a:ln>
                  <a:noFill/>
                </a:ln>
                <a:solidFill>
                  <a:srgbClr val="ACAC9D"/>
                </a:solidFill>
                <a:effectLst/>
                <a:latin typeface="Sanchez"/>
              </a:rPr>
              <a:t>Classificações:</a:t>
            </a:r>
            <a:endParaRPr kumimoji="0" lang="pt-BR"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01" y="1632805"/>
            <a:ext cx="4688401" cy="4894604"/>
          </a:xfrm>
          <a:prstGeom prst="rect">
            <a:avLst/>
          </a:prstGeom>
        </p:spPr>
      </p:pic>
    </p:spTree>
    <p:extLst>
      <p:ext uri="{BB962C8B-B14F-4D97-AF65-F5344CB8AC3E}">
        <p14:creationId xmlns:p14="http://schemas.microsoft.com/office/powerpoint/2010/main" val="54183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Modelo de Dados – </a:t>
            </a:r>
            <a:r>
              <a:rPr lang="pt-BR" dirty="0" err="1" smtClean="0"/>
              <a:t>SuperColuna</a:t>
            </a:r>
            <a:endParaRPr lang="pt-BR" dirty="0"/>
          </a:p>
        </p:txBody>
      </p:sp>
      <p:sp>
        <p:nvSpPr>
          <p:cNvPr id="3" name="Content Placeholder 2"/>
          <p:cNvSpPr>
            <a:spLocks noGrp="1"/>
          </p:cNvSpPr>
          <p:nvPr>
            <p:ph idx="1"/>
          </p:nvPr>
        </p:nvSpPr>
        <p:spPr/>
        <p:txBody>
          <a:bodyPr/>
          <a:lstStyle/>
          <a:p>
            <a:r>
              <a:rPr lang="pt-BR" dirty="0"/>
              <a:t>Uma </a:t>
            </a:r>
            <a:r>
              <a:rPr lang="pt-BR" dirty="0" err="1"/>
              <a:t>super</a:t>
            </a:r>
            <a:r>
              <a:rPr lang="pt-BR" dirty="0"/>
              <a:t> coluna pode receber outra coluna como valor, sendo que esse é o limite máximo de estrutura de coluna que o Cassandra pode suportar, não existindo </a:t>
            </a:r>
            <a:r>
              <a:rPr lang="pt-BR" dirty="0" err="1"/>
              <a:t>super</a:t>
            </a:r>
            <a:r>
              <a:rPr lang="pt-BR" dirty="0"/>
              <a:t> coluna de </a:t>
            </a:r>
            <a:r>
              <a:rPr lang="pt-BR" dirty="0" err="1"/>
              <a:t>super</a:t>
            </a:r>
            <a:r>
              <a:rPr lang="pt-BR" dirty="0"/>
              <a:t> coluna</a:t>
            </a:r>
            <a:r>
              <a:rPr lang="pt-BR" dirty="0" smtClean="0"/>
              <a:t>.</a:t>
            </a:r>
          </a:p>
          <a:p>
            <a:endParaRPr lang="pt-BR" dirty="0"/>
          </a:p>
        </p:txBody>
      </p:sp>
      <p:pic>
        <p:nvPicPr>
          <p:cNvPr id="6146" name="Picture 2" descr="http://fabiorogeriosj.com.br/wp-content/uploads/2012/07/super_colum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768" y="4360568"/>
            <a:ext cx="37338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9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pt-BR" sz="8000" dirty="0" err="1" smtClean="0"/>
              <a:t>NoSQL</a:t>
            </a:r>
            <a:r>
              <a:rPr lang="pt-BR" sz="8000" dirty="0" smtClean="0"/>
              <a:t> ?</a:t>
            </a:r>
            <a:endParaRPr lang="pt-BR" sz="8000"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980531" y="2137569"/>
            <a:ext cx="43719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859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NoSQL</a:t>
            </a:r>
            <a:r>
              <a:rPr lang="pt-BR" dirty="0" smtClean="0"/>
              <a:t>...</a:t>
            </a:r>
            <a:endParaRPr lang="pt-BR" dirty="0"/>
          </a:p>
        </p:txBody>
      </p:sp>
      <p:sp>
        <p:nvSpPr>
          <p:cNvPr id="3" name="Content Placeholder 2"/>
          <p:cNvSpPr>
            <a:spLocks noGrp="1"/>
          </p:cNvSpPr>
          <p:nvPr>
            <p:ph idx="1"/>
          </p:nvPr>
        </p:nvSpPr>
        <p:spPr/>
        <p:txBody>
          <a:bodyPr/>
          <a:lstStyle/>
          <a:p>
            <a:r>
              <a:rPr lang="pt-BR" dirty="0"/>
              <a:t>S</a:t>
            </a:r>
            <a:r>
              <a:rPr lang="pt-BR" dirty="0" smtClean="0"/>
              <a:t>ão </a:t>
            </a:r>
            <a:r>
              <a:rPr lang="pt-BR" dirty="0"/>
              <a:t>diferentes sistemas de </a:t>
            </a:r>
            <a:r>
              <a:rPr lang="pt-BR" dirty="0" smtClean="0"/>
              <a:t>armazenamento que </a:t>
            </a:r>
            <a:r>
              <a:rPr lang="pt-BR" dirty="0"/>
              <a:t>vieram para suprir n</a:t>
            </a:r>
            <a:r>
              <a:rPr lang="pt-BR" dirty="0" smtClean="0"/>
              <a:t>ecessidades </a:t>
            </a:r>
            <a:r>
              <a:rPr lang="pt-BR" dirty="0"/>
              <a:t>em demandas onde os bancos de </a:t>
            </a:r>
            <a:r>
              <a:rPr lang="pt-BR" dirty="0" smtClean="0"/>
              <a:t>dados tradicionais </a:t>
            </a:r>
            <a:r>
              <a:rPr lang="pt-BR" dirty="0"/>
              <a:t>(relacionais) são ineficazes. Muitas dessas </a:t>
            </a:r>
            <a:r>
              <a:rPr lang="pt-BR" dirty="0" smtClean="0"/>
              <a:t>bases apresentam </a:t>
            </a:r>
            <a:r>
              <a:rPr lang="pt-BR" dirty="0"/>
              <a:t>características muito interessantes como </a:t>
            </a:r>
            <a:r>
              <a:rPr lang="pt-BR" dirty="0" smtClean="0"/>
              <a:t>alta performance</a:t>
            </a:r>
            <a:r>
              <a:rPr lang="pt-BR" dirty="0"/>
              <a:t>, escalabilidade, replicação, suporte à </a:t>
            </a:r>
            <a:r>
              <a:rPr lang="pt-BR" dirty="0" smtClean="0"/>
              <a:t>dados estruturados </a:t>
            </a:r>
            <a:r>
              <a:rPr lang="pt-BR" dirty="0"/>
              <a:t>e sub colunas.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018" y="4197350"/>
            <a:ext cx="2781300" cy="1638300"/>
          </a:xfrm>
          <a:prstGeom prst="rect">
            <a:avLst/>
          </a:prstGeom>
        </p:spPr>
      </p:pic>
    </p:spTree>
    <p:extLst>
      <p:ext uri="{BB962C8B-B14F-4D97-AF65-F5344CB8AC3E}">
        <p14:creationId xmlns:p14="http://schemas.microsoft.com/office/powerpoint/2010/main" val="3651768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Quando ?	</a:t>
            </a:r>
            <a:endParaRPr lang="pt-BR" dirty="0"/>
          </a:p>
        </p:txBody>
      </p:sp>
      <p:sp>
        <p:nvSpPr>
          <p:cNvPr id="3" name="Content Placeholder 2"/>
          <p:cNvSpPr>
            <a:spLocks noGrp="1"/>
          </p:cNvSpPr>
          <p:nvPr>
            <p:ph idx="1"/>
          </p:nvPr>
        </p:nvSpPr>
        <p:spPr/>
        <p:txBody>
          <a:bodyPr/>
          <a:lstStyle/>
          <a:p>
            <a:r>
              <a:rPr lang="pt-BR" dirty="0" smtClean="0"/>
              <a:t>1998 – Banco de dados modelo relacional de código aberto. </a:t>
            </a:r>
          </a:p>
          <a:p>
            <a:pPr lvl="1"/>
            <a:r>
              <a:rPr lang="pt-BR" dirty="0" smtClean="0"/>
              <a:t>Carlos </a:t>
            </a:r>
            <a:r>
              <a:rPr lang="pt-BR" dirty="0" err="1" smtClean="0"/>
              <a:t>Strozzi</a:t>
            </a:r>
            <a:r>
              <a:rPr lang="pt-BR" dirty="0" smtClean="0"/>
              <a:t> : “</a:t>
            </a:r>
            <a:r>
              <a:rPr lang="pt-BR" dirty="0"/>
              <a:t>é completamente distinto do modelo relacional e portanto deveria ser mais apropriadamente chamado "</a:t>
            </a:r>
            <a:r>
              <a:rPr lang="pt-BR" dirty="0" err="1"/>
              <a:t>NoREL</a:t>
            </a:r>
            <a:r>
              <a:rPr lang="pt-BR" dirty="0"/>
              <a:t>" ou algo que produzisse o mesmo </a:t>
            </a:r>
            <a:r>
              <a:rPr lang="pt-BR" dirty="0" smtClean="0"/>
              <a:t>efeito”. </a:t>
            </a:r>
          </a:p>
          <a:p>
            <a:r>
              <a:rPr lang="pt-BR" dirty="0" smtClean="0"/>
              <a:t>2009 – </a:t>
            </a:r>
            <a:r>
              <a:rPr lang="pt-BR" dirty="0" err="1" smtClean="0"/>
              <a:t>NoSQL</a:t>
            </a:r>
            <a:r>
              <a:rPr lang="pt-BR" dirty="0" smtClean="0"/>
              <a:t>.</a:t>
            </a:r>
          </a:p>
          <a:p>
            <a:pPr lvl="1"/>
            <a:r>
              <a:rPr lang="pt-BR" dirty="0" smtClean="0"/>
              <a:t>Eric Evans em evento para </a:t>
            </a:r>
            <a:r>
              <a:rPr lang="pt-BR" dirty="0"/>
              <a:t>discutir bancos de dados open </a:t>
            </a:r>
            <a:r>
              <a:rPr lang="pt-BR" dirty="0" err="1"/>
              <a:t>source</a:t>
            </a:r>
            <a:r>
              <a:rPr lang="pt-BR" dirty="0"/>
              <a:t> distribuídos.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587" y="4329575"/>
            <a:ext cx="2895851" cy="2377646"/>
          </a:xfrm>
          <a:prstGeom prst="rect">
            <a:avLst/>
          </a:prstGeom>
        </p:spPr>
      </p:pic>
    </p:spTree>
    <p:extLst>
      <p:ext uri="{BB962C8B-B14F-4D97-AF65-F5344CB8AC3E}">
        <p14:creationId xmlns:p14="http://schemas.microsoft.com/office/powerpoint/2010/main" val="2414154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Mas, porque surgiu ?</a:t>
            </a:r>
            <a:endParaRPr lang="pt-BR" dirty="0"/>
          </a:p>
        </p:txBody>
      </p:sp>
      <p:sp>
        <p:nvSpPr>
          <p:cNvPr id="3" name="Content Placeholder 2"/>
          <p:cNvSpPr>
            <a:spLocks noGrp="1"/>
          </p:cNvSpPr>
          <p:nvPr>
            <p:ph idx="1"/>
          </p:nvPr>
        </p:nvSpPr>
        <p:spPr/>
        <p:txBody>
          <a:bodyPr/>
          <a:lstStyle/>
          <a:p>
            <a:r>
              <a:rPr lang="pt-BR" dirty="0" smtClean="0"/>
              <a:t>O </a:t>
            </a:r>
            <a:r>
              <a:rPr lang="pt-BR" dirty="0" err="1" smtClean="0"/>
              <a:t>NoSQL</a:t>
            </a:r>
            <a:r>
              <a:rPr lang="pt-BR" dirty="0" smtClean="0"/>
              <a:t> surgiu da necessidade de uma melhor performance e de uma alta estabilidade. </a:t>
            </a:r>
          </a:p>
          <a:p>
            <a:r>
              <a:rPr lang="pt-BR" dirty="0" smtClean="0"/>
              <a:t>Os bancos de dados atuais relacionais são muitos restritos a isso, sendo necessário a distribuição vertical de servidores, ou seja, quanto mais dados, mais memoria e mais disco um servidor precisa. </a:t>
            </a:r>
          </a:p>
          <a:p>
            <a:r>
              <a:rPr lang="pt-BR" dirty="0" smtClean="0"/>
              <a:t>O </a:t>
            </a:r>
            <a:r>
              <a:rPr lang="pt-BR" dirty="0" err="1"/>
              <a:t>NoSQL</a:t>
            </a:r>
            <a:r>
              <a:rPr lang="pt-BR" dirty="0"/>
              <a:t> tem </a:t>
            </a:r>
            <a:r>
              <a:rPr lang="pt-BR" dirty="0" smtClean="0"/>
              <a:t>uma grande </a:t>
            </a:r>
            <a:r>
              <a:rPr lang="pt-BR" dirty="0"/>
              <a:t>facilidade na distribuição horizontal, ou seja, mais dados</a:t>
            </a:r>
            <a:r>
              <a:rPr lang="pt-BR" dirty="0" smtClean="0"/>
              <a:t>, mais </a:t>
            </a:r>
            <a:r>
              <a:rPr lang="pt-BR" dirty="0"/>
              <a:t>servidores, não necessariamente de alta performance.</a:t>
            </a:r>
          </a:p>
        </p:txBody>
      </p:sp>
    </p:spTree>
    <p:extLst>
      <p:ext uri="{BB962C8B-B14F-4D97-AF65-F5344CB8AC3E}">
        <p14:creationId xmlns:p14="http://schemas.microsoft.com/office/powerpoint/2010/main" val="2081040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Como é dividido ?	</a:t>
            </a:r>
            <a:endParaRPr lang="pt-BR" dirty="0"/>
          </a:p>
        </p:txBody>
      </p:sp>
      <p:sp>
        <p:nvSpPr>
          <p:cNvPr id="3" name="Content Placeholder 2"/>
          <p:cNvSpPr>
            <a:spLocks noGrp="1"/>
          </p:cNvSpPr>
          <p:nvPr>
            <p:ph idx="1"/>
          </p:nvPr>
        </p:nvSpPr>
        <p:spPr/>
        <p:txBody>
          <a:bodyPr/>
          <a:lstStyle/>
          <a:p>
            <a:r>
              <a:rPr lang="pt-BR" dirty="0" err="1" smtClean="0"/>
              <a:t>È</a:t>
            </a:r>
            <a:r>
              <a:rPr lang="pt-BR" dirty="0" smtClean="0"/>
              <a:t> subdividido pelo seu núcleo, ou seja, como ele trabalha com os dados.</a:t>
            </a:r>
          </a:p>
          <a:p>
            <a:r>
              <a:rPr lang="pt-BR" dirty="0" smtClean="0"/>
              <a:t>Esses núcleos são :</a:t>
            </a:r>
          </a:p>
          <a:p>
            <a:pPr lvl="1"/>
            <a:r>
              <a:rPr lang="pt-BR" dirty="0" err="1" smtClean="0"/>
              <a:t>Column</a:t>
            </a:r>
            <a:r>
              <a:rPr lang="pt-BR" dirty="0" smtClean="0"/>
              <a:t> </a:t>
            </a:r>
            <a:r>
              <a:rPr lang="pt-BR" dirty="0" err="1" smtClean="0"/>
              <a:t>Store</a:t>
            </a:r>
            <a:r>
              <a:rPr lang="pt-BR" dirty="0" smtClean="0"/>
              <a:t>/</a:t>
            </a:r>
            <a:r>
              <a:rPr lang="pt-BR" dirty="0" err="1"/>
              <a:t>C</a:t>
            </a:r>
            <a:r>
              <a:rPr lang="pt-BR" dirty="0" err="1" smtClean="0"/>
              <a:t>olumn</a:t>
            </a:r>
            <a:r>
              <a:rPr lang="pt-BR" dirty="0" smtClean="0"/>
              <a:t> </a:t>
            </a:r>
            <a:r>
              <a:rPr lang="pt-BR" dirty="0" err="1" smtClean="0"/>
              <a:t>Families</a:t>
            </a:r>
            <a:endParaRPr lang="pt-BR" dirty="0" smtClean="0"/>
          </a:p>
          <a:p>
            <a:pPr lvl="1"/>
            <a:r>
              <a:rPr lang="pt-BR" dirty="0" err="1" smtClean="0"/>
              <a:t>Document</a:t>
            </a:r>
            <a:r>
              <a:rPr lang="pt-BR" dirty="0" smtClean="0"/>
              <a:t> </a:t>
            </a:r>
            <a:r>
              <a:rPr lang="pt-BR" dirty="0" err="1" smtClean="0"/>
              <a:t>Store</a:t>
            </a:r>
            <a:endParaRPr lang="pt-BR" dirty="0" smtClean="0"/>
          </a:p>
          <a:p>
            <a:pPr lvl="1"/>
            <a:r>
              <a:rPr lang="pt-BR" dirty="0" smtClean="0"/>
              <a:t>Key </a:t>
            </a:r>
            <a:r>
              <a:rPr lang="pt-BR" dirty="0" err="1" smtClean="0"/>
              <a:t>Value</a:t>
            </a:r>
            <a:r>
              <a:rPr lang="pt-BR" dirty="0" smtClean="0"/>
              <a:t>/</a:t>
            </a:r>
            <a:r>
              <a:rPr lang="pt-BR" dirty="0" err="1" smtClean="0"/>
              <a:t>Tuple</a:t>
            </a:r>
            <a:r>
              <a:rPr lang="pt-BR" dirty="0" smtClean="0"/>
              <a:t> </a:t>
            </a:r>
            <a:r>
              <a:rPr lang="pt-BR" dirty="0" err="1" smtClean="0"/>
              <a:t>Store</a:t>
            </a:r>
            <a:endParaRPr lang="pt-BR" dirty="0" smtClean="0"/>
          </a:p>
          <a:p>
            <a:pPr lvl="1"/>
            <a:r>
              <a:rPr lang="pt-BR" dirty="0" err="1" smtClean="0"/>
              <a:t>Eventually</a:t>
            </a:r>
            <a:r>
              <a:rPr lang="pt-BR" dirty="0" smtClean="0"/>
              <a:t> </a:t>
            </a:r>
            <a:r>
              <a:rPr lang="pt-BR" dirty="0" err="1" smtClean="0"/>
              <a:t>Consisten</a:t>
            </a:r>
            <a:r>
              <a:rPr lang="pt-BR" dirty="0" smtClean="0"/>
              <a:t> Key </a:t>
            </a:r>
            <a:r>
              <a:rPr lang="pt-BR" dirty="0" err="1" smtClean="0"/>
              <a:t>Value</a:t>
            </a:r>
            <a:r>
              <a:rPr lang="pt-BR" dirty="0" smtClean="0"/>
              <a:t> </a:t>
            </a:r>
            <a:r>
              <a:rPr lang="pt-BR" dirty="0" err="1" smtClean="0"/>
              <a:t>store</a:t>
            </a:r>
            <a:endParaRPr lang="pt-BR" dirty="0" smtClean="0"/>
          </a:p>
          <a:p>
            <a:pPr lvl="1"/>
            <a:r>
              <a:rPr lang="pt-BR" dirty="0" err="1" smtClean="0"/>
              <a:t>Graph</a:t>
            </a:r>
            <a:r>
              <a:rPr lang="pt-BR" dirty="0" smtClean="0"/>
              <a:t> </a:t>
            </a:r>
            <a:r>
              <a:rPr lang="pt-BR" dirty="0" err="1" smtClean="0"/>
              <a:t>Databases</a:t>
            </a:r>
            <a:endParaRPr lang="pt-BR" dirty="0" smtClean="0"/>
          </a:p>
          <a:p>
            <a:pPr lvl="1"/>
            <a:r>
              <a:rPr lang="pt-BR" dirty="0" err="1" smtClean="0"/>
              <a:t>Object</a:t>
            </a:r>
            <a:r>
              <a:rPr lang="pt-BR" dirty="0" smtClean="0"/>
              <a:t> </a:t>
            </a:r>
            <a:r>
              <a:rPr lang="pt-BR" dirty="0" err="1" smtClean="0"/>
              <a:t>DataBases</a:t>
            </a:r>
            <a:endParaRPr lang="pt-BR" dirty="0" smtClean="0"/>
          </a:p>
          <a:p>
            <a:pPr lvl="1"/>
            <a:r>
              <a:rPr lang="pt-BR" dirty="0" smtClean="0"/>
              <a:t>Grid </a:t>
            </a:r>
            <a:r>
              <a:rPr lang="pt-BR" dirty="0" err="1" smtClean="0"/>
              <a:t>DataBase</a:t>
            </a:r>
            <a:r>
              <a:rPr lang="pt-BR" dirty="0" smtClean="0"/>
              <a:t> </a:t>
            </a:r>
            <a:r>
              <a:rPr lang="pt-BR" dirty="0" err="1" smtClean="0"/>
              <a:t>Solutions</a:t>
            </a:r>
            <a:endParaRPr lang="pt-BR" dirty="0" smtClean="0"/>
          </a:p>
          <a:p>
            <a:pPr lvl="1"/>
            <a:r>
              <a:rPr lang="pt-BR" dirty="0" smtClean="0"/>
              <a:t>XML </a:t>
            </a:r>
            <a:r>
              <a:rPr lang="pt-BR" dirty="0" err="1" smtClean="0"/>
              <a:t>Databases</a:t>
            </a:r>
            <a:endParaRPr lang="pt-BR" dirty="0"/>
          </a:p>
        </p:txBody>
      </p:sp>
    </p:spTree>
    <p:extLst>
      <p:ext uri="{BB962C8B-B14F-4D97-AF65-F5344CB8AC3E}">
        <p14:creationId xmlns:p14="http://schemas.microsoft.com/office/powerpoint/2010/main" val="2447366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Quais são os Banco de Dados ?	 </a:t>
            </a:r>
            <a:endParaRPr lang="pt-BR"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286" y="3527160"/>
            <a:ext cx="1504950" cy="43815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616" y="3965310"/>
            <a:ext cx="1453874" cy="528681"/>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905" y="2493347"/>
            <a:ext cx="2219325" cy="62996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3112" y="3527160"/>
            <a:ext cx="1434462" cy="1434462"/>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34" y="2912985"/>
            <a:ext cx="2110901" cy="1666501"/>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6257" y="1504950"/>
            <a:ext cx="3691248" cy="1230416"/>
          </a:xfrm>
          <a:prstGeom prst="rect">
            <a:avLst/>
          </a:prstGeom>
        </p:spPr>
      </p:pic>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1760" y="4248149"/>
            <a:ext cx="1905000" cy="1809750"/>
          </a:xfrm>
          <a:prstGeom prst="rect">
            <a:avLst/>
          </a:prstGeom>
        </p:spPr>
      </p:pic>
      <p:pic>
        <p:nvPicPr>
          <p:cNvPr id="36" name="Picture 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2107" y="5650971"/>
            <a:ext cx="1318540" cy="684767"/>
          </a:xfrm>
          <a:prstGeom prst="rect">
            <a:avLst/>
          </a:prstGeom>
        </p:spPr>
      </p:pic>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72927" y="1793876"/>
            <a:ext cx="1862665" cy="863599"/>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79774" y="5460471"/>
            <a:ext cx="1447800" cy="914400"/>
          </a:xfrm>
          <a:prstGeom prst="rect">
            <a:avLst/>
          </a:prstGeom>
        </p:spPr>
      </p:pic>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5588" y="5181599"/>
            <a:ext cx="1676400" cy="876300"/>
          </a:xfrm>
          <a:prstGeom prst="rect">
            <a:avLst/>
          </a:prstGeom>
        </p:spPr>
      </p:pic>
    </p:spTree>
    <p:extLst>
      <p:ext uri="{BB962C8B-B14F-4D97-AF65-F5344CB8AC3E}">
        <p14:creationId xmlns:p14="http://schemas.microsoft.com/office/powerpoint/2010/main" val="844575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Quem usa ?	</a:t>
            </a:r>
            <a:endParaRPr lang="pt-B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493" y="4881241"/>
            <a:ext cx="3399241" cy="12787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41" y="3157987"/>
            <a:ext cx="2246040" cy="11733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475" y="3105663"/>
            <a:ext cx="2328210" cy="123969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6114" y="2373798"/>
            <a:ext cx="2370470" cy="203183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641" y="1391445"/>
            <a:ext cx="2377980" cy="133667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2812" y="1537569"/>
            <a:ext cx="3512372" cy="698864"/>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3561" y="4651353"/>
            <a:ext cx="2966019" cy="2224514"/>
          </a:xfrm>
          <a:prstGeom prst="rect">
            <a:avLst/>
          </a:prstGeom>
        </p:spPr>
      </p:pic>
    </p:spTree>
    <p:extLst>
      <p:ext uri="{BB962C8B-B14F-4D97-AF65-F5344CB8AC3E}">
        <p14:creationId xmlns:p14="http://schemas.microsoft.com/office/powerpoint/2010/main" val="3334609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a:t>
            </a:r>
            <a:r>
              <a:rPr lang="pt-BR" dirty="0" smtClean="0"/>
              <a:t>u escolho você ...</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768" y="2171699"/>
            <a:ext cx="3914332" cy="3718615"/>
          </a:xfrm>
          <a:prstGeom prst="rect">
            <a:avLst/>
          </a:prstGeom>
        </p:spPr>
      </p:pic>
    </p:spTree>
    <p:extLst>
      <p:ext uri="{BB962C8B-B14F-4D97-AF65-F5344CB8AC3E}">
        <p14:creationId xmlns:p14="http://schemas.microsoft.com/office/powerpoint/2010/main" val="3798773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HD - cor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HD - core">
      <a:majorFont>
        <a:latin typeface="Trebuchet MS" panose="020B0603020202020204"/>
        <a:ea typeface=""/>
        <a:cs typeface=""/>
      </a:majorFont>
      <a:minorFont>
        <a:latin typeface="Trebuchet MS" panose="020B0603020202020204"/>
        <a:ea typeface=""/>
        <a:cs typeface=""/>
      </a:minorFont>
    </a:fontScheme>
    <a:fmtScheme name="Facet HD - cor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156</TotalTime>
  <Words>743</Words>
  <Application>Microsoft Office PowerPoint</Application>
  <PresentationFormat>Custom</PresentationFormat>
  <Paragraphs>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Sanchez</vt:lpstr>
      <vt:lpstr>Trebuchet MS</vt:lpstr>
      <vt:lpstr>Wingdings 3</vt:lpstr>
      <vt:lpstr>Facet</vt:lpstr>
      <vt:lpstr>NoSQL</vt:lpstr>
      <vt:lpstr>NoSQL ?</vt:lpstr>
      <vt:lpstr>NoSQL...</vt:lpstr>
      <vt:lpstr>Quando ? </vt:lpstr>
      <vt:lpstr>Mas, porque surgiu ?</vt:lpstr>
      <vt:lpstr>Como é dividido ? </vt:lpstr>
      <vt:lpstr>Quais são os Banco de Dados ?  </vt:lpstr>
      <vt:lpstr>Quem usa ? </vt:lpstr>
      <vt:lpstr>Eu escolho você ...</vt:lpstr>
      <vt:lpstr>Criado por quem ?</vt:lpstr>
      <vt:lpstr>Modelo de Dados</vt:lpstr>
      <vt:lpstr>Modelo de Dados - Cluster</vt:lpstr>
      <vt:lpstr>Modelo de Dados - Keyspace</vt:lpstr>
      <vt:lpstr>Modelo de Dados - KeySpace</vt:lpstr>
      <vt:lpstr>Modelo de Dados – Keyspace </vt:lpstr>
      <vt:lpstr>Modelo de Dados – Colunas </vt:lpstr>
      <vt:lpstr>Modelo de Dados - Colunas</vt:lpstr>
      <vt:lpstr>Modelo de Dados – SuperColuna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erick haendell</dc:creator>
  <cp:lastModifiedBy>erick haendell</cp:lastModifiedBy>
  <cp:revision>12</cp:revision>
  <dcterms:created xsi:type="dcterms:W3CDTF">2013-03-21T11:36:34Z</dcterms:created>
  <dcterms:modified xsi:type="dcterms:W3CDTF">2013-03-29T00:38:57Z</dcterms:modified>
</cp:coreProperties>
</file>