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83" r:id="rId5"/>
    <p:sldId id="259" r:id="rId6"/>
    <p:sldId id="260" r:id="rId7"/>
    <p:sldId id="282" r:id="rId8"/>
    <p:sldId id="261" r:id="rId9"/>
    <p:sldId id="263" r:id="rId10"/>
    <p:sldId id="262" r:id="rId11"/>
    <p:sldId id="264" r:id="rId12"/>
    <p:sldId id="265" r:id="rId13"/>
    <p:sldId id="271" r:id="rId14"/>
    <p:sldId id="272" r:id="rId15"/>
    <p:sldId id="273" r:id="rId16"/>
    <p:sldId id="284" r:id="rId17"/>
    <p:sldId id="270" r:id="rId18"/>
    <p:sldId id="268" r:id="rId19"/>
    <p:sldId id="285" r:id="rId20"/>
    <p:sldId id="269" r:id="rId21"/>
    <p:sldId id="267" r:id="rId22"/>
    <p:sldId id="275" r:id="rId23"/>
    <p:sldId id="280" r:id="rId24"/>
    <p:sldId id="281" r:id="rId25"/>
    <p:sldId id="288" r:id="rId26"/>
    <p:sldId id="286" r:id="rId27"/>
    <p:sldId id="287" r:id="rId28"/>
    <p:sldId id="276" r:id="rId29"/>
    <p:sldId id="278" r:id="rId30"/>
    <p:sldId id="279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-3294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647869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470400"/>
            <a:ext cx="644918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871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1931988"/>
            <a:ext cx="644918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82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08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1496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84" y="609600"/>
            <a:ext cx="644283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132" y="4013200"/>
            <a:ext cx="644918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133" y="609600"/>
            <a:ext cx="5296492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2700868"/>
            <a:ext cx="644918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4" y="4527448"/>
            <a:ext cx="644918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4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133" y="2160589"/>
            <a:ext cx="3138844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71" y="2160590"/>
            <a:ext cx="313884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317" y="2160983"/>
            <a:ext cx="2872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41" y="2737246"/>
            <a:ext cx="3140035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3467" y="2160983"/>
            <a:ext cx="287384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7283" y="2737246"/>
            <a:ext cx="3140030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2777070"/>
            <a:ext cx="2891649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8133" y="1498604"/>
            <a:ext cx="2891649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030090" y="0"/>
            <a:ext cx="914638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70401" y="3681414"/>
            <a:ext cx="357359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6352" y="4013201"/>
            <a:ext cx="34298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91545" y="-8467"/>
            <a:ext cx="225483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202776" y="-8467"/>
            <a:ext cx="1943606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00995" y="3048000"/>
            <a:ext cx="244538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05874" y="-8467"/>
            <a:ext cx="2140508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180931" y="-8467"/>
            <a:ext cx="965451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6338" y="-8468"/>
            <a:ext cx="952931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7798752" y="3597855"/>
            <a:ext cx="1365605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" y="4800600"/>
            <a:ext cx="64491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33" y="609600"/>
            <a:ext cx="6449180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33" y="5367338"/>
            <a:ext cx="64491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33" y="2160590"/>
            <a:ext cx="64491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133" y="6041363"/>
            <a:ext cx="4724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88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8800" b="1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021" y="4651353"/>
            <a:ext cx="2550095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974" y="3157987"/>
            <a:ext cx="1684969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0164" y="2858527"/>
            <a:ext cx="1746612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8997" y="2462461"/>
            <a:ext cx="1778316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33" y="1794124"/>
            <a:ext cx="178395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4215" y="1231536"/>
            <a:ext cx="2634965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396" y="4494291"/>
            <a:ext cx="2225094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4466" y="1930400"/>
            <a:ext cx="2936514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6" y="1452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001487"/>
            <a:ext cx="8026400" cy="5551714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388685"/>
            <a:ext cx="6689812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133599" y="3701172"/>
            <a:ext cx="3222171" cy="1190171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idade : 30 </a:t>
            </a:r>
          </a:p>
          <a:p>
            <a:pPr algn="ctr"/>
            <a:r>
              <a:rPr lang="pt-BR" sz="3600" dirty="0" smtClean="0"/>
              <a:t>data/hora 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32104" y="4107539"/>
            <a:ext cx="7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2291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756533"/>
              </p:ext>
            </p:extLst>
          </p:nvPr>
        </p:nvGraphicFramePr>
        <p:xfrm>
          <a:off x="2256676" y="52395"/>
          <a:ext cx="6800240" cy="675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0120"/>
                <a:gridCol w="3400120"/>
              </a:tblGrid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Tipo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Descrição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</a:tr>
              <a:tr h="9770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BytesType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Exadecimais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0566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AsciiType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394288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UUIDType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Mesma validação do </a:t>
                      </a:r>
                      <a:r>
                        <a:rPr lang="pt-BR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FloatType</a:t>
                      </a:r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mas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DecimalType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CounterColumnType</a:t>
                      </a:r>
                      <a:endParaRPr lang="pt-BR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084" y="268312"/>
            <a:ext cx="258047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8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supercoluna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 suporta.</a:t>
            </a:r>
            <a:endParaRPr lang="pt-BR" sz="2800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9926" y="4265755"/>
            <a:ext cx="4458600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6" y="1841871"/>
            <a:ext cx="6449180" cy="142384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Uma coleção de colunas rotuladas com um nome.</a:t>
            </a:r>
            <a:endParaRPr lang="pt-BR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9756" y="3699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Linha (</a:t>
            </a: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</a:t>
            </a: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1" y="3511550"/>
            <a:ext cx="5219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27" y="1562101"/>
            <a:ext cx="6602857" cy="1602013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5426" y="21751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2967945"/>
            <a:ext cx="7602362" cy="312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42" y="2295751"/>
            <a:ext cx="6719972" cy="4090535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rodrigo</a:t>
            </a:r>
            <a:r>
              <a:rPr lang="pt-BR" sz="4000" dirty="0" smtClean="0">
                <a:latin typeface="Roboto"/>
              </a:rPr>
              <a:t>][tipo]='aluno';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rodrigo</a:t>
            </a:r>
            <a:r>
              <a:rPr lang="pt-BR" sz="4000" dirty="0" smtClean="0">
                <a:latin typeface="Roboto"/>
              </a:rPr>
              <a:t>][idade]='23';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][tipo]='professor';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][idade]='25';</a:t>
            </a:r>
          </a:p>
          <a:p>
            <a:r>
              <a:rPr lang="pt-BR" sz="4000" dirty="0" smtClean="0">
                <a:latin typeface="Roboto"/>
              </a:rPr>
              <a:t>set pessoas[</a:t>
            </a:r>
            <a:r>
              <a:rPr lang="pt-BR" sz="4000" dirty="0" err="1" smtClean="0">
                <a:latin typeface="Roboto"/>
              </a:rPr>
              <a:t>josino</a:t>
            </a:r>
            <a:r>
              <a:rPr lang="pt-BR" sz="4000" dirty="0" smtClean="0">
                <a:latin typeface="Roboto"/>
              </a:rPr>
              <a:t>][</a:t>
            </a:r>
            <a:r>
              <a:rPr lang="pt-BR" sz="4000" dirty="0" err="1" smtClean="0">
                <a:latin typeface="Roboto"/>
              </a:rPr>
              <a:t>cpf</a:t>
            </a:r>
            <a:r>
              <a:rPr lang="pt-BR" sz="4000" dirty="0" smtClean="0">
                <a:latin typeface="Roboto"/>
              </a:rPr>
              <a:t>]='1234';</a:t>
            </a:r>
            <a:endParaRPr lang="pt-BR" sz="4000" dirty="0">
              <a:latin typeface="Roboto"/>
            </a:endParaRPr>
          </a:p>
          <a:p>
            <a:endParaRPr lang="pt-BR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5426" y="217510"/>
            <a:ext cx="6449180" cy="10597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Entendendo a estrutura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23738" y="1785261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rgbClr val="FF0000"/>
                </a:solidFill>
              </a:rPr>
              <a:t>key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2784" y="1415144"/>
            <a:ext cx="128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coluna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55870" y="182880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nome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61412" y="18070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valor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6867" y="1349830"/>
            <a:ext cx="1088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Família de coluna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306" y="0"/>
            <a:ext cx="5084837" cy="1129603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3200" dirty="0" smtClean="0"/>
              <a:t>um grupo de várias famílias de colunas juntas. É apenas um agrupamento lógico de famílias de colunas e fornece um escopo isolado para nomes. 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		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http://www.ibm.com/developerworks/br/library/os-apache-cassandra/figure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603" y="1063625"/>
            <a:ext cx="6583363" cy="579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9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133" y="1390650"/>
            <a:ext cx="6854060" cy="5467350"/>
          </a:xfrm>
        </p:spPr>
        <p:txBody>
          <a:bodyPr>
            <a:noAutofit/>
          </a:bodyPr>
          <a:lstStyle/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919" y="25435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97" y="1695438"/>
            <a:ext cx="6680151" cy="4981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28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28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28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28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28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2800" b="1" dirty="0" smtClean="0">
                <a:latin typeface="Roboto" pitchFamily="2" charset="0"/>
                <a:ea typeface="Roboto" pitchFamily="2" charset="0"/>
              </a:rPr>
              <a:t>coluna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5426" y="28828"/>
            <a:ext cx="64491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2" y="922767"/>
            <a:ext cx="6449180" cy="1385011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Um grupo de nós onde você armazenar seus dados.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3826" y="0"/>
            <a:ext cx="6449180" cy="1088571"/>
          </a:xfrm>
        </p:spPr>
        <p:txBody>
          <a:bodyPr>
            <a:normAutofit fontScale="90000"/>
          </a:bodyPr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58" y="1869229"/>
            <a:ext cx="7881256" cy="49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6658" y="42642"/>
            <a:ext cx="7823290" cy="755644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Particionamento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 / Replicação / Anel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267" y="854981"/>
            <a:ext cx="3938346" cy="578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842" y="941390"/>
            <a:ext cx="6449180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JRE (Java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 e criar uma variável de ambiente JAVA_HOME;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Baixar o pacote Apache Cassandra (</a:t>
            </a:r>
            <a:r>
              <a:rPr lang="pt-BR" dirty="0" smtClean="0">
                <a:hlinkClick r:id="rId2"/>
              </a:rPr>
              <a:t>http://cassandra.apache.org/download/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Extrair e executar o “</a:t>
            </a:r>
            <a:r>
              <a:rPr lang="pt-BR" dirty="0" err="1" smtClean="0"/>
              <a:t>cassandra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” da pasta </a:t>
            </a:r>
            <a:r>
              <a:rPr lang="pt-BR" dirty="0" err="1" smtClean="0"/>
              <a:t>bin</a:t>
            </a:r>
            <a:r>
              <a:rPr lang="pt-BR" dirty="0" smtClean="0"/>
              <a:t>:</a:t>
            </a:r>
          </a:p>
        </p:txBody>
      </p:sp>
      <p:pic>
        <p:nvPicPr>
          <p:cNvPr id="1026" name="Picture 2" descr="C:\Users\Rodrigo\Desktop\011011_1239_nosqlinsta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8578" y="1624014"/>
            <a:ext cx="3196908" cy="1457325"/>
          </a:xfrm>
          <a:prstGeom prst="rect">
            <a:avLst/>
          </a:prstGeom>
          <a:noFill/>
        </p:spPr>
      </p:pic>
      <p:pic>
        <p:nvPicPr>
          <p:cNvPr id="1027" name="Picture 3" descr="C:\Users\Rodrigo\Desktop\011011_1239_nosqlinstal2.png"/>
          <p:cNvPicPr>
            <a:picLocks noChangeAspect="1" noChangeArrowheads="1"/>
          </p:cNvPicPr>
          <p:nvPr/>
        </p:nvPicPr>
        <p:blipFill>
          <a:blip r:embed="rId4"/>
          <a:srcRect b="41854"/>
          <a:stretch>
            <a:fillRect/>
          </a:stretch>
        </p:blipFill>
        <p:spPr bwMode="auto">
          <a:xfrm>
            <a:off x="1089705" y="4438651"/>
            <a:ext cx="5993266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88" y="1160236"/>
            <a:ext cx="6760584" cy="455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9551" y="152400"/>
            <a:ext cx="6449180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0481" y="1174755"/>
            <a:ext cx="6662148" cy="2032901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Na prática </a:t>
            </a:r>
            <a:br>
              <a:rPr lang="pt-BR" sz="5400" b="1" dirty="0" smtClean="0">
                <a:latin typeface="Roboto" pitchFamily="2" charset="0"/>
                <a:ea typeface="Roboto" pitchFamily="2" charset="0"/>
              </a:rPr>
            </a:b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e </a:t>
            </a:r>
            <a:br>
              <a:rPr lang="pt-BR" sz="5400" b="1" dirty="0" smtClean="0">
                <a:latin typeface="Roboto" pitchFamily="2" charset="0"/>
                <a:ea typeface="Roboto" pitchFamily="2" charset="0"/>
              </a:rPr>
            </a:b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CQL (Cassandra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Query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Language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)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2424" y="42642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133" y="1189272"/>
            <a:ext cx="6892707" cy="5472785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Atualmente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mantido por desenvolvedores 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426" y="28828"/>
            <a:ext cx="6449180" cy="84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/>
              <a:t>Possíveis surpresas com o Cassandra</a:t>
            </a:r>
            <a:endParaRPr lang="pt-BR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133" y="856349"/>
            <a:ext cx="6449180" cy="5210628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Roboto"/>
              </a:rPr>
              <a:t>Sem transações, sem </a:t>
            </a:r>
            <a:r>
              <a:rPr lang="pt-BR" sz="3200" dirty="0" err="1" smtClean="0">
                <a:latin typeface="Roboto"/>
              </a:rPr>
              <a:t>JOINs</a:t>
            </a:r>
            <a:endParaRPr lang="pt-BR" sz="3200" dirty="0" smtClean="0">
              <a:latin typeface="Roboto"/>
            </a:endParaRPr>
          </a:p>
          <a:p>
            <a:r>
              <a:rPr lang="pt-BR" sz="3200" dirty="0" smtClean="0">
                <a:latin typeface="Roboto"/>
              </a:rPr>
              <a:t>Sem chaves estrangeiras. As chaves são imutáveis</a:t>
            </a:r>
          </a:p>
          <a:p>
            <a:r>
              <a:rPr lang="pt-BR" sz="3200" dirty="0" smtClean="0">
                <a:latin typeface="Roboto"/>
              </a:rPr>
              <a:t>As chaves devem ser exclusivas</a:t>
            </a:r>
          </a:p>
          <a:p>
            <a:r>
              <a:rPr lang="pt-BR" sz="3200" dirty="0" smtClean="0">
                <a:latin typeface="Roboto"/>
              </a:rPr>
              <a:t>Operações com falha podem deixar mudanças</a:t>
            </a:r>
          </a:p>
          <a:p>
            <a:r>
              <a:rPr lang="pt-BR" sz="3200" dirty="0" smtClean="0">
                <a:latin typeface="Roboto"/>
              </a:rPr>
              <a:t>A procura é complicada</a:t>
            </a:r>
          </a:p>
          <a:p>
            <a:r>
              <a:rPr lang="pt-BR" sz="3200" dirty="0" smtClean="0">
                <a:latin typeface="Roboto"/>
              </a:rPr>
              <a:t>Recomenda-se não usar supercolunas e </a:t>
            </a:r>
            <a:r>
              <a:rPr lang="pt-BR" sz="3200" dirty="0" err="1" smtClean="0">
                <a:latin typeface="Roboto"/>
              </a:rPr>
              <a:t>particionadores</a:t>
            </a:r>
            <a:r>
              <a:rPr lang="pt-BR" sz="3200" dirty="0" smtClean="0">
                <a:latin typeface="Roboto"/>
              </a:rPr>
              <a:t> de preservação</a:t>
            </a:r>
          </a:p>
          <a:p>
            <a:r>
              <a:rPr lang="pt-BR" sz="3200" dirty="0" smtClean="0">
                <a:latin typeface="Roboto"/>
              </a:rPr>
              <a:t>A recuperação da falha é manual</a:t>
            </a:r>
          </a:p>
          <a:p>
            <a:r>
              <a:rPr lang="pt-BR" sz="3200" dirty="0" smtClean="0">
                <a:latin typeface="Roboto"/>
              </a:rPr>
              <a:t>Ele se lembra de exclusões</a:t>
            </a:r>
          </a:p>
          <a:p>
            <a:pPr fontAlgn="base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9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130638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426" y="1059552"/>
            <a:ext cx="6689812" cy="434779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4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428750"/>
            <a:ext cx="6077190" cy="54292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1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01" y="635358"/>
            <a:ext cx="6449180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76377" y="2562573"/>
            <a:ext cx="327983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Referências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085" y="1687132"/>
            <a:ext cx="6289747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cadmintool.blogspot.com.br/2012/09/o-que-e-nosql.html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/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http://imasters.com.br/artigo/17043/banco-de-dados/nosql-voce-realmente-sabe-do-que-estamos-falando/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http://cassandraufg.wordpress.com</a:t>
            </a:r>
          </a:p>
          <a:p>
            <a:pPr algn="just"/>
            <a:r>
              <a:rPr lang="pt-BR" sz="2400" dirty="0" smtClean="0">
                <a:latin typeface="Roboto" pitchFamily="2" charset="0"/>
                <a:ea typeface="Roboto" pitchFamily="2" charset="0"/>
              </a:rPr>
              <a:t>http://pt.scribd.com/doc/73007407/6/Principais-Caracteristicas-NoSQL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drigo\Desktop\tirinha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80" y="0"/>
            <a:ext cx="6886349" cy="6886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8133" y="1930401"/>
            <a:ext cx="6449180" cy="242388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36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619" y="4201787"/>
            <a:ext cx="2932303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0"/>
            <a:ext cx="6449180" cy="480059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0501" y="285750"/>
            <a:ext cx="6449180" cy="1670408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262743"/>
            <a:ext cx="6796090" cy="512152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51" y="3810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Características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007" y="1695451"/>
            <a:ext cx="6796090" cy="4688812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Escalabilidade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Horizontal</a:t>
            </a:r>
          </a:p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Replicação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Schema-free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Clusterização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MapReduce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Sharding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562101"/>
            <a:ext cx="6449180" cy="480967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2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133" y="609600"/>
            <a:ext cx="6449180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8706" y="3527160"/>
            <a:ext cx="1129007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2004" y="3965311"/>
            <a:ext cx="1090690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7804" y="2493348"/>
            <a:ext cx="1664927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0477" y="3527160"/>
            <a:ext cx="1076127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554" y="2912985"/>
            <a:ext cx="1583588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792" y="1504950"/>
            <a:ext cx="2769157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198" y="4248149"/>
            <a:ext cx="1429122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0137" y="5650972"/>
            <a:ext cx="989163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6077" y="1793877"/>
            <a:ext cx="1397363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0471" y="5460471"/>
            <a:ext cx="1086133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877" y="5181599"/>
            <a:ext cx="125762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888</Words>
  <Application>Microsoft Office PowerPoint</Application>
  <PresentationFormat>Apresentação na tela (4:3)</PresentationFormat>
  <Paragraphs>177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Características</vt:lpstr>
      <vt:lpstr>Tipos de NoSQL</vt:lpstr>
      <vt:lpstr>Quais são os Banco de Dados?  </vt:lpstr>
      <vt:lpstr>Quem usa? </vt:lpstr>
      <vt:lpstr>Eu escolho você...</vt:lpstr>
      <vt:lpstr>Criado por quem?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Modelo de Dados Cluster</vt:lpstr>
      <vt:lpstr>Particionamento / Replicação / Anel</vt:lpstr>
      <vt:lpstr>Instalação</vt:lpstr>
      <vt:lpstr>Instalação</vt:lpstr>
      <vt:lpstr>Na prática  e  CQL (Cassandra Query Language)</vt:lpstr>
      <vt:lpstr>Mais Cassandra</vt:lpstr>
      <vt:lpstr>Slide 27</vt:lpstr>
      <vt:lpstr>Considerações</vt:lpstr>
      <vt:lpstr>Clientes de alto nível</vt:lpstr>
      <vt:lpstr>Referências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Rodrigo</cp:lastModifiedBy>
  <cp:revision>73</cp:revision>
  <dcterms:created xsi:type="dcterms:W3CDTF">2013-03-21T11:36:34Z</dcterms:created>
  <dcterms:modified xsi:type="dcterms:W3CDTF">2013-04-04T04:21:30Z</dcterms:modified>
</cp:coreProperties>
</file>