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83" r:id="rId5"/>
    <p:sldId id="259" r:id="rId6"/>
    <p:sldId id="260" r:id="rId7"/>
    <p:sldId id="282" r:id="rId8"/>
    <p:sldId id="261" r:id="rId9"/>
    <p:sldId id="263" r:id="rId10"/>
    <p:sldId id="262" r:id="rId11"/>
    <p:sldId id="264" r:id="rId12"/>
    <p:sldId id="265" r:id="rId13"/>
    <p:sldId id="286" r:id="rId14"/>
    <p:sldId id="271" r:id="rId15"/>
    <p:sldId id="272" r:id="rId16"/>
    <p:sldId id="273" r:id="rId17"/>
    <p:sldId id="284" r:id="rId18"/>
    <p:sldId id="270" r:id="rId19"/>
    <p:sldId id="268" r:id="rId20"/>
    <p:sldId id="285" r:id="rId21"/>
    <p:sldId id="267" r:id="rId22"/>
    <p:sldId id="275" r:id="rId23"/>
    <p:sldId id="280" r:id="rId24"/>
    <p:sldId id="281" r:id="rId25"/>
    <p:sldId id="288" r:id="rId26"/>
    <p:sldId id="287" r:id="rId27"/>
    <p:sldId id="276" r:id="rId28"/>
    <p:sldId id="278" r:id="rId29"/>
    <p:sldId id="279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647869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609600"/>
            <a:ext cx="644918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470400"/>
            <a:ext cx="644918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82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470400"/>
            <a:ext cx="644918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871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508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1496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1931988"/>
            <a:ext cx="644918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82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132" y="4013200"/>
            <a:ext cx="644918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508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1496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84" y="609600"/>
            <a:ext cx="644283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132" y="4013200"/>
            <a:ext cx="644918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133" y="609600"/>
            <a:ext cx="5296492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2700868"/>
            <a:ext cx="644918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609600"/>
            <a:ext cx="6449180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133" y="2160589"/>
            <a:ext cx="3138844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71" y="2160590"/>
            <a:ext cx="313884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317" y="2160983"/>
            <a:ext cx="28726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941" y="2737246"/>
            <a:ext cx="3140035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3467" y="2160983"/>
            <a:ext cx="287384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7283" y="2737246"/>
            <a:ext cx="3140030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5"/>
            <a:ext cx="3386037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33" y="2777070"/>
            <a:ext cx="2891649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08133" y="1498604"/>
            <a:ext cx="2891649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3" y="4800600"/>
            <a:ext cx="644918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33" y="609600"/>
            <a:ext cx="6449180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33" y="5367338"/>
            <a:ext cx="644918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3" y="2160590"/>
            <a:ext cx="644918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133" y="6041363"/>
            <a:ext cx="4724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assandra.apache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695" y="3992034"/>
            <a:ext cx="5826719" cy="1646302"/>
          </a:xfrm>
        </p:spPr>
        <p:txBody>
          <a:bodyPr/>
          <a:lstStyle/>
          <a:p>
            <a:r>
              <a:rPr lang="pt-BR" sz="88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88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8800" b="1" dirty="0" smtClean="0">
                <a:latin typeface="Roboto" pitchFamily="2" charset="0"/>
                <a:ea typeface="Roboto" pitchFamily="2" charset="0"/>
              </a:rPr>
            </a:br>
            <a:r>
              <a:rPr lang="pt-BR" sz="3600" dirty="0" smtClean="0">
                <a:latin typeface="Roboto" pitchFamily="2" charset="0"/>
                <a:ea typeface="Roboto" pitchFamily="2" charset="0"/>
              </a:rPr>
              <a:t>UFRPE</a:t>
            </a:r>
            <a:br>
              <a:rPr lang="pt-BR" sz="3600" dirty="0" smtClean="0">
                <a:latin typeface="Roboto" pitchFamily="2" charset="0"/>
                <a:ea typeface="Roboto" pitchFamily="2" charset="0"/>
              </a:rPr>
            </a:br>
            <a:r>
              <a:rPr lang="pt-BR" sz="3600" dirty="0">
                <a:latin typeface="Roboto" pitchFamily="2" charset="0"/>
                <a:ea typeface="Roboto" pitchFamily="2" charset="0"/>
              </a:rPr>
              <a:t/>
            </a:r>
            <a:br>
              <a:rPr lang="pt-BR" sz="3600" dirty="0">
                <a:latin typeface="Roboto" pitchFamily="2" charset="0"/>
                <a:ea typeface="Roboto" pitchFamily="2" charset="0"/>
              </a:rPr>
            </a:br>
            <a:r>
              <a:rPr lang="pt-BR" sz="36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3600" dirty="0" smtClean="0">
                <a:latin typeface="Roboto" pitchFamily="2" charset="0"/>
                <a:ea typeface="Roboto" pitchFamily="2" charset="0"/>
              </a:rPr>
            </a:br>
            <a:r>
              <a:rPr lang="pt-BR" sz="3600" dirty="0" smtClean="0">
                <a:latin typeface="Roboto" pitchFamily="2" charset="0"/>
                <a:ea typeface="Roboto" pitchFamily="2" charset="0"/>
              </a:rPr>
              <a:t>Erick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Haendel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3600" dirty="0" smtClean="0">
                <a:latin typeface="Roboto" pitchFamily="2" charset="0"/>
                <a:ea typeface="Roboto" pitchFamily="2" charset="0"/>
              </a:rPr>
            </a:br>
            <a:r>
              <a:rPr lang="pt-BR" sz="3600" smtClean="0">
                <a:latin typeface="Roboto" pitchFamily="2" charset="0"/>
                <a:ea typeface="Roboto" pitchFamily="2" charset="0"/>
              </a:rPr>
              <a:t>Rodrigo Félix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3600" dirty="0" smtClean="0">
                <a:latin typeface="Roboto" pitchFamily="2" charset="0"/>
                <a:ea typeface="Roboto" pitchFamily="2" charset="0"/>
              </a:rPr>
            </a:b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Luis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 Carlos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 usa?	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21" y="4651353"/>
            <a:ext cx="2550095" cy="127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4" y="3157987"/>
            <a:ext cx="1684969" cy="1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64" y="2858527"/>
            <a:ext cx="1746612" cy="123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97" y="2462461"/>
            <a:ext cx="1778316" cy="2031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3" y="1794124"/>
            <a:ext cx="1783950" cy="133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15" y="1231536"/>
            <a:ext cx="2634965" cy="698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6" y="4494291"/>
            <a:ext cx="2225094" cy="22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Roboto" pitchFamily="2" charset="0"/>
                <a:ea typeface="Roboto" pitchFamily="2" charset="0"/>
              </a:rPr>
              <a:t>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 escolho você...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6" y="1930400"/>
            <a:ext cx="2936514" cy="37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86" y="1452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Criado por quem?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660400"/>
            <a:ext cx="8026400" cy="5892801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esenvolvido 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pelo </a:t>
            </a:r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Facebook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Auxílio na busca da rede social;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Armazenamento de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mensagens das caixas de entrada 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usuários;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Foi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liberado sob licença Open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Source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em julho de 2008. 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P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rojeto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incubação da Fundação Apache em janeiro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2009.</a:t>
            </a: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primeira versão a ser lançada foi a 0.3 em março de 2010, encontrando-se atualmente na versão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1.2.3.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4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2424" y="42642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Mais Cassandra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133" y="1189272"/>
            <a:ext cx="6892707" cy="5472785"/>
          </a:xfrm>
        </p:spPr>
        <p:txBody>
          <a:bodyPr>
            <a:noAutofit/>
          </a:bodyPr>
          <a:lstStyle/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Reposit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rio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 Java;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Dispensa a sobrecarga de recursos dos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 convencionais;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Reúne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arquitetura do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Dynamo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da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Amazon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 modelo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dados baseado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no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Bigtable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Google;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Atualmente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mantido por desenvolvedores da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Fundação Apache e colaboradores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muitas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empresas;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388685"/>
            <a:ext cx="6689812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unidade mais básica da estrutura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contendo um nome, um valor e um registro de data 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hora;</a:t>
            </a:r>
          </a:p>
          <a:p>
            <a:pPr algn="just"/>
            <a:endParaRPr lang="pt-BR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133599" y="3701172"/>
            <a:ext cx="3222171" cy="1190171"/>
          </a:xfrm>
          <a:prstGeom prst="round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idade : 30 </a:t>
            </a:r>
          </a:p>
          <a:p>
            <a:pPr algn="ctr"/>
            <a:r>
              <a:rPr lang="pt-BR" sz="3600" dirty="0" smtClean="0"/>
              <a:t>data/hora 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32104" y="4107539"/>
            <a:ext cx="74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Ex: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91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56533"/>
              </p:ext>
            </p:extLst>
          </p:nvPr>
        </p:nvGraphicFramePr>
        <p:xfrm>
          <a:off x="2256676" y="52395"/>
          <a:ext cx="6800240" cy="675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0120"/>
                <a:gridCol w="3400120"/>
              </a:tblGrid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Tipo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Descrição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</a:tr>
              <a:tr h="9770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BytesType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Exadecimais</a:t>
                      </a:r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sem validação, esse é a classificação padrão da coluna quando não especificada.</a:t>
                      </a:r>
                    </a:p>
                  </a:txBody>
                  <a:tcPr marL="0" marR="0" marT="0" marB="0"/>
                </a:tc>
              </a:tr>
              <a:tr h="70566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AsciiType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os caracteres como codificação US-ASCII, padrão americano.</a:t>
                      </a:r>
                    </a:p>
                  </a:txBody>
                  <a:tcPr marL="0" marR="0" marT="0" marB="0"/>
                </a:tc>
              </a:tr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UTF8Type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os caracteres no padrão UTF8.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IntegerType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números inteiros.</a:t>
                      </a:r>
                    </a:p>
                  </a:txBody>
                  <a:tcPr marL="0" marR="0" marT="0" marB="0"/>
                </a:tc>
              </a:tr>
              <a:tr h="394288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LongType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números longos de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UUIDType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valor de 16-byte.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Data e hora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BooleanType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true ou false.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valores com pontos flutuantes de 4-byte.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DoubleType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Mesma validação do </a:t>
                      </a:r>
                      <a:r>
                        <a:rPr lang="pt-BR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FloatType</a:t>
                      </a:r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mas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DecimalType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Ponto flutuante variável.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CounterColumnType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Valor de contador com 8-byte de comprimento.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084" y="268312"/>
            <a:ext cx="258047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841871"/>
            <a:ext cx="6449180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supercoluna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pode receber outra coluna como valor, sendo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esse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o limite máximo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estrutura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colunas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que 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 suporta.</a:t>
            </a:r>
            <a:endParaRPr lang="pt-BR" sz="2800" dirty="0"/>
          </a:p>
        </p:txBody>
      </p:sp>
      <p:pic>
        <p:nvPicPr>
          <p:cNvPr id="6146" name="Picture 2" descr="http://fabiorogeriosj.com.br/wp-content/uploads/2012/07/super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26" y="4265755"/>
            <a:ext cx="4458600" cy="216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9756" y="3699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SuperColunas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841871"/>
            <a:ext cx="6449180" cy="1423843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Uma coleção de colunas rotuladas com um nome.</a:t>
            </a:r>
            <a:endParaRPr lang="pt-BR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9756" y="3699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Linha (</a:t>
            </a: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</a:t>
            </a: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)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1" y="3511550"/>
            <a:ext cx="52197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7" y="1562101"/>
            <a:ext cx="6602857" cy="1602013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Roboto" pitchFamily="2" charset="0"/>
                <a:ea typeface="Roboto" pitchFamily="2" charset="0"/>
              </a:rPr>
              <a:t>Comparando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ao mundo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relacional seria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tabela,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onde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esta pode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receber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linhas de registros com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colunas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;</a:t>
            </a:r>
            <a:endParaRPr lang="pt-BR" sz="28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Família de 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14" y="2967945"/>
            <a:ext cx="7602362" cy="312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3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42" y="2295751"/>
            <a:ext cx="6719972" cy="4090535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Roboto"/>
              </a:rPr>
              <a:t>set pessoas[</a:t>
            </a:r>
            <a:r>
              <a:rPr lang="pt-BR" sz="2800" dirty="0" err="1" smtClean="0">
                <a:latin typeface="Roboto"/>
              </a:rPr>
              <a:t>rodrigo</a:t>
            </a:r>
            <a:r>
              <a:rPr lang="pt-BR" sz="2800" dirty="0" smtClean="0">
                <a:latin typeface="Roboto"/>
              </a:rPr>
              <a:t>][tipo]='aluno';</a:t>
            </a:r>
          </a:p>
          <a:p>
            <a:r>
              <a:rPr lang="pt-BR" sz="2800" dirty="0" smtClean="0">
                <a:latin typeface="Roboto"/>
              </a:rPr>
              <a:t>set pessoas[</a:t>
            </a:r>
            <a:r>
              <a:rPr lang="pt-BR" sz="2800" dirty="0" err="1" smtClean="0">
                <a:latin typeface="Roboto"/>
              </a:rPr>
              <a:t>rodrigo</a:t>
            </a:r>
            <a:r>
              <a:rPr lang="pt-BR" sz="2800" dirty="0" smtClean="0">
                <a:latin typeface="Roboto"/>
              </a:rPr>
              <a:t>][idade]='23';</a:t>
            </a:r>
          </a:p>
          <a:p>
            <a:r>
              <a:rPr lang="pt-BR" sz="2800" dirty="0" smtClean="0">
                <a:latin typeface="Roboto"/>
              </a:rPr>
              <a:t>set pessoas[</a:t>
            </a:r>
            <a:r>
              <a:rPr lang="pt-BR" sz="2800" dirty="0" err="1" smtClean="0">
                <a:latin typeface="Roboto"/>
              </a:rPr>
              <a:t>josino</a:t>
            </a:r>
            <a:r>
              <a:rPr lang="pt-BR" sz="2800" dirty="0" smtClean="0">
                <a:latin typeface="Roboto"/>
              </a:rPr>
              <a:t>][tipo]='professor';</a:t>
            </a:r>
          </a:p>
          <a:p>
            <a:r>
              <a:rPr lang="pt-BR" sz="2800" dirty="0" smtClean="0">
                <a:latin typeface="Roboto"/>
              </a:rPr>
              <a:t>set pessoas[</a:t>
            </a:r>
            <a:r>
              <a:rPr lang="pt-BR" sz="2800" dirty="0" err="1" smtClean="0">
                <a:latin typeface="Roboto"/>
              </a:rPr>
              <a:t>josino</a:t>
            </a:r>
            <a:r>
              <a:rPr lang="pt-BR" sz="2800" dirty="0" smtClean="0">
                <a:latin typeface="Roboto"/>
              </a:rPr>
              <a:t>][idade]='25';</a:t>
            </a:r>
          </a:p>
          <a:p>
            <a:r>
              <a:rPr lang="pt-BR" sz="2800" dirty="0" smtClean="0">
                <a:latin typeface="Roboto"/>
              </a:rPr>
              <a:t>set pessoas[</a:t>
            </a:r>
            <a:r>
              <a:rPr lang="pt-BR" sz="2800" dirty="0" err="1" smtClean="0">
                <a:latin typeface="Roboto"/>
              </a:rPr>
              <a:t>josino</a:t>
            </a:r>
            <a:r>
              <a:rPr lang="pt-BR" sz="2800" dirty="0" smtClean="0">
                <a:latin typeface="Roboto"/>
              </a:rPr>
              <a:t>][</a:t>
            </a:r>
            <a:r>
              <a:rPr lang="pt-BR" sz="2800" dirty="0" err="1" smtClean="0">
                <a:latin typeface="Roboto"/>
              </a:rPr>
              <a:t>cpf</a:t>
            </a:r>
            <a:r>
              <a:rPr lang="pt-BR" sz="2800" dirty="0" smtClean="0">
                <a:latin typeface="Roboto"/>
              </a:rPr>
              <a:t>]='1234';</a:t>
            </a:r>
            <a:endParaRPr lang="pt-BR" sz="2800" dirty="0">
              <a:latin typeface="Roboto"/>
            </a:endParaRPr>
          </a:p>
          <a:p>
            <a:endParaRPr lang="pt-BR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5426" y="217510"/>
            <a:ext cx="6449180" cy="10597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Entendendo a estrutura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23738" y="1785261"/>
            <a:ext cx="78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rgbClr val="FF0000"/>
                </a:solidFill>
              </a:rPr>
              <a:t>key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22784" y="1415144"/>
            <a:ext cx="128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coluna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55870" y="182880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nome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61412" y="180703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valor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86867" y="1349830"/>
            <a:ext cx="1088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Família de coluna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133" y="1390650"/>
            <a:ext cx="6854060" cy="5467350"/>
          </a:xfrm>
        </p:spPr>
        <p:txBody>
          <a:bodyPr>
            <a:noAutofit/>
          </a:bodyPr>
          <a:lstStyle/>
          <a:p>
            <a:pPr lvl="0"/>
            <a:r>
              <a:rPr lang="pt-BR" sz="3200" dirty="0" smtClean="0">
                <a:latin typeface="Roboto" pitchFamily="2" charset="0"/>
                <a:ea typeface="Roboto" pitchFamily="2" charset="0"/>
              </a:rPr>
              <a:t>O MR de banco de dados prevalece há 30 anos;</a:t>
            </a:r>
          </a:p>
          <a:p>
            <a:pPr lvl="0"/>
            <a:r>
              <a:rPr lang="pt-BR" sz="3200" dirty="0" smtClean="0">
                <a:latin typeface="Roboto" pitchFamily="2" charset="0"/>
                <a:ea typeface="Roboto" pitchFamily="2" charset="0"/>
              </a:rPr>
              <a:t>Evolução acelerada na Era da Informação; </a:t>
            </a:r>
          </a:p>
          <a:p>
            <a:pPr lvl="0"/>
            <a:r>
              <a:rPr lang="pt-BR" sz="3200" dirty="0" smtClean="0">
                <a:latin typeface="Roboto" pitchFamily="2" charset="0"/>
                <a:ea typeface="Roboto" pitchFamily="2" charset="0"/>
              </a:rPr>
              <a:t>Estabilidade notável;</a:t>
            </a:r>
          </a:p>
          <a:p>
            <a:pPr lvl="0"/>
            <a:r>
              <a:rPr lang="pt-BR" sz="3200" b="1" dirty="0" smtClean="0">
                <a:latin typeface="Roboto" pitchFamily="2" charset="0"/>
                <a:ea typeface="Roboto" pitchFamily="2" charset="0"/>
              </a:rPr>
              <a:t>Aumento de usuários online;</a:t>
            </a:r>
          </a:p>
          <a:p>
            <a:pPr lvl="0"/>
            <a:r>
              <a:rPr lang="pt-BR" sz="3200" b="1" dirty="0" smtClean="0">
                <a:latin typeface="Roboto" pitchFamily="2" charset="0"/>
                <a:ea typeface="Roboto" pitchFamily="2" charset="0"/>
              </a:rPr>
              <a:t>Dispositivos móveis;</a:t>
            </a:r>
          </a:p>
          <a:p>
            <a:pPr lvl="0"/>
            <a:r>
              <a:rPr lang="pt-BR" sz="3200" b="1" dirty="0" smtClean="0">
                <a:latin typeface="Roboto" pitchFamily="2" charset="0"/>
                <a:ea typeface="Roboto" pitchFamily="2" charset="0"/>
              </a:rPr>
              <a:t>Computação em nuvem;</a:t>
            </a:r>
          </a:p>
          <a:p>
            <a:pPr lvl="0"/>
            <a:r>
              <a:rPr lang="pt-BR" sz="3200" b="1" dirty="0" smtClean="0">
                <a:latin typeface="Roboto" pitchFamily="2" charset="0"/>
                <a:ea typeface="Roboto" pitchFamily="2" charset="0"/>
              </a:rPr>
              <a:t>Relação de compensação (Teorema de CAP).</a:t>
            </a:r>
          </a:p>
          <a:p>
            <a:endParaRPr lang="pt-BR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919" y="254358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Modelos Relacionais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306" y="0"/>
            <a:ext cx="5084837" cy="1129603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corresponde a um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banco de dados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no mundo relacional;</a:t>
            </a:r>
          </a:p>
          <a:p>
            <a:r>
              <a:rPr lang="pt-BR" sz="3200" dirty="0" smtClean="0"/>
              <a:t>um grupo de várias famílias de colunas juntas. É apenas um agrupamento lógico de famílias de colunas e fornece um escopo isolado para nomes. 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endParaRPr lang="pt-BR" sz="2400" dirty="0"/>
          </a:p>
          <a:p>
            <a:pPr marL="457200" lvl="1" indent="0">
              <a:buNone/>
            </a:pPr>
            <a:r>
              <a:rPr lang="pt-BR" sz="2000" dirty="0"/>
              <a:t>		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http://www.ibm.com/developerworks/br/library/os-apache-cassandra/figure0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603" y="1063625"/>
            <a:ext cx="6583363" cy="579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912" y="922767"/>
            <a:ext cx="6449180" cy="1385011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Roboto" pitchFamily="2" charset="0"/>
                <a:ea typeface="Roboto" pitchFamily="2" charset="0"/>
              </a:rPr>
              <a:t>Um grupo de nós onde você armazenar seus dados.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3826" y="0"/>
            <a:ext cx="6449180" cy="1088571"/>
          </a:xfrm>
        </p:spPr>
        <p:txBody>
          <a:bodyPr>
            <a:normAutofit fontScale="90000"/>
          </a:bodyPr>
          <a:lstStyle/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2" descr="http://fabiorogeriosj.com.br/wp-content/uploads/2012/07/ambiente_cassand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8" y="1869229"/>
            <a:ext cx="7881256" cy="49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6658" y="42642"/>
            <a:ext cx="7823290" cy="755644"/>
          </a:xfrm>
        </p:spPr>
        <p:txBody>
          <a:bodyPr>
            <a:noAutofit/>
          </a:bodyPr>
          <a:lstStyle/>
          <a:p>
            <a:r>
              <a:rPr lang="pt-BR" sz="4400" b="1" dirty="0" err="1" smtClean="0">
                <a:latin typeface="Roboto" pitchFamily="2" charset="0"/>
                <a:ea typeface="Roboto" pitchFamily="2" charset="0"/>
              </a:rPr>
              <a:t>Particionamento</a:t>
            </a:r>
            <a:r>
              <a:rPr lang="pt-BR" sz="4400" b="1" dirty="0" smtClean="0">
                <a:latin typeface="Roboto" pitchFamily="2" charset="0"/>
                <a:ea typeface="Roboto" pitchFamily="2" charset="0"/>
              </a:rPr>
              <a:t> / Replicação / Anel</a:t>
            </a:r>
            <a:endParaRPr lang="pt-BR" sz="4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4267" y="854981"/>
            <a:ext cx="3938346" cy="578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3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152400"/>
            <a:ext cx="6449180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3842" y="941390"/>
            <a:ext cx="6449180" cy="3880773"/>
          </a:xfrm>
        </p:spPr>
        <p:txBody>
          <a:bodyPr>
            <a:normAutofit/>
          </a:bodyPr>
          <a:lstStyle/>
          <a:p>
            <a:r>
              <a:rPr lang="pt-BR" dirty="0" smtClean="0"/>
              <a:t>Instalar o JRE (Java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)  e criar uma variável de ambiente JAVA_HOME;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Baixar o pacote Apache Cassandra (</a:t>
            </a:r>
            <a:r>
              <a:rPr lang="pt-BR" dirty="0" smtClean="0">
                <a:hlinkClick r:id="rId2"/>
              </a:rPr>
              <a:t>http://cassandra.apache.org/download/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Extrair e executar o “</a:t>
            </a:r>
            <a:r>
              <a:rPr lang="pt-BR" dirty="0" err="1" smtClean="0"/>
              <a:t>cassandra</a:t>
            </a:r>
            <a:r>
              <a:rPr lang="pt-BR" dirty="0" smtClean="0"/>
              <a:t>.</a:t>
            </a:r>
            <a:r>
              <a:rPr lang="pt-BR" dirty="0" err="1" smtClean="0"/>
              <a:t>bat</a:t>
            </a:r>
            <a:r>
              <a:rPr lang="pt-BR" dirty="0" smtClean="0"/>
              <a:t>” da pasta </a:t>
            </a:r>
            <a:r>
              <a:rPr lang="pt-BR" dirty="0" err="1" smtClean="0"/>
              <a:t>bin</a:t>
            </a:r>
            <a:r>
              <a:rPr lang="pt-BR" dirty="0" smtClean="0"/>
              <a:t>:</a:t>
            </a:r>
          </a:p>
        </p:txBody>
      </p:sp>
      <p:pic>
        <p:nvPicPr>
          <p:cNvPr id="1026" name="Picture 2" descr="C:\Users\Rodrigo\Desktop\011011_1239_nosqlinstal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8578" y="1624014"/>
            <a:ext cx="3196908" cy="1457325"/>
          </a:xfrm>
          <a:prstGeom prst="rect">
            <a:avLst/>
          </a:prstGeom>
          <a:noFill/>
        </p:spPr>
      </p:pic>
      <p:pic>
        <p:nvPicPr>
          <p:cNvPr id="1027" name="Picture 3" descr="C:\Users\Rodrigo\Desktop\011011_1239_nosqlinstal2.png"/>
          <p:cNvPicPr>
            <a:picLocks noChangeAspect="1" noChangeArrowheads="1"/>
          </p:cNvPicPr>
          <p:nvPr/>
        </p:nvPicPr>
        <p:blipFill>
          <a:blip r:embed="rId4"/>
          <a:srcRect b="41854"/>
          <a:stretch>
            <a:fillRect/>
          </a:stretch>
        </p:blipFill>
        <p:spPr bwMode="auto">
          <a:xfrm>
            <a:off x="1089705" y="4438651"/>
            <a:ext cx="5993266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188" y="1160236"/>
            <a:ext cx="6760584" cy="455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9551" y="152400"/>
            <a:ext cx="6449180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481" y="1174755"/>
            <a:ext cx="6662148" cy="2032901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Na prática e CQL (Cassandra Query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Language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)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5426" y="28828"/>
            <a:ext cx="6449180" cy="842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/>
              <a:t>Possíveis surpresas com o Cassandra</a:t>
            </a:r>
            <a:endParaRPr lang="pt-BR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133" y="856349"/>
            <a:ext cx="6449180" cy="5210628"/>
          </a:xfrm>
        </p:spPr>
        <p:txBody>
          <a:bodyPr>
            <a:noAutofit/>
          </a:bodyPr>
          <a:lstStyle/>
          <a:p>
            <a:r>
              <a:rPr lang="pt-BR" sz="2400" dirty="0" smtClean="0">
                <a:latin typeface="Roboto"/>
              </a:rPr>
              <a:t>Sem transações, sem </a:t>
            </a:r>
            <a:r>
              <a:rPr lang="pt-BR" sz="2400" dirty="0" err="1" smtClean="0">
                <a:latin typeface="Roboto"/>
              </a:rPr>
              <a:t>JOINs</a:t>
            </a:r>
            <a:endParaRPr lang="pt-BR" sz="2400" dirty="0" smtClean="0">
              <a:latin typeface="Roboto"/>
            </a:endParaRPr>
          </a:p>
          <a:p>
            <a:r>
              <a:rPr lang="pt-BR" sz="2400" dirty="0" smtClean="0">
                <a:latin typeface="Roboto"/>
              </a:rPr>
              <a:t>Sem chaves estrangeiras. As chaves são imutáveis</a:t>
            </a:r>
          </a:p>
          <a:p>
            <a:r>
              <a:rPr lang="pt-BR" sz="2400" dirty="0" smtClean="0">
                <a:latin typeface="Roboto"/>
              </a:rPr>
              <a:t>As chaves devem ser exclusivas</a:t>
            </a:r>
          </a:p>
          <a:p>
            <a:r>
              <a:rPr lang="pt-BR" sz="2400" dirty="0" smtClean="0">
                <a:latin typeface="Roboto"/>
              </a:rPr>
              <a:t>A procura é complicada</a:t>
            </a:r>
          </a:p>
          <a:p>
            <a:r>
              <a:rPr lang="pt-BR" sz="2400" dirty="0" smtClean="0">
                <a:latin typeface="Roboto"/>
              </a:rPr>
              <a:t>Recomenda-se não usar supercolunas e particionadores de preservação</a:t>
            </a:r>
          </a:p>
          <a:p>
            <a:pPr lvl="0"/>
            <a:r>
              <a:rPr lang="pt-BR" sz="2400" dirty="0"/>
              <a:t>Documentação escassa;</a:t>
            </a:r>
          </a:p>
          <a:p>
            <a:pPr lvl="0"/>
            <a:r>
              <a:rPr lang="pt-BR" sz="2400" dirty="0"/>
              <a:t>Pode ocorrer um desconforto para o programador se adaptar ao modelo;</a:t>
            </a:r>
          </a:p>
          <a:p>
            <a:pPr lvl="0"/>
            <a:r>
              <a:rPr lang="pt-BR" sz="2400" dirty="0"/>
              <a:t>Incompatibilidade com modelo relacional.</a:t>
            </a:r>
          </a:p>
          <a:p>
            <a:endParaRPr lang="pt-BR" sz="2400" dirty="0" smtClean="0">
              <a:latin typeface="Roboto"/>
            </a:endParaRPr>
          </a:p>
          <a:p>
            <a:pPr fontAlgn="base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133" y="130638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5426" y="1059552"/>
            <a:ext cx="6689812" cy="4347791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Altas escalabilidade e disponibilidade, sem um ponto único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falha;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Implementação da família de colunas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Rendimento de gravação muito alto e bom rendimento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leitura;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Linguagem de consulta semelhante a SQL (desde 0.8) e suporte para procura por índices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secundários;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Consistência ajustável e suporte para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replicação;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Esquema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flexível;</a:t>
            </a:r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085" y="1428750"/>
            <a:ext cx="6077190" cy="542925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Python: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Pycassa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http://github.com/pycassa/pycassa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Java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Hector: http://hector-client.org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EasyCassandra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https://</a:t>
            </a:r>
            <a:r>
              <a:rPr lang="pt-BR" sz="2500" dirty="0" smtClean="0">
                <a:latin typeface="Roboto" pitchFamily="2" charset="0"/>
                <a:ea typeface="Roboto" pitchFamily="2" charset="0"/>
              </a:rPr>
              <a:t>github.com/otaviojava/Easy-Cassandra</a:t>
            </a:r>
            <a:endParaRPr lang="pt-BR" sz="2500" b="1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. NET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Aquiles: http://aquiles.codeplex.com/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Cassandraemon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http://cassandraemon.codeplex.com/</a:t>
            </a:r>
          </a:p>
          <a:p>
            <a:pPr algn="just"/>
            <a:r>
              <a:rPr lang="pt-BR" sz="25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900" b="1" dirty="0" err="1">
                <a:latin typeface="Roboto" pitchFamily="2" charset="0"/>
                <a:ea typeface="Roboto" pitchFamily="2" charset="0"/>
              </a:rPr>
              <a:t>Ruby</a:t>
            </a:r>
            <a:r>
              <a:rPr lang="pt-BR" sz="29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Fauna: https://github.com/twitter/cassandra</a:t>
            </a: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 PHP: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Biblioteca do Cliente Cassandra PHP: https://github.com/kallaspriit/Cassandra-PHP-Client-Library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phpcassa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http://github.com/thobbs/phpcassa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C 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+ +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repositório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libQtCassandra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http://sf.net/p/libqtcassandra/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Home Page, Guia do desenvolvedor: http://snapwebsites.org/project/libqtcassandra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Clientes de alto nível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Referências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085" y="1687132"/>
            <a:ext cx="6289747" cy="517086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cadmintool.blogspot.com.br/2012/09/o-que-e-nosql.html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http://www.ibm.com/developerworks/br/library/os-apache-cassandra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/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http://imasters.com.br/artigo/17043/banco-de-dados/nosql-voce-realmente-sabe-do-que-estamos-falando/</a:t>
            </a: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http://cassandraufg.wordpress.com</a:t>
            </a: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http://pt.scribd.com/doc/73007407/6/Principais-Caracteristicas-NoSQL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01" y="635358"/>
            <a:ext cx="6449180" cy="1320800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6000" b="1" dirty="0" smtClean="0">
                <a:latin typeface="Roboto" pitchFamily="2" charset="0"/>
                <a:ea typeface="Roboto" pitchFamily="2" charset="0"/>
              </a:rPr>
              <a:t>?</a:t>
            </a:r>
            <a:endParaRPr lang="pt-BR" sz="6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6377" y="2562573"/>
            <a:ext cx="327983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drigo\Desktop\tirinha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280" y="0"/>
            <a:ext cx="6886349" cy="6886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(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Only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SQL)</a:t>
            </a:r>
            <a:endParaRPr lang="pt-BR" sz="4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8133" y="1930401"/>
            <a:ext cx="6449180" cy="2423885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sistema de armazenamento </a:t>
            </a:r>
            <a:r>
              <a:rPr lang="pt-BR" sz="3600" b="1" dirty="0" err="1">
                <a:latin typeface="Roboto" pitchFamily="2" charset="0"/>
                <a:ea typeface="Roboto" pitchFamily="2" charset="0"/>
              </a:rPr>
              <a:t>NoSQL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é uma alternativa flexível e escalável aos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relacionais, com custos e complexidade menores.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marL="0" indent="0" algn="just">
              <a:buNone/>
            </a:pP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9" y="4201787"/>
            <a:ext cx="2932303" cy="23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562100"/>
            <a:ext cx="6449180" cy="4800599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1998 – Banco de dados modelo relacional de código aberto</a:t>
            </a: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Carlos 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Strozzi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: “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é completamente distinto do modelo relacional e portanto deveria ser mais apropriadamente chamado "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NoREL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" ou algo que produzisse o mesmo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efeito”. 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2009 – </a:t>
            </a:r>
            <a:r>
              <a:rPr lang="pt-BR" sz="32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Eric Evans em evento para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discutir bancos de dados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S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ource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istribuídos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.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0501" y="285750"/>
            <a:ext cx="6449180" cy="1670408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Quando?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3810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Mas, porque surgiu?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007" y="1262743"/>
            <a:ext cx="6796090" cy="512152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Mais performance e maior escalabilidade;</a:t>
            </a:r>
          </a:p>
          <a:p>
            <a:r>
              <a:rPr lang="pt-BR" sz="32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istribuição vertical de servidores no MR;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 Maior complexidade e alto custo na implementação;</a:t>
            </a:r>
          </a:p>
          <a:p>
            <a:r>
              <a:rPr lang="pt-BR" sz="32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 conta com distribuição horizontal;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Computadores de pequeno e médio porte para distribuição de dados;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Eficiência e economia;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3810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Características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007" y="1695451"/>
            <a:ext cx="6796090" cy="4688812"/>
          </a:xfrm>
        </p:spPr>
        <p:txBody>
          <a:bodyPr>
            <a:noAutofit/>
          </a:bodyPr>
          <a:lstStyle/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Escalabilidade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 Horizontal</a:t>
            </a:r>
          </a:p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Replicação</a:t>
            </a: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Schema-free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Clusterização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MapReduce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Sharding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562101"/>
            <a:ext cx="6449180" cy="480967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É subdividido pelo seu núcleo, ou seja, como ele trabalha com os dados.</a:t>
            </a:r>
          </a:p>
          <a:p>
            <a:pPr fontAlgn="base"/>
            <a:r>
              <a:rPr lang="pt-BR" sz="3200" dirty="0" smtClean="0">
                <a:latin typeface="Roboto" pitchFamily="2" charset="0"/>
                <a:ea typeface="Roboto" pitchFamily="2" charset="0"/>
              </a:rPr>
              <a:t>Key/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Value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>
                <a:latin typeface="Roboto" pitchFamily="2" charset="0"/>
                <a:ea typeface="Roboto" pitchFamily="2" charset="0"/>
              </a:rPr>
              <a:t>Wide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Families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Document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Graph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Oriented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Store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fontAlgn="base"/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Tipos de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latin typeface="Roboto" pitchFamily="2" charset="0"/>
                <a:ea typeface="Roboto" pitchFamily="2" charset="0"/>
              </a:rPr>
              <a:t>Quais são os Banco de Dados?	 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06" y="3527160"/>
            <a:ext cx="1129007" cy="438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04" y="3965311"/>
            <a:ext cx="1090690" cy="5286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04" y="2493348"/>
            <a:ext cx="1664927" cy="6299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77" y="3527160"/>
            <a:ext cx="1076127" cy="1434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4" y="2912985"/>
            <a:ext cx="1583588" cy="16665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2" y="1504950"/>
            <a:ext cx="2769157" cy="12304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98" y="4248149"/>
            <a:ext cx="1429122" cy="1809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37" y="5650972"/>
            <a:ext cx="989163" cy="68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77" y="1793877"/>
            <a:ext cx="1397363" cy="863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71" y="5460471"/>
            <a:ext cx="1086133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7" y="5181599"/>
            <a:ext cx="1257628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965</TotalTime>
  <Words>842</Words>
  <Application>Microsoft Office PowerPoint</Application>
  <PresentationFormat>On-screen Show (4:3)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Roboto</vt:lpstr>
      <vt:lpstr>Tahoma</vt:lpstr>
      <vt:lpstr>Trebuchet MS</vt:lpstr>
      <vt:lpstr>Wingdings 3</vt:lpstr>
      <vt:lpstr>Facet</vt:lpstr>
      <vt:lpstr>NoSQL UFRPE   Erick Haendel Rodrigo Félix Luis Carlos</vt:lpstr>
      <vt:lpstr>Modelos Relacionais</vt:lpstr>
      <vt:lpstr>NoSQL?</vt:lpstr>
      <vt:lpstr>NoSQL (Not Only SQL)</vt:lpstr>
      <vt:lpstr>Quando?</vt:lpstr>
      <vt:lpstr>Mas, porque surgiu?</vt:lpstr>
      <vt:lpstr>Características</vt:lpstr>
      <vt:lpstr>Tipos de NoSQL</vt:lpstr>
      <vt:lpstr>Quais são os Banco de Dados?  </vt:lpstr>
      <vt:lpstr>Quem usa? </vt:lpstr>
      <vt:lpstr>Eu escolho você...</vt:lpstr>
      <vt:lpstr>Criado por quem?</vt:lpstr>
      <vt:lpstr>Mais Cassandra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Modelo de Dados Cluster</vt:lpstr>
      <vt:lpstr>Particionamento / Replicação / Anel</vt:lpstr>
      <vt:lpstr>Instalação</vt:lpstr>
      <vt:lpstr>Instalação</vt:lpstr>
      <vt:lpstr>Na prática e CQL (Cassandra Query Language)</vt:lpstr>
      <vt:lpstr>PowerPoint Presentation</vt:lpstr>
      <vt:lpstr>Considerações</vt:lpstr>
      <vt:lpstr>Clientes de alto nível</vt:lpstr>
      <vt:lpstr>Referências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erick haendell</dc:creator>
  <cp:lastModifiedBy>erick haendell</cp:lastModifiedBy>
  <cp:revision>79</cp:revision>
  <dcterms:created xsi:type="dcterms:W3CDTF">2013-03-21T11:36:34Z</dcterms:created>
  <dcterms:modified xsi:type="dcterms:W3CDTF">2013-04-04T12:20:15Z</dcterms:modified>
</cp:coreProperties>
</file>