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7" r:id="rId3"/>
    <p:sldId id="258" r:id="rId4"/>
    <p:sldId id="259" r:id="rId5"/>
    <p:sldId id="269" r:id="rId6"/>
    <p:sldId id="268" r:id="rId7"/>
    <p:sldId id="261" r:id="rId8"/>
    <p:sldId id="262" r:id="rId9"/>
    <p:sldId id="263" r:id="rId10"/>
    <p:sldId id="264" r:id="rId11"/>
    <p:sldId id="265" r:id="rId12"/>
    <p:sldId id="266"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85977-4DB2-4FED-832E-4CF290E66AA4}" v="3" dt="2019-10-01T04:08:27.290"/>
    <p1510:client id="{E34616CC-725A-49A8-81B8-6C75C3EDA691}" v="1099" dt="2019-10-01T17:50:56.852"/>
    <p1510:client id="{E3EC0743-45F3-4219-80E7-1B7B6930BF92}" v="15" dt="2019-09-30T20:57:13.973"/>
    <p1510:client id="{E6211841-B3E7-4C0F-A95B-59CBCEC9777F}" v="353" dt="2019-10-01T18:29:20.5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A6420-14F5-4755-89E0-6BAF454525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0E0ECC-ED97-4D15-916A-894E1754E0A8}">
      <dgm:prSet/>
      <dgm:spPr/>
      <dgm:t>
        <a:bodyPr/>
        <a:lstStyle/>
        <a:p>
          <a:pPr>
            <a:lnSpc>
              <a:spcPct val="100000"/>
            </a:lnSpc>
          </a:pPr>
          <a:r>
            <a:rPr lang="es-MX" dirty="0"/>
            <a:t>"La cantidad a invertir debe de ser menor o igual al 20% del total invertido para diversificar el riesgo"</a:t>
          </a:r>
          <a:endParaRPr lang="en-US" dirty="0"/>
        </a:p>
      </dgm:t>
    </dgm:pt>
    <dgm:pt modelId="{AABDAFF4-9C96-487D-AD5E-6EE91515F953}" type="parTrans" cxnId="{7818F52A-6D61-42EB-BC9F-E29092DA5B10}">
      <dgm:prSet/>
      <dgm:spPr/>
      <dgm:t>
        <a:bodyPr/>
        <a:lstStyle/>
        <a:p>
          <a:endParaRPr lang="en-US"/>
        </a:p>
      </dgm:t>
    </dgm:pt>
    <dgm:pt modelId="{E9217E84-FB49-4B09-A8C1-607EA9063A66}" type="sibTrans" cxnId="{7818F52A-6D61-42EB-BC9F-E29092DA5B10}">
      <dgm:prSet/>
      <dgm:spPr/>
      <dgm:t>
        <a:bodyPr/>
        <a:lstStyle/>
        <a:p>
          <a:endParaRPr lang="en-US"/>
        </a:p>
      </dgm:t>
    </dgm:pt>
    <dgm:pt modelId="{DD21B560-7753-4B58-BFB7-2C3CC03C9786}">
      <dgm:prSet/>
      <dgm:spPr/>
      <dgm:t>
        <a:bodyPr/>
        <a:lstStyle/>
        <a:p>
          <a:pPr>
            <a:lnSpc>
              <a:spcPct val="100000"/>
            </a:lnSpc>
          </a:pPr>
          <a:r>
            <a:rPr lang="es-MX" dirty="0"/>
            <a:t>X1 ≤ 0.20(1,000,000)</a:t>
          </a:r>
          <a:endParaRPr lang="en-US" dirty="0"/>
        </a:p>
      </dgm:t>
    </dgm:pt>
    <dgm:pt modelId="{BD4BF872-AB4E-459C-B73D-8634AA960F0D}" type="parTrans" cxnId="{84585120-0506-4143-B208-1CEF6B2F6145}">
      <dgm:prSet/>
      <dgm:spPr/>
      <dgm:t>
        <a:bodyPr/>
        <a:lstStyle/>
        <a:p>
          <a:endParaRPr lang="en-US"/>
        </a:p>
      </dgm:t>
    </dgm:pt>
    <dgm:pt modelId="{8446A31D-EC9D-4351-AE79-F90DBD388869}" type="sibTrans" cxnId="{84585120-0506-4143-B208-1CEF6B2F6145}">
      <dgm:prSet/>
      <dgm:spPr/>
      <dgm:t>
        <a:bodyPr/>
        <a:lstStyle/>
        <a:p>
          <a:endParaRPr lang="en-US"/>
        </a:p>
      </dgm:t>
    </dgm:pt>
    <dgm:pt modelId="{E943B9BC-6216-45E4-81A5-3E75A2CD36ED}">
      <dgm:prSet/>
      <dgm:spPr/>
      <dgm:t>
        <a:bodyPr/>
        <a:lstStyle/>
        <a:p>
          <a:pPr>
            <a:lnSpc>
              <a:spcPct val="100000"/>
            </a:lnSpc>
          </a:pPr>
          <a:r>
            <a:rPr lang="es-MX" dirty="0"/>
            <a:t>"La cantidad a invertir de los instrumentos a corto plazo tiene que ser mayor o igual a 30%"</a:t>
          </a:r>
          <a:endParaRPr lang="en-US" dirty="0">
            <a:latin typeface="Gill Sans MT" panose="020B0502020104020203"/>
          </a:endParaRPr>
        </a:p>
      </dgm:t>
    </dgm:pt>
    <dgm:pt modelId="{E60F031C-B541-4754-9825-71D3C1D7DA62}" type="parTrans" cxnId="{86FE5CC1-8EDF-4A8D-AA59-4BFCA69A1750}">
      <dgm:prSet/>
      <dgm:spPr/>
      <dgm:t>
        <a:bodyPr/>
        <a:lstStyle/>
        <a:p>
          <a:endParaRPr lang="en-US"/>
        </a:p>
      </dgm:t>
    </dgm:pt>
    <dgm:pt modelId="{31BD644E-96DE-4DAE-8361-9526314BE1B3}" type="sibTrans" cxnId="{86FE5CC1-8EDF-4A8D-AA59-4BFCA69A1750}">
      <dgm:prSet/>
      <dgm:spPr/>
      <dgm:t>
        <a:bodyPr/>
        <a:lstStyle/>
        <a:p>
          <a:endParaRPr lang="en-US"/>
        </a:p>
      </dgm:t>
    </dgm:pt>
    <dgm:pt modelId="{0ED6E872-9262-41AA-A7BE-C24CDE916312}">
      <dgm:prSet/>
      <dgm:spPr/>
      <dgm:t>
        <a:bodyPr/>
        <a:lstStyle/>
        <a:p>
          <a:pPr>
            <a:lnSpc>
              <a:spcPct val="100000"/>
            </a:lnSpc>
          </a:pPr>
          <a:r>
            <a:rPr lang="es-MX" dirty="0"/>
            <a:t>Pero para poder utilizarse, se tendrá que convertir el ≥ a ≤ por lo tanto</a:t>
          </a:r>
          <a:r>
            <a:rPr lang="es-MX" dirty="0">
              <a:latin typeface="Gill Sans MT" panose="020B0502020104020203"/>
            </a:rPr>
            <a:t>...</a:t>
          </a:r>
          <a:endParaRPr lang="en-US" dirty="0">
            <a:latin typeface="Gill Sans MT" panose="020B0502020104020203"/>
          </a:endParaRPr>
        </a:p>
      </dgm:t>
    </dgm:pt>
    <dgm:pt modelId="{1B3AC5A4-6549-40A1-909A-EF2166BF977A}" type="parTrans" cxnId="{0D2E4157-E734-4391-B3BB-69A9023D759C}">
      <dgm:prSet/>
      <dgm:spPr/>
      <dgm:t>
        <a:bodyPr/>
        <a:lstStyle/>
        <a:p>
          <a:endParaRPr lang="en-US"/>
        </a:p>
      </dgm:t>
    </dgm:pt>
    <dgm:pt modelId="{EA94F24C-0B61-445F-A177-207ABD73585D}" type="sibTrans" cxnId="{0D2E4157-E734-4391-B3BB-69A9023D759C}">
      <dgm:prSet/>
      <dgm:spPr/>
      <dgm:t>
        <a:bodyPr/>
        <a:lstStyle/>
        <a:p>
          <a:endParaRPr lang="en-US"/>
        </a:p>
      </dgm:t>
    </dgm:pt>
    <dgm:pt modelId="{D055EF6D-07A8-46E7-81B4-0324AC6C62F2}">
      <dgm:prSet phldr="0"/>
      <dgm:spPr/>
      <dgm:t>
        <a:bodyPr/>
        <a:lstStyle/>
        <a:p>
          <a:pPr>
            <a:lnSpc>
              <a:spcPct val="100000"/>
            </a:lnSpc>
          </a:pPr>
          <a:r>
            <a:rPr lang="es-MX" dirty="0">
              <a:latin typeface="Gill Sans MT" panose="020B0502020104020203"/>
            </a:rPr>
            <a:t>-</a:t>
          </a:r>
          <a:r>
            <a:rPr lang="es-MX" dirty="0"/>
            <a:t>X1 - X5 ≤ -0.30(1,000,000)</a:t>
          </a:r>
        </a:p>
      </dgm:t>
    </dgm:pt>
    <dgm:pt modelId="{9179382D-304C-49C9-8F99-7AF73D6C983B}" type="parTrans" cxnId="{6D5EB75A-E588-4577-88A7-A208DEDDC7D9}">
      <dgm:prSet/>
      <dgm:spPr/>
    </dgm:pt>
    <dgm:pt modelId="{27ED4807-776D-4667-BDCE-B8516AFB9DFE}" type="sibTrans" cxnId="{6D5EB75A-E588-4577-88A7-A208DEDDC7D9}">
      <dgm:prSet/>
      <dgm:spPr/>
    </dgm:pt>
    <dgm:pt modelId="{7ACE1B91-2768-44A4-B558-32EDA8492F7F}">
      <dgm:prSet phldr="0"/>
      <dgm:spPr/>
      <dgm:t>
        <a:bodyPr/>
        <a:lstStyle/>
        <a:p>
          <a:pPr>
            <a:lnSpc>
              <a:spcPct val="100000"/>
            </a:lnSpc>
          </a:pPr>
          <a:r>
            <a:rPr lang="es-MX" dirty="0"/>
            <a:t>X1 + X5 ≥ </a:t>
          </a:r>
          <a:r>
            <a:rPr lang="es-MX" dirty="0">
              <a:latin typeface="Gill Sans MT" panose="020B0502020104020203"/>
            </a:rPr>
            <a:t>0.30(1,000,000)</a:t>
          </a:r>
          <a:endParaRPr lang="es-MX" dirty="0"/>
        </a:p>
      </dgm:t>
    </dgm:pt>
    <dgm:pt modelId="{05CA60D9-1138-4E15-9D5C-05D50918F51D}" type="parTrans" cxnId="{27C15BC0-C447-4350-88AD-9D2E4A591738}">
      <dgm:prSet/>
      <dgm:spPr/>
    </dgm:pt>
    <dgm:pt modelId="{A8773CAC-A833-40EE-B3E6-524304CD2BCF}" type="sibTrans" cxnId="{27C15BC0-C447-4350-88AD-9D2E4A591738}">
      <dgm:prSet/>
      <dgm:spPr/>
    </dgm:pt>
    <dgm:pt modelId="{8C9E4003-6327-4AB2-86F1-BC4CF88D58CD}" type="pres">
      <dgm:prSet presAssocID="{CD6A6420-14F5-4755-89E0-6BAF4545257C}" presName="root" presStyleCnt="0">
        <dgm:presLayoutVars>
          <dgm:dir/>
          <dgm:resizeHandles val="exact"/>
        </dgm:presLayoutVars>
      </dgm:prSet>
      <dgm:spPr/>
    </dgm:pt>
    <dgm:pt modelId="{A0AC045F-2967-4393-8D43-0DBED034FFCB}" type="pres">
      <dgm:prSet presAssocID="{B10E0ECC-ED97-4D15-916A-894E1754E0A8}" presName="compNode" presStyleCnt="0"/>
      <dgm:spPr/>
    </dgm:pt>
    <dgm:pt modelId="{A2DB9580-3F12-433D-9FDA-4EA7AE18F602}" type="pres">
      <dgm:prSet presAssocID="{B10E0ECC-ED97-4D15-916A-894E1754E0A8}" presName="bgRect" presStyleLbl="bgShp" presStyleIdx="0" presStyleCnt="3"/>
      <dgm:spPr/>
    </dgm:pt>
    <dgm:pt modelId="{04B4BE0F-B2C0-4945-BFB9-C3AA722DB21D}" type="pres">
      <dgm:prSet presAssocID="{B10E0ECC-ED97-4D15-916A-894E1754E0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8A3C5EF6-F431-4356-8BB4-1F7EC696EE47}" type="pres">
      <dgm:prSet presAssocID="{B10E0ECC-ED97-4D15-916A-894E1754E0A8}" presName="spaceRect" presStyleCnt="0"/>
      <dgm:spPr/>
    </dgm:pt>
    <dgm:pt modelId="{DC9A2C83-42C2-43C1-BBEE-BE82ED7100DE}" type="pres">
      <dgm:prSet presAssocID="{B10E0ECC-ED97-4D15-916A-894E1754E0A8}" presName="parTx" presStyleLbl="revTx" presStyleIdx="0" presStyleCnt="6">
        <dgm:presLayoutVars>
          <dgm:chMax val="0"/>
          <dgm:chPref val="0"/>
        </dgm:presLayoutVars>
      </dgm:prSet>
      <dgm:spPr/>
    </dgm:pt>
    <dgm:pt modelId="{75004D7D-1B66-4137-B0BB-2072F368181E}" type="pres">
      <dgm:prSet presAssocID="{B10E0ECC-ED97-4D15-916A-894E1754E0A8}" presName="desTx" presStyleLbl="revTx" presStyleIdx="1" presStyleCnt="6">
        <dgm:presLayoutVars/>
      </dgm:prSet>
      <dgm:spPr/>
    </dgm:pt>
    <dgm:pt modelId="{9E8DA057-AA98-4580-81B2-277A8586F96C}" type="pres">
      <dgm:prSet presAssocID="{E9217E84-FB49-4B09-A8C1-607EA9063A66}" presName="sibTrans" presStyleCnt="0"/>
      <dgm:spPr/>
    </dgm:pt>
    <dgm:pt modelId="{02EA626D-D1CF-481F-AF8E-7247274B7626}" type="pres">
      <dgm:prSet presAssocID="{E943B9BC-6216-45E4-81A5-3E75A2CD36ED}" presName="compNode" presStyleCnt="0"/>
      <dgm:spPr/>
    </dgm:pt>
    <dgm:pt modelId="{5579F460-F32E-44D4-8DD7-47C4F13732A8}" type="pres">
      <dgm:prSet presAssocID="{E943B9BC-6216-45E4-81A5-3E75A2CD36ED}" presName="bgRect" presStyleLbl="bgShp" presStyleIdx="1" presStyleCnt="3"/>
      <dgm:spPr/>
    </dgm:pt>
    <dgm:pt modelId="{26D4F425-A879-4839-BDC4-CCC01B0CF607}" type="pres">
      <dgm:prSet presAssocID="{E943B9BC-6216-45E4-81A5-3E75A2CD36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pee"/>
        </a:ext>
      </dgm:extLst>
    </dgm:pt>
    <dgm:pt modelId="{B5B1FD61-B596-46E5-86C3-918F73AA6325}" type="pres">
      <dgm:prSet presAssocID="{E943B9BC-6216-45E4-81A5-3E75A2CD36ED}" presName="spaceRect" presStyleCnt="0"/>
      <dgm:spPr/>
    </dgm:pt>
    <dgm:pt modelId="{7052F513-999A-4435-A4FE-039A56752DA9}" type="pres">
      <dgm:prSet presAssocID="{E943B9BC-6216-45E4-81A5-3E75A2CD36ED}" presName="parTx" presStyleLbl="revTx" presStyleIdx="2" presStyleCnt="6">
        <dgm:presLayoutVars>
          <dgm:chMax val="0"/>
          <dgm:chPref val="0"/>
        </dgm:presLayoutVars>
      </dgm:prSet>
      <dgm:spPr/>
    </dgm:pt>
    <dgm:pt modelId="{CD4DFE13-6949-42FE-ABA2-79434DC2B4A0}" type="pres">
      <dgm:prSet presAssocID="{E943B9BC-6216-45E4-81A5-3E75A2CD36ED}" presName="desTx" presStyleLbl="revTx" presStyleIdx="3" presStyleCnt="6">
        <dgm:presLayoutVars/>
      </dgm:prSet>
      <dgm:spPr/>
    </dgm:pt>
    <dgm:pt modelId="{8E5C446B-1C67-42CC-9496-2CC2E7632420}" type="pres">
      <dgm:prSet presAssocID="{31BD644E-96DE-4DAE-8361-9526314BE1B3}" presName="sibTrans" presStyleCnt="0"/>
      <dgm:spPr/>
    </dgm:pt>
    <dgm:pt modelId="{FB6A4AD2-5E68-45B3-83EA-78E995487C45}" type="pres">
      <dgm:prSet presAssocID="{0ED6E872-9262-41AA-A7BE-C24CDE916312}" presName="compNode" presStyleCnt="0"/>
      <dgm:spPr/>
    </dgm:pt>
    <dgm:pt modelId="{11BCA5FD-B5B6-454E-A50B-F4BB4D112781}" type="pres">
      <dgm:prSet presAssocID="{0ED6E872-9262-41AA-A7BE-C24CDE916312}" presName="bgRect" presStyleLbl="bgShp" presStyleIdx="2" presStyleCnt="3"/>
      <dgm:spPr/>
    </dgm:pt>
    <dgm:pt modelId="{88615691-BD20-4190-8DE4-12ED55DC0B98}" type="pres">
      <dgm:prSet presAssocID="{0ED6E872-9262-41AA-A7BE-C24CDE9163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AA9F53C-8606-4F99-AB27-FAB353E60C23}" type="pres">
      <dgm:prSet presAssocID="{0ED6E872-9262-41AA-A7BE-C24CDE916312}" presName="spaceRect" presStyleCnt="0"/>
      <dgm:spPr/>
    </dgm:pt>
    <dgm:pt modelId="{CED6B109-8CF3-475A-A328-9053C5A7A175}" type="pres">
      <dgm:prSet presAssocID="{0ED6E872-9262-41AA-A7BE-C24CDE916312}" presName="parTx" presStyleLbl="revTx" presStyleIdx="4" presStyleCnt="6">
        <dgm:presLayoutVars>
          <dgm:chMax val="0"/>
          <dgm:chPref val="0"/>
        </dgm:presLayoutVars>
      </dgm:prSet>
      <dgm:spPr/>
    </dgm:pt>
    <dgm:pt modelId="{E0AA037D-808B-4C78-9C39-F5D3973D9BDB}" type="pres">
      <dgm:prSet presAssocID="{0ED6E872-9262-41AA-A7BE-C24CDE916312}" presName="desTx" presStyleLbl="revTx" presStyleIdx="5" presStyleCnt="6">
        <dgm:presLayoutVars/>
      </dgm:prSet>
      <dgm:spPr/>
    </dgm:pt>
  </dgm:ptLst>
  <dgm:cxnLst>
    <dgm:cxn modelId="{D1E5B404-6020-472D-B284-600053754172}" type="presOf" srcId="{CD6A6420-14F5-4755-89E0-6BAF4545257C}" destId="{8C9E4003-6327-4AB2-86F1-BC4CF88D58CD}" srcOrd="0" destOrd="0" presId="urn:microsoft.com/office/officeart/2018/2/layout/IconVerticalSolidList"/>
    <dgm:cxn modelId="{1F7CCF18-14EA-40B1-BCE3-4A69AE707A5F}" type="presOf" srcId="{7ACE1B91-2768-44A4-B558-32EDA8492F7F}" destId="{CD4DFE13-6949-42FE-ABA2-79434DC2B4A0}" srcOrd="0" destOrd="0" presId="urn:microsoft.com/office/officeart/2018/2/layout/IconVerticalSolidList"/>
    <dgm:cxn modelId="{84585120-0506-4143-B208-1CEF6B2F6145}" srcId="{B10E0ECC-ED97-4D15-916A-894E1754E0A8}" destId="{DD21B560-7753-4B58-BFB7-2C3CC03C9786}" srcOrd="0" destOrd="0" parTransId="{BD4BF872-AB4E-459C-B73D-8634AA960F0D}" sibTransId="{8446A31D-EC9D-4351-AE79-F90DBD388869}"/>
    <dgm:cxn modelId="{7818F52A-6D61-42EB-BC9F-E29092DA5B10}" srcId="{CD6A6420-14F5-4755-89E0-6BAF4545257C}" destId="{B10E0ECC-ED97-4D15-916A-894E1754E0A8}" srcOrd="0" destOrd="0" parTransId="{AABDAFF4-9C96-487D-AD5E-6EE91515F953}" sibTransId="{E9217E84-FB49-4B09-A8C1-607EA9063A66}"/>
    <dgm:cxn modelId="{6E68994C-1C2A-4A8F-B21C-CE0942FF6D26}" type="presOf" srcId="{D055EF6D-07A8-46E7-81B4-0324AC6C62F2}" destId="{E0AA037D-808B-4C78-9C39-F5D3973D9BDB}" srcOrd="0" destOrd="0" presId="urn:microsoft.com/office/officeart/2018/2/layout/IconVerticalSolidList"/>
    <dgm:cxn modelId="{0D2E4157-E734-4391-B3BB-69A9023D759C}" srcId="{CD6A6420-14F5-4755-89E0-6BAF4545257C}" destId="{0ED6E872-9262-41AA-A7BE-C24CDE916312}" srcOrd="2" destOrd="0" parTransId="{1B3AC5A4-6549-40A1-909A-EF2166BF977A}" sibTransId="{EA94F24C-0B61-445F-A177-207ABD73585D}"/>
    <dgm:cxn modelId="{6D5EB75A-E588-4577-88A7-A208DEDDC7D9}" srcId="{0ED6E872-9262-41AA-A7BE-C24CDE916312}" destId="{D055EF6D-07A8-46E7-81B4-0324AC6C62F2}" srcOrd="0" destOrd="0" parTransId="{9179382D-304C-49C9-8F99-7AF73D6C983B}" sibTransId="{27ED4807-776D-4667-BDCE-B8516AFB9DFE}"/>
    <dgm:cxn modelId="{5CB9BB8A-9FE2-415D-A78D-A67109710149}" type="presOf" srcId="{DD21B560-7753-4B58-BFB7-2C3CC03C9786}" destId="{75004D7D-1B66-4137-B0BB-2072F368181E}" srcOrd="0" destOrd="0" presId="urn:microsoft.com/office/officeart/2018/2/layout/IconVerticalSolidList"/>
    <dgm:cxn modelId="{816C29AC-F214-4A6A-A6D0-61E70B46926E}" type="presOf" srcId="{B10E0ECC-ED97-4D15-916A-894E1754E0A8}" destId="{DC9A2C83-42C2-43C1-BBEE-BE82ED7100DE}" srcOrd="0" destOrd="0" presId="urn:microsoft.com/office/officeart/2018/2/layout/IconVerticalSolidList"/>
    <dgm:cxn modelId="{27C15BC0-C447-4350-88AD-9D2E4A591738}" srcId="{E943B9BC-6216-45E4-81A5-3E75A2CD36ED}" destId="{7ACE1B91-2768-44A4-B558-32EDA8492F7F}" srcOrd="0" destOrd="0" parTransId="{05CA60D9-1138-4E15-9D5C-05D50918F51D}" sibTransId="{A8773CAC-A833-40EE-B3E6-524304CD2BCF}"/>
    <dgm:cxn modelId="{86FE5CC1-8EDF-4A8D-AA59-4BFCA69A1750}" srcId="{CD6A6420-14F5-4755-89E0-6BAF4545257C}" destId="{E943B9BC-6216-45E4-81A5-3E75A2CD36ED}" srcOrd="1" destOrd="0" parTransId="{E60F031C-B541-4754-9825-71D3C1D7DA62}" sibTransId="{31BD644E-96DE-4DAE-8361-9526314BE1B3}"/>
    <dgm:cxn modelId="{BDE869E5-36C3-438D-8CB3-BA6E12A4E10E}" type="presOf" srcId="{E943B9BC-6216-45E4-81A5-3E75A2CD36ED}" destId="{7052F513-999A-4435-A4FE-039A56752DA9}" srcOrd="0" destOrd="0" presId="urn:microsoft.com/office/officeart/2018/2/layout/IconVerticalSolidList"/>
    <dgm:cxn modelId="{5AE948EE-4A42-4691-86A7-34B8EF261749}" type="presOf" srcId="{0ED6E872-9262-41AA-A7BE-C24CDE916312}" destId="{CED6B109-8CF3-475A-A328-9053C5A7A175}" srcOrd="0" destOrd="0" presId="urn:microsoft.com/office/officeart/2018/2/layout/IconVerticalSolidList"/>
    <dgm:cxn modelId="{5A0BC8DF-0F27-4FB0-8D67-E0E01F8EAA5C}" type="presParOf" srcId="{8C9E4003-6327-4AB2-86F1-BC4CF88D58CD}" destId="{A0AC045F-2967-4393-8D43-0DBED034FFCB}" srcOrd="0" destOrd="0" presId="urn:microsoft.com/office/officeart/2018/2/layout/IconVerticalSolidList"/>
    <dgm:cxn modelId="{8023AA40-867F-4044-97CF-730276AAEED2}" type="presParOf" srcId="{A0AC045F-2967-4393-8D43-0DBED034FFCB}" destId="{A2DB9580-3F12-433D-9FDA-4EA7AE18F602}" srcOrd="0" destOrd="0" presId="urn:microsoft.com/office/officeart/2018/2/layout/IconVerticalSolidList"/>
    <dgm:cxn modelId="{D3338DB8-D7B2-4BCB-9334-50F78CF9FD70}" type="presParOf" srcId="{A0AC045F-2967-4393-8D43-0DBED034FFCB}" destId="{04B4BE0F-B2C0-4945-BFB9-C3AA722DB21D}" srcOrd="1" destOrd="0" presId="urn:microsoft.com/office/officeart/2018/2/layout/IconVerticalSolidList"/>
    <dgm:cxn modelId="{95E0BB98-E3EE-47B2-9308-DEE621C147F1}" type="presParOf" srcId="{A0AC045F-2967-4393-8D43-0DBED034FFCB}" destId="{8A3C5EF6-F431-4356-8BB4-1F7EC696EE47}" srcOrd="2" destOrd="0" presId="urn:microsoft.com/office/officeart/2018/2/layout/IconVerticalSolidList"/>
    <dgm:cxn modelId="{21F1F83B-4FCC-448C-A43A-A4C20C90E34F}" type="presParOf" srcId="{A0AC045F-2967-4393-8D43-0DBED034FFCB}" destId="{DC9A2C83-42C2-43C1-BBEE-BE82ED7100DE}" srcOrd="3" destOrd="0" presId="urn:microsoft.com/office/officeart/2018/2/layout/IconVerticalSolidList"/>
    <dgm:cxn modelId="{F7D20CB6-7D96-47C1-A690-5E8370118A2D}" type="presParOf" srcId="{A0AC045F-2967-4393-8D43-0DBED034FFCB}" destId="{75004D7D-1B66-4137-B0BB-2072F368181E}" srcOrd="4" destOrd="0" presId="urn:microsoft.com/office/officeart/2018/2/layout/IconVerticalSolidList"/>
    <dgm:cxn modelId="{DAAA922D-CC9B-4D1C-99FD-3028C6DF78D7}" type="presParOf" srcId="{8C9E4003-6327-4AB2-86F1-BC4CF88D58CD}" destId="{9E8DA057-AA98-4580-81B2-277A8586F96C}" srcOrd="1" destOrd="0" presId="urn:microsoft.com/office/officeart/2018/2/layout/IconVerticalSolidList"/>
    <dgm:cxn modelId="{7CBD5DB2-23E4-48B8-8EDD-D0213BD8C066}" type="presParOf" srcId="{8C9E4003-6327-4AB2-86F1-BC4CF88D58CD}" destId="{02EA626D-D1CF-481F-AF8E-7247274B7626}" srcOrd="2" destOrd="0" presId="urn:microsoft.com/office/officeart/2018/2/layout/IconVerticalSolidList"/>
    <dgm:cxn modelId="{AA2453CB-19EC-4EFE-B2C5-572266CDA8AF}" type="presParOf" srcId="{02EA626D-D1CF-481F-AF8E-7247274B7626}" destId="{5579F460-F32E-44D4-8DD7-47C4F13732A8}" srcOrd="0" destOrd="0" presId="urn:microsoft.com/office/officeart/2018/2/layout/IconVerticalSolidList"/>
    <dgm:cxn modelId="{9DA58A61-A4C3-4DF0-A9F3-CE063EA2095E}" type="presParOf" srcId="{02EA626D-D1CF-481F-AF8E-7247274B7626}" destId="{26D4F425-A879-4839-BDC4-CCC01B0CF607}" srcOrd="1" destOrd="0" presId="urn:microsoft.com/office/officeart/2018/2/layout/IconVerticalSolidList"/>
    <dgm:cxn modelId="{1DC8F120-B4F8-4E76-9131-0501FC55A331}" type="presParOf" srcId="{02EA626D-D1CF-481F-AF8E-7247274B7626}" destId="{B5B1FD61-B596-46E5-86C3-918F73AA6325}" srcOrd="2" destOrd="0" presId="urn:microsoft.com/office/officeart/2018/2/layout/IconVerticalSolidList"/>
    <dgm:cxn modelId="{017BB296-1E4F-4770-92F5-6CD77AE0F17F}" type="presParOf" srcId="{02EA626D-D1CF-481F-AF8E-7247274B7626}" destId="{7052F513-999A-4435-A4FE-039A56752DA9}" srcOrd="3" destOrd="0" presId="urn:microsoft.com/office/officeart/2018/2/layout/IconVerticalSolidList"/>
    <dgm:cxn modelId="{99323E30-9CAB-4D9E-B4B1-918AC47F3C82}" type="presParOf" srcId="{02EA626D-D1CF-481F-AF8E-7247274B7626}" destId="{CD4DFE13-6949-42FE-ABA2-79434DC2B4A0}" srcOrd="4" destOrd="0" presId="urn:microsoft.com/office/officeart/2018/2/layout/IconVerticalSolidList"/>
    <dgm:cxn modelId="{325E2677-EA63-4917-A51E-6DD2D891C4A2}" type="presParOf" srcId="{8C9E4003-6327-4AB2-86F1-BC4CF88D58CD}" destId="{8E5C446B-1C67-42CC-9496-2CC2E7632420}" srcOrd="3" destOrd="0" presId="urn:microsoft.com/office/officeart/2018/2/layout/IconVerticalSolidList"/>
    <dgm:cxn modelId="{8531B7CF-7226-4206-8A9B-EB7F2703D433}" type="presParOf" srcId="{8C9E4003-6327-4AB2-86F1-BC4CF88D58CD}" destId="{FB6A4AD2-5E68-45B3-83EA-78E995487C45}" srcOrd="4" destOrd="0" presId="urn:microsoft.com/office/officeart/2018/2/layout/IconVerticalSolidList"/>
    <dgm:cxn modelId="{67F65ED7-7815-4F21-944A-FCA0795586AE}" type="presParOf" srcId="{FB6A4AD2-5E68-45B3-83EA-78E995487C45}" destId="{11BCA5FD-B5B6-454E-A50B-F4BB4D112781}" srcOrd="0" destOrd="0" presId="urn:microsoft.com/office/officeart/2018/2/layout/IconVerticalSolidList"/>
    <dgm:cxn modelId="{5662F0E0-E7B0-4937-A0E1-2876DB1B1F04}" type="presParOf" srcId="{FB6A4AD2-5E68-45B3-83EA-78E995487C45}" destId="{88615691-BD20-4190-8DE4-12ED55DC0B98}" srcOrd="1" destOrd="0" presId="urn:microsoft.com/office/officeart/2018/2/layout/IconVerticalSolidList"/>
    <dgm:cxn modelId="{E49FBE06-9DEA-4D75-BA5E-616865F2CD33}" type="presParOf" srcId="{FB6A4AD2-5E68-45B3-83EA-78E995487C45}" destId="{4AA9F53C-8606-4F99-AB27-FAB353E60C23}" srcOrd="2" destOrd="0" presId="urn:microsoft.com/office/officeart/2018/2/layout/IconVerticalSolidList"/>
    <dgm:cxn modelId="{DC79F2D0-5A32-4086-AA3C-E9215D0EC1A8}" type="presParOf" srcId="{FB6A4AD2-5E68-45B3-83EA-78E995487C45}" destId="{CED6B109-8CF3-475A-A328-9053C5A7A175}" srcOrd="3" destOrd="0" presId="urn:microsoft.com/office/officeart/2018/2/layout/IconVerticalSolidList"/>
    <dgm:cxn modelId="{54711D9D-F951-48A3-A2C3-321C2C1194AF}" type="presParOf" srcId="{FB6A4AD2-5E68-45B3-83EA-78E995487C45}" destId="{E0AA037D-808B-4C78-9C39-F5D3973D9BD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EB708E-10C2-42DF-8A8C-B5C8EA62E2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2AD788-CE90-4A85-BE27-78969FE4A649}">
      <dgm:prSet/>
      <dgm:spPr/>
      <dgm:t>
        <a:bodyPr/>
        <a:lstStyle/>
        <a:p>
          <a:r>
            <a:rPr lang="es-MX"/>
            <a:t>"La cantidad a invertir de los instrumentos que pagan arriba del 10% anual, debe de ser menor o igual al 50% del total invertido"</a:t>
          </a:r>
          <a:endParaRPr lang="en-US"/>
        </a:p>
      </dgm:t>
    </dgm:pt>
    <dgm:pt modelId="{D38C4AD3-DA0E-405A-9F05-F546595B72D3}" type="parTrans" cxnId="{B525AE24-9090-4885-93FF-174FD471E246}">
      <dgm:prSet/>
      <dgm:spPr/>
      <dgm:t>
        <a:bodyPr/>
        <a:lstStyle/>
        <a:p>
          <a:endParaRPr lang="en-US"/>
        </a:p>
      </dgm:t>
    </dgm:pt>
    <dgm:pt modelId="{83C64119-7728-4793-AAC9-2BD67D8DC811}" type="sibTrans" cxnId="{B525AE24-9090-4885-93FF-174FD471E246}">
      <dgm:prSet/>
      <dgm:spPr/>
      <dgm:t>
        <a:bodyPr/>
        <a:lstStyle/>
        <a:p>
          <a:endParaRPr lang="en-US"/>
        </a:p>
      </dgm:t>
    </dgm:pt>
    <dgm:pt modelId="{4FF97E6E-E015-4E7D-BB88-D27F7648ED06}">
      <dgm:prSet/>
      <dgm:spPr/>
      <dgm:t>
        <a:bodyPr/>
        <a:lstStyle/>
        <a:p>
          <a:r>
            <a:rPr lang="es-MX"/>
            <a:t>X4 + X5 ≤ 0.50(1,000,000)</a:t>
          </a:r>
          <a:endParaRPr lang="en-US"/>
        </a:p>
      </dgm:t>
    </dgm:pt>
    <dgm:pt modelId="{316B9CB4-28ED-470E-A460-B7B0B8984881}" type="parTrans" cxnId="{79EC605F-0091-48DA-BEC4-1FC3939F1DA9}">
      <dgm:prSet/>
      <dgm:spPr/>
      <dgm:t>
        <a:bodyPr/>
        <a:lstStyle/>
        <a:p>
          <a:endParaRPr lang="en-US"/>
        </a:p>
      </dgm:t>
    </dgm:pt>
    <dgm:pt modelId="{9A803FC1-8568-430E-8EA8-F1EFE34B8B07}" type="sibTrans" cxnId="{79EC605F-0091-48DA-BEC4-1FC3939F1DA9}">
      <dgm:prSet/>
      <dgm:spPr/>
      <dgm:t>
        <a:bodyPr/>
        <a:lstStyle/>
        <a:p>
          <a:endParaRPr lang="en-US"/>
        </a:p>
      </dgm:t>
    </dgm:pt>
    <dgm:pt modelId="{5A387D05-2540-4298-AA86-953EB43F079E}">
      <dgm:prSet/>
      <dgm:spPr/>
      <dgm:t>
        <a:bodyPr/>
        <a:lstStyle/>
        <a:p>
          <a:r>
            <a:rPr lang="es-MX"/>
            <a:t>"La cantidad a invertir de los instrumentos largo plazo tiene que ser igual al 25%"</a:t>
          </a:r>
          <a:endParaRPr lang="en-US"/>
        </a:p>
      </dgm:t>
    </dgm:pt>
    <dgm:pt modelId="{C929B903-32B9-4AD3-8BB9-F5D81823DA0C}" type="parTrans" cxnId="{94B12A7C-23EE-4328-93EB-781FADA81C19}">
      <dgm:prSet/>
      <dgm:spPr/>
      <dgm:t>
        <a:bodyPr/>
        <a:lstStyle/>
        <a:p>
          <a:endParaRPr lang="en-US"/>
        </a:p>
      </dgm:t>
    </dgm:pt>
    <dgm:pt modelId="{490D4A90-B717-435B-90A6-521F366D8D1C}" type="sibTrans" cxnId="{94B12A7C-23EE-4328-93EB-781FADA81C19}">
      <dgm:prSet/>
      <dgm:spPr/>
      <dgm:t>
        <a:bodyPr/>
        <a:lstStyle/>
        <a:p>
          <a:endParaRPr lang="en-US"/>
        </a:p>
      </dgm:t>
    </dgm:pt>
    <dgm:pt modelId="{D85F6506-EC8C-43C9-A7BE-3DD40D690B68}">
      <dgm:prSet/>
      <dgm:spPr/>
      <dgm:t>
        <a:bodyPr/>
        <a:lstStyle/>
        <a:p>
          <a:r>
            <a:rPr lang="es-MX"/>
            <a:t>X4 = 0.25(1,000,000)</a:t>
          </a:r>
          <a:endParaRPr lang="en-US"/>
        </a:p>
      </dgm:t>
    </dgm:pt>
    <dgm:pt modelId="{D7BA6DF9-A232-4866-BAE5-BEC762EB2A1C}" type="parTrans" cxnId="{517F0CFF-C75E-4483-8347-C8585FCED49C}">
      <dgm:prSet/>
      <dgm:spPr/>
      <dgm:t>
        <a:bodyPr/>
        <a:lstStyle/>
        <a:p>
          <a:endParaRPr lang="en-US"/>
        </a:p>
      </dgm:t>
    </dgm:pt>
    <dgm:pt modelId="{9E35C11C-80F5-4540-BF46-0AC9AEC2763E}" type="sibTrans" cxnId="{517F0CFF-C75E-4483-8347-C8585FCED49C}">
      <dgm:prSet/>
      <dgm:spPr/>
      <dgm:t>
        <a:bodyPr/>
        <a:lstStyle/>
        <a:p>
          <a:endParaRPr lang="en-US"/>
        </a:p>
      </dgm:t>
    </dgm:pt>
    <dgm:pt modelId="{DE0A3ACC-77B3-4139-9927-2CAE7372E789}" type="pres">
      <dgm:prSet presAssocID="{6CEB708E-10C2-42DF-8A8C-B5C8EA62E238}" presName="root" presStyleCnt="0">
        <dgm:presLayoutVars>
          <dgm:dir/>
          <dgm:resizeHandles val="exact"/>
        </dgm:presLayoutVars>
      </dgm:prSet>
      <dgm:spPr/>
    </dgm:pt>
    <dgm:pt modelId="{AA0DA063-E7B0-47A4-BF9B-9C7FC17A1C02}" type="pres">
      <dgm:prSet presAssocID="{592AD788-CE90-4A85-BE27-78969FE4A649}" presName="compNode" presStyleCnt="0"/>
      <dgm:spPr/>
    </dgm:pt>
    <dgm:pt modelId="{3C66C4AE-6BDC-4A8A-A59F-0FBCE5C8DE73}" type="pres">
      <dgm:prSet presAssocID="{592AD788-CE90-4A85-BE27-78969FE4A649}" presName="bgRect" presStyleLbl="bgShp" presStyleIdx="0" presStyleCnt="4"/>
      <dgm:spPr/>
    </dgm:pt>
    <dgm:pt modelId="{2D2B0350-EEE8-49B5-9959-78967BE66D2C}" type="pres">
      <dgm:prSet presAssocID="{592AD788-CE90-4A85-BE27-78969FE4A6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CC9A2FB7-34E3-4E47-9FB8-DA2ADE7438CF}" type="pres">
      <dgm:prSet presAssocID="{592AD788-CE90-4A85-BE27-78969FE4A649}" presName="spaceRect" presStyleCnt="0"/>
      <dgm:spPr/>
    </dgm:pt>
    <dgm:pt modelId="{C8EC9DFB-BAE9-4B8B-BC08-2B80D0774D58}" type="pres">
      <dgm:prSet presAssocID="{592AD788-CE90-4A85-BE27-78969FE4A649}" presName="parTx" presStyleLbl="revTx" presStyleIdx="0" presStyleCnt="4">
        <dgm:presLayoutVars>
          <dgm:chMax val="0"/>
          <dgm:chPref val="0"/>
        </dgm:presLayoutVars>
      </dgm:prSet>
      <dgm:spPr/>
    </dgm:pt>
    <dgm:pt modelId="{365405F1-F43E-4374-B9EB-6108E6332ADA}" type="pres">
      <dgm:prSet presAssocID="{83C64119-7728-4793-AAC9-2BD67D8DC811}" presName="sibTrans" presStyleCnt="0"/>
      <dgm:spPr/>
    </dgm:pt>
    <dgm:pt modelId="{4E6C8FDE-C5DA-48A7-BEA8-6EB825BEACCD}" type="pres">
      <dgm:prSet presAssocID="{4FF97E6E-E015-4E7D-BB88-D27F7648ED06}" presName="compNode" presStyleCnt="0"/>
      <dgm:spPr/>
    </dgm:pt>
    <dgm:pt modelId="{953FBE32-A1FD-47E6-96FB-B8FC6D09978C}" type="pres">
      <dgm:prSet presAssocID="{4FF97E6E-E015-4E7D-BB88-D27F7648ED06}" presName="bgRect" presStyleLbl="bgShp" presStyleIdx="1" presStyleCnt="4"/>
      <dgm:spPr/>
    </dgm:pt>
    <dgm:pt modelId="{924DA095-913E-4DB1-8C4D-CEAD9D407870}" type="pres">
      <dgm:prSet presAssocID="{4FF97E6E-E015-4E7D-BB88-D27F7648ED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58F6DD89-CDF9-4F91-B494-DD3548F368BF}" type="pres">
      <dgm:prSet presAssocID="{4FF97E6E-E015-4E7D-BB88-D27F7648ED06}" presName="spaceRect" presStyleCnt="0"/>
      <dgm:spPr/>
    </dgm:pt>
    <dgm:pt modelId="{CD7B0D5B-71A5-46C6-AD53-DE33789F24FE}" type="pres">
      <dgm:prSet presAssocID="{4FF97E6E-E015-4E7D-BB88-D27F7648ED06}" presName="parTx" presStyleLbl="revTx" presStyleIdx="1" presStyleCnt="4">
        <dgm:presLayoutVars>
          <dgm:chMax val="0"/>
          <dgm:chPref val="0"/>
        </dgm:presLayoutVars>
      </dgm:prSet>
      <dgm:spPr/>
    </dgm:pt>
    <dgm:pt modelId="{202A928D-906C-48B6-8793-C1E232B1AFFC}" type="pres">
      <dgm:prSet presAssocID="{9A803FC1-8568-430E-8EA8-F1EFE34B8B07}" presName="sibTrans" presStyleCnt="0"/>
      <dgm:spPr/>
    </dgm:pt>
    <dgm:pt modelId="{DF77B806-9F8E-4C75-B890-268E328484C6}" type="pres">
      <dgm:prSet presAssocID="{5A387D05-2540-4298-AA86-953EB43F079E}" presName="compNode" presStyleCnt="0"/>
      <dgm:spPr/>
    </dgm:pt>
    <dgm:pt modelId="{F947BAD9-8774-431F-97CB-D445D00E65C9}" type="pres">
      <dgm:prSet presAssocID="{5A387D05-2540-4298-AA86-953EB43F079E}" presName="bgRect" presStyleLbl="bgShp" presStyleIdx="2" presStyleCnt="4"/>
      <dgm:spPr/>
    </dgm:pt>
    <dgm:pt modelId="{73398B1A-51E5-49C7-B2D6-25DE87452721}" type="pres">
      <dgm:prSet presAssocID="{5A387D05-2540-4298-AA86-953EB43F07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0F94AB13-2A27-4143-BB3D-43B046B7FD36}" type="pres">
      <dgm:prSet presAssocID="{5A387D05-2540-4298-AA86-953EB43F079E}" presName="spaceRect" presStyleCnt="0"/>
      <dgm:spPr/>
    </dgm:pt>
    <dgm:pt modelId="{9992641F-75E7-4CFF-AF92-53B8BB83BBA7}" type="pres">
      <dgm:prSet presAssocID="{5A387D05-2540-4298-AA86-953EB43F079E}" presName="parTx" presStyleLbl="revTx" presStyleIdx="2" presStyleCnt="4">
        <dgm:presLayoutVars>
          <dgm:chMax val="0"/>
          <dgm:chPref val="0"/>
        </dgm:presLayoutVars>
      </dgm:prSet>
      <dgm:spPr/>
    </dgm:pt>
    <dgm:pt modelId="{69CEE9D7-FA5C-4D28-BACF-B3A118C67D3C}" type="pres">
      <dgm:prSet presAssocID="{490D4A90-B717-435B-90A6-521F366D8D1C}" presName="sibTrans" presStyleCnt="0"/>
      <dgm:spPr/>
    </dgm:pt>
    <dgm:pt modelId="{3A0C4154-F201-4F4E-8F1C-9076EF4BEF9F}" type="pres">
      <dgm:prSet presAssocID="{D85F6506-EC8C-43C9-A7BE-3DD40D690B68}" presName="compNode" presStyleCnt="0"/>
      <dgm:spPr/>
    </dgm:pt>
    <dgm:pt modelId="{2BBF4F02-8642-4F65-9487-C7FACC1B4046}" type="pres">
      <dgm:prSet presAssocID="{D85F6506-EC8C-43C9-A7BE-3DD40D690B68}" presName="bgRect" presStyleLbl="bgShp" presStyleIdx="3" presStyleCnt="4"/>
      <dgm:spPr/>
    </dgm:pt>
    <dgm:pt modelId="{F76DCF60-EDB8-44AE-AE9E-31848C7EB28D}" type="pres">
      <dgm:prSet presAssocID="{D85F6506-EC8C-43C9-A7BE-3DD40D690B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uggage"/>
        </a:ext>
      </dgm:extLst>
    </dgm:pt>
    <dgm:pt modelId="{D6DC9798-2DC8-4AAC-A97A-A312A42FF91A}" type="pres">
      <dgm:prSet presAssocID="{D85F6506-EC8C-43C9-A7BE-3DD40D690B68}" presName="spaceRect" presStyleCnt="0"/>
      <dgm:spPr/>
    </dgm:pt>
    <dgm:pt modelId="{F2B6279C-6F13-484A-A966-8DE986A9C10C}" type="pres">
      <dgm:prSet presAssocID="{D85F6506-EC8C-43C9-A7BE-3DD40D690B68}" presName="parTx" presStyleLbl="revTx" presStyleIdx="3" presStyleCnt="4">
        <dgm:presLayoutVars>
          <dgm:chMax val="0"/>
          <dgm:chPref val="0"/>
        </dgm:presLayoutVars>
      </dgm:prSet>
      <dgm:spPr/>
    </dgm:pt>
  </dgm:ptLst>
  <dgm:cxnLst>
    <dgm:cxn modelId="{B525AE24-9090-4885-93FF-174FD471E246}" srcId="{6CEB708E-10C2-42DF-8A8C-B5C8EA62E238}" destId="{592AD788-CE90-4A85-BE27-78969FE4A649}" srcOrd="0" destOrd="0" parTransId="{D38C4AD3-DA0E-405A-9F05-F546595B72D3}" sibTransId="{83C64119-7728-4793-AAC9-2BD67D8DC811}"/>
    <dgm:cxn modelId="{91BB5F38-9186-484C-9A44-AC4480412DAA}" type="presOf" srcId="{D85F6506-EC8C-43C9-A7BE-3DD40D690B68}" destId="{F2B6279C-6F13-484A-A966-8DE986A9C10C}" srcOrd="0" destOrd="0" presId="urn:microsoft.com/office/officeart/2018/2/layout/IconVerticalSolidList"/>
    <dgm:cxn modelId="{79EC605F-0091-48DA-BEC4-1FC3939F1DA9}" srcId="{6CEB708E-10C2-42DF-8A8C-B5C8EA62E238}" destId="{4FF97E6E-E015-4E7D-BB88-D27F7648ED06}" srcOrd="1" destOrd="0" parTransId="{316B9CB4-28ED-470E-A460-B7B0B8984881}" sibTransId="{9A803FC1-8568-430E-8EA8-F1EFE34B8B07}"/>
    <dgm:cxn modelId="{4862B24C-64D5-4151-B642-DC71ECAF2D16}" type="presOf" srcId="{6CEB708E-10C2-42DF-8A8C-B5C8EA62E238}" destId="{DE0A3ACC-77B3-4139-9927-2CAE7372E789}" srcOrd="0" destOrd="0" presId="urn:microsoft.com/office/officeart/2018/2/layout/IconVerticalSolidList"/>
    <dgm:cxn modelId="{C6195051-3CE2-44F0-A6A7-5EBD4A57D05F}" type="presOf" srcId="{592AD788-CE90-4A85-BE27-78969FE4A649}" destId="{C8EC9DFB-BAE9-4B8B-BC08-2B80D0774D58}" srcOrd="0" destOrd="0" presId="urn:microsoft.com/office/officeart/2018/2/layout/IconVerticalSolidList"/>
    <dgm:cxn modelId="{94B12A7C-23EE-4328-93EB-781FADA81C19}" srcId="{6CEB708E-10C2-42DF-8A8C-B5C8EA62E238}" destId="{5A387D05-2540-4298-AA86-953EB43F079E}" srcOrd="2" destOrd="0" parTransId="{C929B903-32B9-4AD3-8BB9-F5D81823DA0C}" sibTransId="{490D4A90-B717-435B-90A6-521F366D8D1C}"/>
    <dgm:cxn modelId="{3B4BD57D-8BA0-4934-8E24-C5A1F0AAE63D}" type="presOf" srcId="{5A387D05-2540-4298-AA86-953EB43F079E}" destId="{9992641F-75E7-4CFF-AF92-53B8BB83BBA7}" srcOrd="0" destOrd="0" presId="urn:microsoft.com/office/officeart/2018/2/layout/IconVerticalSolidList"/>
    <dgm:cxn modelId="{7215C59B-F911-4053-B16E-82815AF52F75}" type="presOf" srcId="{4FF97E6E-E015-4E7D-BB88-D27F7648ED06}" destId="{CD7B0D5B-71A5-46C6-AD53-DE33789F24FE}" srcOrd="0" destOrd="0" presId="urn:microsoft.com/office/officeart/2018/2/layout/IconVerticalSolidList"/>
    <dgm:cxn modelId="{517F0CFF-C75E-4483-8347-C8585FCED49C}" srcId="{6CEB708E-10C2-42DF-8A8C-B5C8EA62E238}" destId="{D85F6506-EC8C-43C9-A7BE-3DD40D690B68}" srcOrd="3" destOrd="0" parTransId="{D7BA6DF9-A232-4866-BAE5-BEC762EB2A1C}" sibTransId="{9E35C11C-80F5-4540-BF46-0AC9AEC2763E}"/>
    <dgm:cxn modelId="{19C67860-6B39-404D-9E44-BF74B11ACAC3}" type="presParOf" srcId="{DE0A3ACC-77B3-4139-9927-2CAE7372E789}" destId="{AA0DA063-E7B0-47A4-BF9B-9C7FC17A1C02}" srcOrd="0" destOrd="0" presId="urn:microsoft.com/office/officeart/2018/2/layout/IconVerticalSolidList"/>
    <dgm:cxn modelId="{18053F6D-AF46-4932-90C9-8E67A530F507}" type="presParOf" srcId="{AA0DA063-E7B0-47A4-BF9B-9C7FC17A1C02}" destId="{3C66C4AE-6BDC-4A8A-A59F-0FBCE5C8DE73}" srcOrd="0" destOrd="0" presId="urn:microsoft.com/office/officeart/2018/2/layout/IconVerticalSolidList"/>
    <dgm:cxn modelId="{BDA071CB-A006-4078-BA1E-4C6439395C6A}" type="presParOf" srcId="{AA0DA063-E7B0-47A4-BF9B-9C7FC17A1C02}" destId="{2D2B0350-EEE8-49B5-9959-78967BE66D2C}" srcOrd="1" destOrd="0" presId="urn:microsoft.com/office/officeart/2018/2/layout/IconVerticalSolidList"/>
    <dgm:cxn modelId="{2C142205-4FD0-4FBB-8F4E-13777DD1740C}" type="presParOf" srcId="{AA0DA063-E7B0-47A4-BF9B-9C7FC17A1C02}" destId="{CC9A2FB7-34E3-4E47-9FB8-DA2ADE7438CF}" srcOrd="2" destOrd="0" presId="urn:microsoft.com/office/officeart/2018/2/layout/IconVerticalSolidList"/>
    <dgm:cxn modelId="{C7ECF08F-12AC-4096-8D33-F20A7D6EBEE5}" type="presParOf" srcId="{AA0DA063-E7B0-47A4-BF9B-9C7FC17A1C02}" destId="{C8EC9DFB-BAE9-4B8B-BC08-2B80D0774D58}" srcOrd="3" destOrd="0" presId="urn:microsoft.com/office/officeart/2018/2/layout/IconVerticalSolidList"/>
    <dgm:cxn modelId="{963D0E98-638D-4F5B-B682-5B6B22550D49}" type="presParOf" srcId="{DE0A3ACC-77B3-4139-9927-2CAE7372E789}" destId="{365405F1-F43E-4374-B9EB-6108E6332ADA}" srcOrd="1" destOrd="0" presId="urn:microsoft.com/office/officeart/2018/2/layout/IconVerticalSolidList"/>
    <dgm:cxn modelId="{6DA106DB-8A77-4D4D-B12E-6DFEA1D55D52}" type="presParOf" srcId="{DE0A3ACC-77B3-4139-9927-2CAE7372E789}" destId="{4E6C8FDE-C5DA-48A7-BEA8-6EB825BEACCD}" srcOrd="2" destOrd="0" presId="urn:microsoft.com/office/officeart/2018/2/layout/IconVerticalSolidList"/>
    <dgm:cxn modelId="{5B47A0CC-8A57-4B8D-A40C-A26461DC47B2}" type="presParOf" srcId="{4E6C8FDE-C5DA-48A7-BEA8-6EB825BEACCD}" destId="{953FBE32-A1FD-47E6-96FB-B8FC6D09978C}" srcOrd="0" destOrd="0" presId="urn:microsoft.com/office/officeart/2018/2/layout/IconVerticalSolidList"/>
    <dgm:cxn modelId="{D6802042-BE9B-45F0-ACB0-E7CC708B3ED1}" type="presParOf" srcId="{4E6C8FDE-C5DA-48A7-BEA8-6EB825BEACCD}" destId="{924DA095-913E-4DB1-8C4D-CEAD9D407870}" srcOrd="1" destOrd="0" presId="urn:microsoft.com/office/officeart/2018/2/layout/IconVerticalSolidList"/>
    <dgm:cxn modelId="{4AAC4FC3-C202-468C-AD25-115E7B42F899}" type="presParOf" srcId="{4E6C8FDE-C5DA-48A7-BEA8-6EB825BEACCD}" destId="{58F6DD89-CDF9-4F91-B494-DD3548F368BF}" srcOrd="2" destOrd="0" presId="urn:microsoft.com/office/officeart/2018/2/layout/IconVerticalSolidList"/>
    <dgm:cxn modelId="{CDACDE57-950C-4008-86C2-B018B42A9334}" type="presParOf" srcId="{4E6C8FDE-C5DA-48A7-BEA8-6EB825BEACCD}" destId="{CD7B0D5B-71A5-46C6-AD53-DE33789F24FE}" srcOrd="3" destOrd="0" presId="urn:microsoft.com/office/officeart/2018/2/layout/IconVerticalSolidList"/>
    <dgm:cxn modelId="{93D0C03B-C6FE-4E72-8FB4-0012173D9832}" type="presParOf" srcId="{DE0A3ACC-77B3-4139-9927-2CAE7372E789}" destId="{202A928D-906C-48B6-8793-C1E232B1AFFC}" srcOrd="3" destOrd="0" presId="urn:microsoft.com/office/officeart/2018/2/layout/IconVerticalSolidList"/>
    <dgm:cxn modelId="{F7C2168A-3D85-4E60-ACB0-E090C5B33219}" type="presParOf" srcId="{DE0A3ACC-77B3-4139-9927-2CAE7372E789}" destId="{DF77B806-9F8E-4C75-B890-268E328484C6}" srcOrd="4" destOrd="0" presId="urn:microsoft.com/office/officeart/2018/2/layout/IconVerticalSolidList"/>
    <dgm:cxn modelId="{8C358063-C76B-49DE-B271-483269BFCEDC}" type="presParOf" srcId="{DF77B806-9F8E-4C75-B890-268E328484C6}" destId="{F947BAD9-8774-431F-97CB-D445D00E65C9}" srcOrd="0" destOrd="0" presId="urn:microsoft.com/office/officeart/2018/2/layout/IconVerticalSolidList"/>
    <dgm:cxn modelId="{82FB2103-7FF1-462D-B265-F050E1367FEB}" type="presParOf" srcId="{DF77B806-9F8E-4C75-B890-268E328484C6}" destId="{73398B1A-51E5-49C7-B2D6-25DE87452721}" srcOrd="1" destOrd="0" presId="urn:microsoft.com/office/officeart/2018/2/layout/IconVerticalSolidList"/>
    <dgm:cxn modelId="{D83F964C-4A4B-4DF7-8BB8-9B06A8643C7C}" type="presParOf" srcId="{DF77B806-9F8E-4C75-B890-268E328484C6}" destId="{0F94AB13-2A27-4143-BB3D-43B046B7FD36}" srcOrd="2" destOrd="0" presId="urn:microsoft.com/office/officeart/2018/2/layout/IconVerticalSolidList"/>
    <dgm:cxn modelId="{89E5813B-51DC-401A-AC95-34E0C95EBE15}" type="presParOf" srcId="{DF77B806-9F8E-4C75-B890-268E328484C6}" destId="{9992641F-75E7-4CFF-AF92-53B8BB83BBA7}" srcOrd="3" destOrd="0" presId="urn:microsoft.com/office/officeart/2018/2/layout/IconVerticalSolidList"/>
    <dgm:cxn modelId="{5CE1EA85-8C7F-474A-B27A-AD4549094F7E}" type="presParOf" srcId="{DE0A3ACC-77B3-4139-9927-2CAE7372E789}" destId="{69CEE9D7-FA5C-4D28-BACF-B3A118C67D3C}" srcOrd="5" destOrd="0" presId="urn:microsoft.com/office/officeart/2018/2/layout/IconVerticalSolidList"/>
    <dgm:cxn modelId="{2340C0C5-F8B2-496C-B30F-AED7EC36ECA0}" type="presParOf" srcId="{DE0A3ACC-77B3-4139-9927-2CAE7372E789}" destId="{3A0C4154-F201-4F4E-8F1C-9076EF4BEF9F}" srcOrd="6" destOrd="0" presId="urn:microsoft.com/office/officeart/2018/2/layout/IconVerticalSolidList"/>
    <dgm:cxn modelId="{E1A850A6-5BE3-47CC-AAF3-E142A550A3C3}" type="presParOf" srcId="{3A0C4154-F201-4F4E-8F1C-9076EF4BEF9F}" destId="{2BBF4F02-8642-4F65-9487-C7FACC1B4046}" srcOrd="0" destOrd="0" presId="urn:microsoft.com/office/officeart/2018/2/layout/IconVerticalSolidList"/>
    <dgm:cxn modelId="{41DF26A5-0A40-450F-AD95-34067387EDC6}" type="presParOf" srcId="{3A0C4154-F201-4F4E-8F1C-9076EF4BEF9F}" destId="{F76DCF60-EDB8-44AE-AE9E-31848C7EB28D}" srcOrd="1" destOrd="0" presId="urn:microsoft.com/office/officeart/2018/2/layout/IconVerticalSolidList"/>
    <dgm:cxn modelId="{F6C0E3C8-1C57-4A46-BE46-C2DCADECA9CC}" type="presParOf" srcId="{3A0C4154-F201-4F4E-8F1C-9076EF4BEF9F}" destId="{D6DC9798-2DC8-4AAC-A97A-A312A42FF91A}" srcOrd="2" destOrd="0" presId="urn:microsoft.com/office/officeart/2018/2/layout/IconVerticalSolidList"/>
    <dgm:cxn modelId="{999DA94D-662D-4876-8EFC-174CB4968320}" type="presParOf" srcId="{3A0C4154-F201-4F4E-8F1C-9076EF4BEF9F}" destId="{F2B6279C-6F13-484A-A966-8DE986A9C1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735FD1-81D8-44B4-843C-214BD63C4767}"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7B3CDABA-FAA3-4AD2-A515-BD3C00E75E8B}">
      <dgm:prSet/>
      <dgm:spPr/>
      <dgm:t>
        <a:bodyPr/>
        <a:lstStyle/>
        <a:p>
          <a:r>
            <a:rPr lang="es-MX"/>
            <a:t>import scipy.optimize as opt</a:t>
          </a:r>
          <a:endParaRPr lang="en-US"/>
        </a:p>
      </dgm:t>
    </dgm:pt>
    <dgm:pt modelId="{849D4745-1857-48BD-BDCC-E47D3DF5BC6C}" type="parTrans" cxnId="{272549C1-5CC2-4A72-916D-E482C844BFF9}">
      <dgm:prSet/>
      <dgm:spPr/>
      <dgm:t>
        <a:bodyPr/>
        <a:lstStyle/>
        <a:p>
          <a:endParaRPr lang="en-US"/>
        </a:p>
      </dgm:t>
    </dgm:pt>
    <dgm:pt modelId="{C384AFF1-0B07-4382-AAF6-36C47AB84F73}" type="sibTrans" cxnId="{272549C1-5CC2-4A72-916D-E482C844BFF9}">
      <dgm:prSet/>
      <dgm:spPr/>
      <dgm:t>
        <a:bodyPr/>
        <a:lstStyle/>
        <a:p>
          <a:endParaRPr lang="en-US"/>
        </a:p>
      </dgm:t>
    </dgm:pt>
    <dgm:pt modelId="{FC28D2E2-6EED-4728-970E-1A413A07421D}">
      <dgm:prSet/>
      <dgm:spPr/>
      <dgm:t>
        <a:bodyPr/>
        <a:lstStyle/>
        <a:p>
          <a:r>
            <a:rPr lang="es-MX"/>
            <a:t>import numpy as np</a:t>
          </a:r>
          <a:endParaRPr lang="en-US"/>
        </a:p>
      </dgm:t>
    </dgm:pt>
    <dgm:pt modelId="{9B4847DF-7E2C-448E-88E8-95CBF5A7BA3F}" type="parTrans" cxnId="{7504A971-8193-4CAB-AF21-1083E4F19A2D}">
      <dgm:prSet/>
      <dgm:spPr/>
      <dgm:t>
        <a:bodyPr/>
        <a:lstStyle/>
        <a:p>
          <a:endParaRPr lang="en-US"/>
        </a:p>
      </dgm:t>
    </dgm:pt>
    <dgm:pt modelId="{A66BB596-0E64-4C7E-9046-7564A6B26B07}" type="sibTrans" cxnId="{7504A971-8193-4CAB-AF21-1083E4F19A2D}">
      <dgm:prSet/>
      <dgm:spPr/>
      <dgm:t>
        <a:bodyPr/>
        <a:lstStyle/>
        <a:p>
          <a:endParaRPr lang="en-US"/>
        </a:p>
      </dgm:t>
    </dgm:pt>
    <dgm:pt modelId="{B8CFFD73-A2EE-4843-9BCE-48DA62994F0A}">
      <dgm:prSet/>
      <dgm:spPr/>
      <dgm:t>
        <a:bodyPr/>
        <a:lstStyle/>
        <a:p>
          <a:r>
            <a:rPr lang="es-MX"/>
            <a:t>c = -np.array([.071,0.0665,0.0743,0.152,0.233])</a:t>
          </a:r>
          <a:endParaRPr lang="en-US"/>
        </a:p>
      </dgm:t>
    </dgm:pt>
    <dgm:pt modelId="{7ED0CCA9-DDCE-487F-B73F-EA1A427BEAB6}" type="parTrans" cxnId="{682C66DE-34B5-4E20-8800-A75B4C2A4689}">
      <dgm:prSet/>
      <dgm:spPr/>
      <dgm:t>
        <a:bodyPr/>
        <a:lstStyle/>
        <a:p>
          <a:endParaRPr lang="en-US"/>
        </a:p>
      </dgm:t>
    </dgm:pt>
    <dgm:pt modelId="{087FEDC1-4B8E-40A2-88AE-7934BA3A2B24}" type="sibTrans" cxnId="{682C66DE-34B5-4E20-8800-A75B4C2A4689}">
      <dgm:prSet/>
      <dgm:spPr/>
      <dgm:t>
        <a:bodyPr/>
        <a:lstStyle/>
        <a:p>
          <a:endParaRPr lang="en-US"/>
        </a:p>
      </dgm:t>
    </dgm:pt>
    <dgm:pt modelId="{FC0518B4-972F-4749-AA1C-8E83CE5E2139}">
      <dgm:prSet/>
      <dgm:spPr/>
      <dgm:t>
        <a:bodyPr/>
        <a:lstStyle/>
        <a:p>
          <a:r>
            <a:rPr lang="es-MX"/>
            <a:t>A_ub = np.array([[1,0,0,0,0],[-1,0,0,0,-1],[0,0,0,1,1]])</a:t>
          </a:r>
          <a:endParaRPr lang="en-US"/>
        </a:p>
      </dgm:t>
    </dgm:pt>
    <dgm:pt modelId="{7785BEFF-9EF8-4CEC-B731-72EA3C9AED5C}" type="parTrans" cxnId="{B6F90659-1878-4309-AA71-7139FD898A7C}">
      <dgm:prSet/>
      <dgm:spPr/>
      <dgm:t>
        <a:bodyPr/>
        <a:lstStyle/>
        <a:p>
          <a:endParaRPr lang="en-US"/>
        </a:p>
      </dgm:t>
    </dgm:pt>
    <dgm:pt modelId="{6581998B-B1D4-42CA-9612-522243AB1CD3}" type="sibTrans" cxnId="{B6F90659-1878-4309-AA71-7139FD898A7C}">
      <dgm:prSet/>
      <dgm:spPr/>
      <dgm:t>
        <a:bodyPr/>
        <a:lstStyle/>
        <a:p>
          <a:endParaRPr lang="en-US"/>
        </a:p>
      </dgm:t>
    </dgm:pt>
    <dgm:pt modelId="{43504319-766F-4819-921E-070A2F756BDB}">
      <dgm:prSet/>
      <dgm:spPr/>
      <dgm:t>
        <a:bodyPr/>
        <a:lstStyle/>
        <a:p>
          <a:r>
            <a:rPr lang="es-MX"/>
            <a:t>b_ub = np.array([.2*1000000,-.3*1000000,.5*1000000])</a:t>
          </a:r>
          <a:endParaRPr lang="en-US"/>
        </a:p>
      </dgm:t>
    </dgm:pt>
    <dgm:pt modelId="{02E64961-4FB5-47B7-B2EA-5E3D2CF5C9D8}" type="parTrans" cxnId="{1B84656E-2CC4-4E30-8040-654ABBC0E8D5}">
      <dgm:prSet/>
      <dgm:spPr/>
      <dgm:t>
        <a:bodyPr/>
        <a:lstStyle/>
        <a:p>
          <a:endParaRPr lang="en-US"/>
        </a:p>
      </dgm:t>
    </dgm:pt>
    <dgm:pt modelId="{84FB7C54-4745-46F1-8A1E-4695F12107C9}" type="sibTrans" cxnId="{1B84656E-2CC4-4E30-8040-654ABBC0E8D5}">
      <dgm:prSet/>
      <dgm:spPr/>
      <dgm:t>
        <a:bodyPr/>
        <a:lstStyle/>
        <a:p>
          <a:endParaRPr lang="en-US"/>
        </a:p>
      </dgm:t>
    </dgm:pt>
    <dgm:pt modelId="{4AFEA290-22A5-4A0C-8630-28F241934061}">
      <dgm:prSet/>
      <dgm:spPr/>
      <dgm:t>
        <a:bodyPr/>
        <a:lstStyle/>
        <a:p>
          <a:r>
            <a:rPr lang="es-MX"/>
            <a:t>A_eq = np.array([[0,0,0,1,1]])</a:t>
          </a:r>
          <a:endParaRPr lang="en-US"/>
        </a:p>
      </dgm:t>
    </dgm:pt>
    <dgm:pt modelId="{75C1CE02-CF72-4638-8615-95C19E454B04}" type="parTrans" cxnId="{B11AA9C5-65D6-4BFE-8185-60C39F2A3CE3}">
      <dgm:prSet/>
      <dgm:spPr/>
      <dgm:t>
        <a:bodyPr/>
        <a:lstStyle/>
        <a:p>
          <a:endParaRPr lang="en-US"/>
        </a:p>
      </dgm:t>
    </dgm:pt>
    <dgm:pt modelId="{4459F20C-AC7D-4502-8D5E-2B0D85CC7B6F}" type="sibTrans" cxnId="{B11AA9C5-65D6-4BFE-8185-60C39F2A3CE3}">
      <dgm:prSet/>
      <dgm:spPr/>
      <dgm:t>
        <a:bodyPr/>
        <a:lstStyle/>
        <a:p>
          <a:endParaRPr lang="en-US"/>
        </a:p>
      </dgm:t>
    </dgm:pt>
    <dgm:pt modelId="{FA28BF0A-B12D-4EA8-BF34-ED234B9507C0}">
      <dgm:prSet/>
      <dgm:spPr/>
      <dgm:t>
        <a:bodyPr/>
        <a:lstStyle/>
        <a:p>
          <a:r>
            <a:rPr lang="es-MX"/>
            <a:t>b_eq = np.array([.25*1000000])</a:t>
          </a:r>
          <a:endParaRPr lang="en-US"/>
        </a:p>
      </dgm:t>
    </dgm:pt>
    <dgm:pt modelId="{BBF3A8B4-3512-4F9E-92B5-AF9C2CF11215}" type="parTrans" cxnId="{D591BF91-ACCA-4C6F-A134-E5EABCEE7CDD}">
      <dgm:prSet/>
      <dgm:spPr/>
      <dgm:t>
        <a:bodyPr/>
        <a:lstStyle/>
        <a:p>
          <a:endParaRPr lang="en-US"/>
        </a:p>
      </dgm:t>
    </dgm:pt>
    <dgm:pt modelId="{9EE419C7-AA9A-4B1F-9E10-E34D11649BBD}" type="sibTrans" cxnId="{D591BF91-ACCA-4C6F-A134-E5EABCEE7CDD}">
      <dgm:prSet/>
      <dgm:spPr/>
      <dgm:t>
        <a:bodyPr/>
        <a:lstStyle/>
        <a:p>
          <a:endParaRPr lang="en-US"/>
        </a:p>
      </dgm:t>
    </dgm:pt>
    <dgm:pt modelId="{E5A9CD57-B995-465A-8BAD-AD2386A5C4AC}">
      <dgm:prSet/>
      <dgm:spPr/>
      <dgm:t>
        <a:bodyPr/>
        <a:lstStyle/>
        <a:p>
          <a:r>
            <a:rPr lang="es-MX"/>
            <a:t>bounds = (0,200000)</a:t>
          </a:r>
          <a:endParaRPr lang="en-US"/>
        </a:p>
      </dgm:t>
    </dgm:pt>
    <dgm:pt modelId="{52AA6326-9D65-49D8-9C4C-546869B80DDE}" type="parTrans" cxnId="{E5A1F345-3F25-4F9F-8F3C-3EFF6DEFD7B9}">
      <dgm:prSet/>
      <dgm:spPr/>
      <dgm:t>
        <a:bodyPr/>
        <a:lstStyle/>
        <a:p>
          <a:endParaRPr lang="en-US"/>
        </a:p>
      </dgm:t>
    </dgm:pt>
    <dgm:pt modelId="{D5902DED-B578-4C6E-B9EF-C1ACD01D9F9F}" type="sibTrans" cxnId="{E5A1F345-3F25-4F9F-8F3C-3EFF6DEFD7B9}">
      <dgm:prSet/>
      <dgm:spPr/>
      <dgm:t>
        <a:bodyPr/>
        <a:lstStyle/>
        <a:p>
          <a:endParaRPr lang="en-US"/>
        </a:p>
      </dgm:t>
    </dgm:pt>
    <dgm:pt modelId="{D0C68717-7E7B-4706-9909-064E94A5C229}">
      <dgm:prSet/>
      <dgm:spPr/>
      <dgm:t>
        <a:bodyPr/>
        <a:lstStyle/>
        <a:p>
          <a:r>
            <a:rPr lang="es-MX"/>
            <a:t>solucion = opt.linprog(c,A_ub,b_ub,A_eq,b_eq,bounds)</a:t>
          </a:r>
          <a:endParaRPr lang="en-US"/>
        </a:p>
      </dgm:t>
    </dgm:pt>
    <dgm:pt modelId="{17193A25-A92F-4847-B995-22D0DC7668F6}" type="parTrans" cxnId="{42FAD9A2-44DE-4F46-88B4-D7BA82758443}">
      <dgm:prSet/>
      <dgm:spPr/>
      <dgm:t>
        <a:bodyPr/>
        <a:lstStyle/>
        <a:p>
          <a:endParaRPr lang="en-US"/>
        </a:p>
      </dgm:t>
    </dgm:pt>
    <dgm:pt modelId="{72F96C12-BB85-47ED-B608-D6A48CEFF00A}" type="sibTrans" cxnId="{42FAD9A2-44DE-4F46-88B4-D7BA82758443}">
      <dgm:prSet/>
      <dgm:spPr/>
      <dgm:t>
        <a:bodyPr/>
        <a:lstStyle/>
        <a:p>
          <a:endParaRPr lang="en-US"/>
        </a:p>
      </dgm:t>
    </dgm:pt>
    <dgm:pt modelId="{7CB6F02B-BFDB-4DBD-82D6-EF19117D59EE}">
      <dgm:prSet/>
      <dgm:spPr/>
      <dgm:t>
        <a:bodyPr/>
        <a:lstStyle/>
        <a:p>
          <a:r>
            <a:rPr lang="es-MX"/>
            <a:t>solucion</a:t>
          </a:r>
          <a:endParaRPr lang="en-US"/>
        </a:p>
      </dgm:t>
    </dgm:pt>
    <dgm:pt modelId="{EF9D8310-5CED-45DF-B335-7CC9FA430E30}" type="parTrans" cxnId="{6850AEF2-FE14-4052-916C-C2A50C7E4C55}">
      <dgm:prSet/>
      <dgm:spPr/>
      <dgm:t>
        <a:bodyPr/>
        <a:lstStyle/>
        <a:p>
          <a:endParaRPr lang="en-US"/>
        </a:p>
      </dgm:t>
    </dgm:pt>
    <dgm:pt modelId="{FA035E50-7E2B-4754-A141-8A9517BA3F3A}" type="sibTrans" cxnId="{6850AEF2-FE14-4052-916C-C2A50C7E4C55}">
      <dgm:prSet/>
      <dgm:spPr/>
      <dgm:t>
        <a:bodyPr/>
        <a:lstStyle/>
        <a:p>
          <a:endParaRPr lang="en-US"/>
        </a:p>
      </dgm:t>
    </dgm:pt>
    <dgm:pt modelId="{EA13C13D-EE7B-4CB4-BC28-C764A735805F}" type="pres">
      <dgm:prSet presAssocID="{E6735FD1-81D8-44B4-843C-214BD63C4767}" presName="vert0" presStyleCnt="0">
        <dgm:presLayoutVars>
          <dgm:dir/>
          <dgm:animOne val="branch"/>
          <dgm:animLvl val="lvl"/>
        </dgm:presLayoutVars>
      </dgm:prSet>
      <dgm:spPr/>
    </dgm:pt>
    <dgm:pt modelId="{DB4D2423-27CF-45B0-A1F4-8F1B4BBF7930}" type="pres">
      <dgm:prSet presAssocID="{7B3CDABA-FAA3-4AD2-A515-BD3C00E75E8B}" presName="thickLine" presStyleLbl="alignNode1" presStyleIdx="0" presStyleCnt="10"/>
      <dgm:spPr/>
    </dgm:pt>
    <dgm:pt modelId="{C5F2CB7B-0B06-44AE-BE63-26D7DB33B80A}" type="pres">
      <dgm:prSet presAssocID="{7B3CDABA-FAA3-4AD2-A515-BD3C00E75E8B}" presName="horz1" presStyleCnt="0"/>
      <dgm:spPr/>
    </dgm:pt>
    <dgm:pt modelId="{47E1E4F4-6F46-4676-B092-413908E680F7}" type="pres">
      <dgm:prSet presAssocID="{7B3CDABA-FAA3-4AD2-A515-BD3C00E75E8B}" presName="tx1" presStyleLbl="revTx" presStyleIdx="0" presStyleCnt="10"/>
      <dgm:spPr/>
    </dgm:pt>
    <dgm:pt modelId="{5115A05B-76D1-42E1-A13F-D2A136EBFAB9}" type="pres">
      <dgm:prSet presAssocID="{7B3CDABA-FAA3-4AD2-A515-BD3C00E75E8B}" presName="vert1" presStyleCnt="0"/>
      <dgm:spPr/>
    </dgm:pt>
    <dgm:pt modelId="{C674DDCF-494C-4AD5-883B-35E28ED04322}" type="pres">
      <dgm:prSet presAssocID="{FC28D2E2-6EED-4728-970E-1A413A07421D}" presName="thickLine" presStyleLbl="alignNode1" presStyleIdx="1" presStyleCnt="10"/>
      <dgm:spPr/>
    </dgm:pt>
    <dgm:pt modelId="{0D8A0A43-62F4-4841-BCD1-CD9DB5C961A9}" type="pres">
      <dgm:prSet presAssocID="{FC28D2E2-6EED-4728-970E-1A413A07421D}" presName="horz1" presStyleCnt="0"/>
      <dgm:spPr/>
    </dgm:pt>
    <dgm:pt modelId="{357268D2-F7B3-4F1C-906D-3BEE10C1CAFE}" type="pres">
      <dgm:prSet presAssocID="{FC28D2E2-6EED-4728-970E-1A413A07421D}" presName="tx1" presStyleLbl="revTx" presStyleIdx="1" presStyleCnt="10"/>
      <dgm:spPr/>
    </dgm:pt>
    <dgm:pt modelId="{F0522DBB-83D6-4724-850C-881BAB16007D}" type="pres">
      <dgm:prSet presAssocID="{FC28D2E2-6EED-4728-970E-1A413A07421D}" presName="vert1" presStyleCnt="0"/>
      <dgm:spPr/>
    </dgm:pt>
    <dgm:pt modelId="{DF14A8EB-A27A-4F66-AC61-D1C39F2FB0FC}" type="pres">
      <dgm:prSet presAssocID="{B8CFFD73-A2EE-4843-9BCE-48DA62994F0A}" presName="thickLine" presStyleLbl="alignNode1" presStyleIdx="2" presStyleCnt="10"/>
      <dgm:spPr/>
    </dgm:pt>
    <dgm:pt modelId="{43F1C93F-278C-4FCA-828F-763005066853}" type="pres">
      <dgm:prSet presAssocID="{B8CFFD73-A2EE-4843-9BCE-48DA62994F0A}" presName="horz1" presStyleCnt="0"/>
      <dgm:spPr/>
    </dgm:pt>
    <dgm:pt modelId="{2546AD5B-9980-4823-A202-FA64D3E33C14}" type="pres">
      <dgm:prSet presAssocID="{B8CFFD73-A2EE-4843-9BCE-48DA62994F0A}" presName="tx1" presStyleLbl="revTx" presStyleIdx="2" presStyleCnt="10"/>
      <dgm:spPr/>
    </dgm:pt>
    <dgm:pt modelId="{7919FCD1-F62C-407B-9B67-1F9E667C0AE4}" type="pres">
      <dgm:prSet presAssocID="{B8CFFD73-A2EE-4843-9BCE-48DA62994F0A}" presName="vert1" presStyleCnt="0"/>
      <dgm:spPr/>
    </dgm:pt>
    <dgm:pt modelId="{C359EDE6-574F-443C-A20A-97F7C346F2A0}" type="pres">
      <dgm:prSet presAssocID="{FC0518B4-972F-4749-AA1C-8E83CE5E2139}" presName="thickLine" presStyleLbl="alignNode1" presStyleIdx="3" presStyleCnt="10"/>
      <dgm:spPr/>
    </dgm:pt>
    <dgm:pt modelId="{D1E7BE79-A92A-45E3-ACAA-5FE8F0BCB8BA}" type="pres">
      <dgm:prSet presAssocID="{FC0518B4-972F-4749-AA1C-8E83CE5E2139}" presName="horz1" presStyleCnt="0"/>
      <dgm:spPr/>
    </dgm:pt>
    <dgm:pt modelId="{58935421-8B5B-4F44-A354-69B635C872D8}" type="pres">
      <dgm:prSet presAssocID="{FC0518B4-972F-4749-AA1C-8E83CE5E2139}" presName="tx1" presStyleLbl="revTx" presStyleIdx="3" presStyleCnt="10"/>
      <dgm:spPr/>
    </dgm:pt>
    <dgm:pt modelId="{E0D3BABE-8EC9-4FB5-8414-A37057A36883}" type="pres">
      <dgm:prSet presAssocID="{FC0518B4-972F-4749-AA1C-8E83CE5E2139}" presName="vert1" presStyleCnt="0"/>
      <dgm:spPr/>
    </dgm:pt>
    <dgm:pt modelId="{CA216B38-0A25-4E35-ADB9-FB91CCCD1C0E}" type="pres">
      <dgm:prSet presAssocID="{43504319-766F-4819-921E-070A2F756BDB}" presName="thickLine" presStyleLbl="alignNode1" presStyleIdx="4" presStyleCnt="10"/>
      <dgm:spPr/>
    </dgm:pt>
    <dgm:pt modelId="{893C9B82-594D-4BE5-8122-92832A0645A9}" type="pres">
      <dgm:prSet presAssocID="{43504319-766F-4819-921E-070A2F756BDB}" presName="horz1" presStyleCnt="0"/>
      <dgm:spPr/>
    </dgm:pt>
    <dgm:pt modelId="{8FB0109F-5D9E-4CA5-92D5-889CA83F2C27}" type="pres">
      <dgm:prSet presAssocID="{43504319-766F-4819-921E-070A2F756BDB}" presName="tx1" presStyleLbl="revTx" presStyleIdx="4" presStyleCnt="10"/>
      <dgm:spPr/>
    </dgm:pt>
    <dgm:pt modelId="{122882CF-673B-4BE6-BB57-0AF10C2F39B0}" type="pres">
      <dgm:prSet presAssocID="{43504319-766F-4819-921E-070A2F756BDB}" presName="vert1" presStyleCnt="0"/>
      <dgm:spPr/>
    </dgm:pt>
    <dgm:pt modelId="{CE9A680F-30C1-4683-B3D7-80A3613C6BF6}" type="pres">
      <dgm:prSet presAssocID="{4AFEA290-22A5-4A0C-8630-28F241934061}" presName="thickLine" presStyleLbl="alignNode1" presStyleIdx="5" presStyleCnt="10"/>
      <dgm:spPr/>
    </dgm:pt>
    <dgm:pt modelId="{695FE7FF-5DD0-49B8-83D5-95F1FFB397DC}" type="pres">
      <dgm:prSet presAssocID="{4AFEA290-22A5-4A0C-8630-28F241934061}" presName="horz1" presStyleCnt="0"/>
      <dgm:spPr/>
    </dgm:pt>
    <dgm:pt modelId="{1868AD67-A409-434A-922A-577BB36752DE}" type="pres">
      <dgm:prSet presAssocID="{4AFEA290-22A5-4A0C-8630-28F241934061}" presName="tx1" presStyleLbl="revTx" presStyleIdx="5" presStyleCnt="10"/>
      <dgm:spPr/>
    </dgm:pt>
    <dgm:pt modelId="{BAC3FBC0-3663-4945-9D92-48A4172865F9}" type="pres">
      <dgm:prSet presAssocID="{4AFEA290-22A5-4A0C-8630-28F241934061}" presName="vert1" presStyleCnt="0"/>
      <dgm:spPr/>
    </dgm:pt>
    <dgm:pt modelId="{E6885716-5E8F-4D26-98EF-F5CC68CE6573}" type="pres">
      <dgm:prSet presAssocID="{FA28BF0A-B12D-4EA8-BF34-ED234B9507C0}" presName="thickLine" presStyleLbl="alignNode1" presStyleIdx="6" presStyleCnt="10"/>
      <dgm:spPr/>
    </dgm:pt>
    <dgm:pt modelId="{2B7BA5D1-34F2-49C4-BC60-988BA5196718}" type="pres">
      <dgm:prSet presAssocID="{FA28BF0A-B12D-4EA8-BF34-ED234B9507C0}" presName="horz1" presStyleCnt="0"/>
      <dgm:spPr/>
    </dgm:pt>
    <dgm:pt modelId="{88B1FADF-C503-42E4-811F-DAFE3FDA4323}" type="pres">
      <dgm:prSet presAssocID="{FA28BF0A-B12D-4EA8-BF34-ED234B9507C0}" presName="tx1" presStyleLbl="revTx" presStyleIdx="6" presStyleCnt="10"/>
      <dgm:spPr/>
    </dgm:pt>
    <dgm:pt modelId="{C39342AB-43F6-4FE3-81A4-FB6AF923FDE8}" type="pres">
      <dgm:prSet presAssocID="{FA28BF0A-B12D-4EA8-BF34-ED234B9507C0}" presName="vert1" presStyleCnt="0"/>
      <dgm:spPr/>
    </dgm:pt>
    <dgm:pt modelId="{F59DD4E7-DEB3-4B04-8B7A-1B08EB243203}" type="pres">
      <dgm:prSet presAssocID="{E5A9CD57-B995-465A-8BAD-AD2386A5C4AC}" presName="thickLine" presStyleLbl="alignNode1" presStyleIdx="7" presStyleCnt="10"/>
      <dgm:spPr/>
    </dgm:pt>
    <dgm:pt modelId="{C29BE4D8-9301-4245-99D0-6ECFCE0E8E68}" type="pres">
      <dgm:prSet presAssocID="{E5A9CD57-B995-465A-8BAD-AD2386A5C4AC}" presName="horz1" presStyleCnt="0"/>
      <dgm:spPr/>
    </dgm:pt>
    <dgm:pt modelId="{AB316FAB-5C47-415D-AE48-619410A53672}" type="pres">
      <dgm:prSet presAssocID="{E5A9CD57-B995-465A-8BAD-AD2386A5C4AC}" presName="tx1" presStyleLbl="revTx" presStyleIdx="7" presStyleCnt="10"/>
      <dgm:spPr/>
    </dgm:pt>
    <dgm:pt modelId="{832C307D-0158-47AF-AB60-A053B8512C19}" type="pres">
      <dgm:prSet presAssocID="{E5A9CD57-B995-465A-8BAD-AD2386A5C4AC}" presName="vert1" presStyleCnt="0"/>
      <dgm:spPr/>
    </dgm:pt>
    <dgm:pt modelId="{7122519B-979C-4E6C-BB6D-2173B1CE1A38}" type="pres">
      <dgm:prSet presAssocID="{D0C68717-7E7B-4706-9909-064E94A5C229}" presName="thickLine" presStyleLbl="alignNode1" presStyleIdx="8" presStyleCnt="10"/>
      <dgm:spPr/>
    </dgm:pt>
    <dgm:pt modelId="{83048AEB-7BA9-4676-A640-5B18ED191320}" type="pres">
      <dgm:prSet presAssocID="{D0C68717-7E7B-4706-9909-064E94A5C229}" presName="horz1" presStyleCnt="0"/>
      <dgm:spPr/>
    </dgm:pt>
    <dgm:pt modelId="{A95DC8E2-920B-444A-BFF2-D49ABB9A978F}" type="pres">
      <dgm:prSet presAssocID="{D0C68717-7E7B-4706-9909-064E94A5C229}" presName="tx1" presStyleLbl="revTx" presStyleIdx="8" presStyleCnt="10"/>
      <dgm:spPr/>
    </dgm:pt>
    <dgm:pt modelId="{8241E79B-E830-4B5F-806D-C985F6401827}" type="pres">
      <dgm:prSet presAssocID="{D0C68717-7E7B-4706-9909-064E94A5C229}" presName="vert1" presStyleCnt="0"/>
      <dgm:spPr/>
    </dgm:pt>
    <dgm:pt modelId="{4BD9943B-74BF-4F27-84F9-E62AB2CC6D02}" type="pres">
      <dgm:prSet presAssocID="{7CB6F02B-BFDB-4DBD-82D6-EF19117D59EE}" presName="thickLine" presStyleLbl="alignNode1" presStyleIdx="9" presStyleCnt="10"/>
      <dgm:spPr/>
    </dgm:pt>
    <dgm:pt modelId="{3A90B2EA-B3E3-48C0-AEB2-B49AE2695263}" type="pres">
      <dgm:prSet presAssocID="{7CB6F02B-BFDB-4DBD-82D6-EF19117D59EE}" presName="horz1" presStyleCnt="0"/>
      <dgm:spPr/>
    </dgm:pt>
    <dgm:pt modelId="{34A893B1-478B-430A-AC54-F5DC115C5307}" type="pres">
      <dgm:prSet presAssocID="{7CB6F02B-BFDB-4DBD-82D6-EF19117D59EE}" presName="tx1" presStyleLbl="revTx" presStyleIdx="9" presStyleCnt="10"/>
      <dgm:spPr/>
    </dgm:pt>
    <dgm:pt modelId="{C3A9B1CF-7D8B-4261-8222-40EB54AF0498}" type="pres">
      <dgm:prSet presAssocID="{7CB6F02B-BFDB-4DBD-82D6-EF19117D59EE}" presName="vert1" presStyleCnt="0"/>
      <dgm:spPr/>
    </dgm:pt>
  </dgm:ptLst>
  <dgm:cxnLst>
    <dgm:cxn modelId="{66CAEC60-720F-4F3D-BC50-74CF355A3652}" type="presOf" srcId="{43504319-766F-4819-921E-070A2F756BDB}" destId="{8FB0109F-5D9E-4CA5-92D5-889CA83F2C27}" srcOrd="0" destOrd="0" presId="urn:microsoft.com/office/officeart/2008/layout/LinedList"/>
    <dgm:cxn modelId="{7B695C42-3999-4593-B6A9-4B2A09246AB5}" type="presOf" srcId="{E6735FD1-81D8-44B4-843C-214BD63C4767}" destId="{EA13C13D-EE7B-4CB4-BC28-C764A735805F}" srcOrd="0" destOrd="0" presId="urn:microsoft.com/office/officeart/2008/layout/LinedList"/>
    <dgm:cxn modelId="{E5A1F345-3F25-4F9F-8F3C-3EFF6DEFD7B9}" srcId="{E6735FD1-81D8-44B4-843C-214BD63C4767}" destId="{E5A9CD57-B995-465A-8BAD-AD2386A5C4AC}" srcOrd="7" destOrd="0" parTransId="{52AA6326-9D65-49D8-9C4C-546869B80DDE}" sibTransId="{D5902DED-B578-4C6E-B9EF-C1ACD01D9F9F}"/>
    <dgm:cxn modelId="{B2E9E048-5861-4F8F-B2FA-86F843BCDFF2}" type="presOf" srcId="{7CB6F02B-BFDB-4DBD-82D6-EF19117D59EE}" destId="{34A893B1-478B-430A-AC54-F5DC115C5307}" srcOrd="0" destOrd="0" presId="urn:microsoft.com/office/officeart/2008/layout/LinedList"/>
    <dgm:cxn modelId="{1B84656E-2CC4-4E30-8040-654ABBC0E8D5}" srcId="{E6735FD1-81D8-44B4-843C-214BD63C4767}" destId="{43504319-766F-4819-921E-070A2F756BDB}" srcOrd="4" destOrd="0" parTransId="{02E64961-4FB5-47B7-B2EA-5E3D2CF5C9D8}" sibTransId="{84FB7C54-4745-46F1-8A1E-4695F12107C9}"/>
    <dgm:cxn modelId="{7504A971-8193-4CAB-AF21-1083E4F19A2D}" srcId="{E6735FD1-81D8-44B4-843C-214BD63C4767}" destId="{FC28D2E2-6EED-4728-970E-1A413A07421D}" srcOrd="1" destOrd="0" parTransId="{9B4847DF-7E2C-448E-88E8-95CBF5A7BA3F}" sibTransId="{A66BB596-0E64-4C7E-9046-7564A6B26B07}"/>
    <dgm:cxn modelId="{B6F90659-1878-4309-AA71-7139FD898A7C}" srcId="{E6735FD1-81D8-44B4-843C-214BD63C4767}" destId="{FC0518B4-972F-4749-AA1C-8E83CE5E2139}" srcOrd="3" destOrd="0" parTransId="{7785BEFF-9EF8-4CEC-B731-72EA3C9AED5C}" sibTransId="{6581998B-B1D4-42CA-9612-522243AB1CD3}"/>
    <dgm:cxn modelId="{352D385A-57BE-4B1A-8E2E-562DBEC39C24}" type="presOf" srcId="{7B3CDABA-FAA3-4AD2-A515-BD3C00E75E8B}" destId="{47E1E4F4-6F46-4676-B092-413908E680F7}" srcOrd="0" destOrd="0" presId="urn:microsoft.com/office/officeart/2008/layout/LinedList"/>
    <dgm:cxn modelId="{479CC85A-2CA4-4429-8B8F-E6FDFDE3FCA1}" type="presOf" srcId="{B8CFFD73-A2EE-4843-9BCE-48DA62994F0A}" destId="{2546AD5B-9980-4823-A202-FA64D3E33C14}" srcOrd="0" destOrd="0" presId="urn:microsoft.com/office/officeart/2008/layout/LinedList"/>
    <dgm:cxn modelId="{D591BF91-ACCA-4C6F-A134-E5EABCEE7CDD}" srcId="{E6735FD1-81D8-44B4-843C-214BD63C4767}" destId="{FA28BF0A-B12D-4EA8-BF34-ED234B9507C0}" srcOrd="6" destOrd="0" parTransId="{BBF3A8B4-3512-4F9E-92B5-AF9C2CF11215}" sibTransId="{9EE419C7-AA9A-4B1F-9E10-E34D11649BBD}"/>
    <dgm:cxn modelId="{BA22019F-5F6C-46D1-BAD6-A01B3795BA71}" type="presOf" srcId="{D0C68717-7E7B-4706-9909-064E94A5C229}" destId="{A95DC8E2-920B-444A-BFF2-D49ABB9A978F}" srcOrd="0" destOrd="0" presId="urn:microsoft.com/office/officeart/2008/layout/LinedList"/>
    <dgm:cxn modelId="{42FAD9A2-44DE-4F46-88B4-D7BA82758443}" srcId="{E6735FD1-81D8-44B4-843C-214BD63C4767}" destId="{D0C68717-7E7B-4706-9909-064E94A5C229}" srcOrd="8" destOrd="0" parTransId="{17193A25-A92F-4847-B995-22D0DC7668F6}" sibTransId="{72F96C12-BB85-47ED-B608-D6A48CEFF00A}"/>
    <dgm:cxn modelId="{A115ACA7-CF03-46BD-93D1-7B49E9086B19}" type="presOf" srcId="{FA28BF0A-B12D-4EA8-BF34-ED234B9507C0}" destId="{88B1FADF-C503-42E4-811F-DAFE3FDA4323}" srcOrd="0" destOrd="0" presId="urn:microsoft.com/office/officeart/2008/layout/LinedList"/>
    <dgm:cxn modelId="{2D3C66B5-7804-4A3F-A1AA-75D63D409FF5}" type="presOf" srcId="{4AFEA290-22A5-4A0C-8630-28F241934061}" destId="{1868AD67-A409-434A-922A-577BB36752DE}" srcOrd="0" destOrd="0" presId="urn:microsoft.com/office/officeart/2008/layout/LinedList"/>
    <dgm:cxn modelId="{272549C1-5CC2-4A72-916D-E482C844BFF9}" srcId="{E6735FD1-81D8-44B4-843C-214BD63C4767}" destId="{7B3CDABA-FAA3-4AD2-A515-BD3C00E75E8B}" srcOrd="0" destOrd="0" parTransId="{849D4745-1857-48BD-BDCC-E47D3DF5BC6C}" sibTransId="{C384AFF1-0B07-4382-AAF6-36C47AB84F73}"/>
    <dgm:cxn modelId="{B11AA9C5-65D6-4BFE-8185-60C39F2A3CE3}" srcId="{E6735FD1-81D8-44B4-843C-214BD63C4767}" destId="{4AFEA290-22A5-4A0C-8630-28F241934061}" srcOrd="5" destOrd="0" parTransId="{75C1CE02-CF72-4638-8615-95C19E454B04}" sibTransId="{4459F20C-AC7D-4502-8D5E-2B0D85CC7B6F}"/>
    <dgm:cxn modelId="{682C66DE-34B5-4E20-8800-A75B4C2A4689}" srcId="{E6735FD1-81D8-44B4-843C-214BD63C4767}" destId="{B8CFFD73-A2EE-4843-9BCE-48DA62994F0A}" srcOrd="2" destOrd="0" parTransId="{7ED0CCA9-DDCE-487F-B73F-EA1A427BEAB6}" sibTransId="{087FEDC1-4B8E-40A2-88AE-7934BA3A2B24}"/>
    <dgm:cxn modelId="{6FE48FE0-B058-4A94-93CE-312E854102C4}" type="presOf" srcId="{FC0518B4-972F-4749-AA1C-8E83CE5E2139}" destId="{58935421-8B5B-4F44-A354-69B635C872D8}" srcOrd="0" destOrd="0" presId="urn:microsoft.com/office/officeart/2008/layout/LinedList"/>
    <dgm:cxn modelId="{6850AEF2-FE14-4052-916C-C2A50C7E4C55}" srcId="{E6735FD1-81D8-44B4-843C-214BD63C4767}" destId="{7CB6F02B-BFDB-4DBD-82D6-EF19117D59EE}" srcOrd="9" destOrd="0" parTransId="{EF9D8310-5CED-45DF-B335-7CC9FA430E30}" sibTransId="{FA035E50-7E2B-4754-A141-8A9517BA3F3A}"/>
    <dgm:cxn modelId="{3B98ABF7-2784-466E-AE73-23092262D028}" type="presOf" srcId="{FC28D2E2-6EED-4728-970E-1A413A07421D}" destId="{357268D2-F7B3-4F1C-906D-3BEE10C1CAFE}" srcOrd="0" destOrd="0" presId="urn:microsoft.com/office/officeart/2008/layout/LinedList"/>
    <dgm:cxn modelId="{73F778FA-1A53-44B0-995F-4D3B9DDB674E}" type="presOf" srcId="{E5A9CD57-B995-465A-8BAD-AD2386A5C4AC}" destId="{AB316FAB-5C47-415D-AE48-619410A53672}" srcOrd="0" destOrd="0" presId="urn:microsoft.com/office/officeart/2008/layout/LinedList"/>
    <dgm:cxn modelId="{699055FA-24A3-4DFD-9E85-B03FB3B88DAE}" type="presParOf" srcId="{EA13C13D-EE7B-4CB4-BC28-C764A735805F}" destId="{DB4D2423-27CF-45B0-A1F4-8F1B4BBF7930}" srcOrd="0" destOrd="0" presId="urn:microsoft.com/office/officeart/2008/layout/LinedList"/>
    <dgm:cxn modelId="{4F636D7A-6021-4E29-B00B-D6B806A07F3F}" type="presParOf" srcId="{EA13C13D-EE7B-4CB4-BC28-C764A735805F}" destId="{C5F2CB7B-0B06-44AE-BE63-26D7DB33B80A}" srcOrd="1" destOrd="0" presId="urn:microsoft.com/office/officeart/2008/layout/LinedList"/>
    <dgm:cxn modelId="{78994604-EBBC-437F-9D7A-7D3E87BE849A}" type="presParOf" srcId="{C5F2CB7B-0B06-44AE-BE63-26D7DB33B80A}" destId="{47E1E4F4-6F46-4676-B092-413908E680F7}" srcOrd="0" destOrd="0" presId="urn:microsoft.com/office/officeart/2008/layout/LinedList"/>
    <dgm:cxn modelId="{4E673876-001E-4EFE-B9F8-F5DB796C2AC9}" type="presParOf" srcId="{C5F2CB7B-0B06-44AE-BE63-26D7DB33B80A}" destId="{5115A05B-76D1-42E1-A13F-D2A136EBFAB9}" srcOrd="1" destOrd="0" presId="urn:microsoft.com/office/officeart/2008/layout/LinedList"/>
    <dgm:cxn modelId="{53485A2F-9E82-4A98-80A4-F45570816FFE}" type="presParOf" srcId="{EA13C13D-EE7B-4CB4-BC28-C764A735805F}" destId="{C674DDCF-494C-4AD5-883B-35E28ED04322}" srcOrd="2" destOrd="0" presId="urn:microsoft.com/office/officeart/2008/layout/LinedList"/>
    <dgm:cxn modelId="{B7466819-BB28-4E9B-B166-493A23A02655}" type="presParOf" srcId="{EA13C13D-EE7B-4CB4-BC28-C764A735805F}" destId="{0D8A0A43-62F4-4841-BCD1-CD9DB5C961A9}" srcOrd="3" destOrd="0" presId="urn:microsoft.com/office/officeart/2008/layout/LinedList"/>
    <dgm:cxn modelId="{41D5A788-B250-4438-83BB-AC1A0372E838}" type="presParOf" srcId="{0D8A0A43-62F4-4841-BCD1-CD9DB5C961A9}" destId="{357268D2-F7B3-4F1C-906D-3BEE10C1CAFE}" srcOrd="0" destOrd="0" presId="urn:microsoft.com/office/officeart/2008/layout/LinedList"/>
    <dgm:cxn modelId="{965D3542-AB37-4904-A5AE-E16859C9E347}" type="presParOf" srcId="{0D8A0A43-62F4-4841-BCD1-CD9DB5C961A9}" destId="{F0522DBB-83D6-4724-850C-881BAB16007D}" srcOrd="1" destOrd="0" presId="urn:microsoft.com/office/officeart/2008/layout/LinedList"/>
    <dgm:cxn modelId="{928B61ED-78E1-408A-AF00-AB940FEF996D}" type="presParOf" srcId="{EA13C13D-EE7B-4CB4-BC28-C764A735805F}" destId="{DF14A8EB-A27A-4F66-AC61-D1C39F2FB0FC}" srcOrd="4" destOrd="0" presId="urn:microsoft.com/office/officeart/2008/layout/LinedList"/>
    <dgm:cxn modelId="{2D89A1D9-4B5F-4F97-83FF-B20FDFBE779A}" type="presParOf" srcId="{EA13C13D-EE7B-4CB4-BC28-C764A735805F}" destId="{43F1C93F-278C-4FCA-828F-763005066853}" srcOrd="5" destOrd="0" presId="urn:microsoft.com/office/officeart/2008/layout/LinedList"/>
    <dgm:cxn modelId="{2C40DFBF-5155-4C20-89AB-53A9D71C55C6}" type="presParOf" srcId="{43F1C93F-278C-4FCA-828F-763005066853}" destId="{2546AD5B-9980-4823-A202-FA64D3E33C14}" srcOrd="0" destOrd="0" presId="urn:microsoft.com/office/officeart/2008/layout/LinedList"/>
    <dgm:cxn modelId="{B715837B-EAA6-4859-822E-BDC155866165}" type="presParOf" srcId="{43F1C93F-278C-4FCA-828F-763005066853}" destId="{7919FCD1-F62C-407B-9B67-1F9E667C0AE4}" srcOrd="1" destOrd="0" presId="urn:microsoft.com/office/officeart/2008/layout/LinedList"/>
    <dgm:cxn modelId="{3AD572DD-7C9F-4786-8957-A01A997FE03B}" type="presParOf" srcId="{EA13C13D-EE7B-4CB4-BC28-C764A735805F}" destId="{C359EDE6-574F-443C-A20A-97F7C346F2A0}" srcOrd="6" destOrd="0" presId="urn:microsoft.com/office/officeart/2008/layout/LinedList"/>
    <dgm:cxn modelId="{3010DB52-B756-4DCC-9E0C-9C4DB883B566}" type="presParOf" srcId="{EA13C13D-EE7B-4CB4-BC28-C764A735805F}" destId="{D1E7BE79-A92A-45E3-ACAA-5FE8F0BCB8BA}" srcOrd="7" destOrd="0" presId="urn:microsoft.com/office/officeart/2008/layout/LinedList"/>
    <dgm:cxn modelId="{6B80A56C-87AB-4173-AF3F-7BBB175BDE1D}" type="presParOf" srcId="{D1E7BE79-A92A-45E3-ACAA-5FE8F0BCB8BA}" destId="{58935421-8B5B-4F44-A354-69B635C872D8}" srcOrd="0" destOrd="0" presId="urn:microsoft.com/office/officeart/2008/layout/LinedList"/>
    <dgm:cxn modelId="{1583F5DC-618A-4A66-B6C8-1AC4CCC67048}" type="presParOf" srcId="{D1E7BE79-A92A-45E3-ACAA-5FE8F0BCB8BA}" destId="{E0D3BABE-8EC9-4FB5-8414-A37057A36883}" srcOrd="1" destOrd="0" presId="urn:microsoft.com/office/officeart/2008/layout/LinedList"/>
    <dgm:cxn modelId="{FDB9CEAE-2C2E-4877-AE55-52339631BAAD}" type="presParOf" srcId="{EA13C13D-EE7B-4CB4-BC28-C764A735805F}" destId="{CA216B38-0A25-4E35-ADB9-FB91CCCD1C0E}" srcOrd="8" destOrd="0" presId="urn:microsoft.com/office/officeart/2008/layout/LinedList"/>
    <dgm:cxn modelId="{2A842511-33E4-430C-9A25-98B9B44B30C7}" type="presParOf" srcId="{EA13C13D-EE7B-4CB4-BC28-C764A735805F}" destId="{893C9B82-594D-4BE5-8122-92832A0645A9}" srcOrd="9" destOrd="0" presId="urn:microsoft.com/office/officeart/2008/layout/LinedList"/>
    <dgm:cxn modelId="{61A17768-6B84-459E-A71B-2CCCAFA893CF}" type="presParOf" srcId="{893C9B82-594D-4BE5-8122-92832A0645A9}" destId="{8FB0109F-5D9E-4CA5-92D5-889CA83F2C27}" srcOrd="0" destOrd="0" presId="urn:microsoft.com/office/officeart/2008/layout/LinedList"/>
    <dgm:cxn modelId="{32289C35-FD79-4C61-9A6B-80186117402D}" type="presParOf" srcId="{893C9B82-594D-4BE5-8122-92832A0645A9}" destId="{122882CF-673B-4BE6-BB57-0AF10C2F39B0}" srcOrd="1" destOrd="0" presId="urn:microsoft.com/office/officeart/2008/layout/LinedList"/>
    <dgm:cxn modelId="{956E8AE4-E95A-4824-8CCA-1769D44DB253}" type="presParOf" srcId="{EA13C13D-EE7B-4CB4-BC28-C764A735805F}" destId="{CE9A680F-30C1-4683-B3D7-80A3613C6BF6}" srcOrd="10" destOrd="0" presId="urn:microsoft.com/office/officeart/2008/layout/LinedList"/>
    <dgm:cxn modelId="{E2710D03-39F5-4889-A80D-09456796E141}" type="presParOf" srcId="{EA13C13D-EE7B-4CB4-BC28-C764A735805F}" destId="{695FE7FF-5DD0-49B8-83D5-95F1FFB397DC}" srcOrd="11" destOrd="0" presId="urn:microsoft.com/office/officeart/2008/layout/LinedList"/>
    <dgm:cxn modelId="{825CF256-914A-4EA5-9630-4419B02FB180}" type="presParOf" srcId="{695FE7FF-5DD0-49B8-83D5-95F1FFB397DC}" destId="{1868AD67-A409-434A-922A-577BB36752DE}" srcOrd="0" destOrd="0" presId="urn:microsoft.com/office/officeart/2008/layout/LinedList"/>
    <dgm:cxn modelId="{3C4FBC59-12CC-45FC-897D-0E7C3A0D8530}" type="presParOf" srcId="{695FE7FF-5DD0-49B8-83D5-95F1FFB397DC}" destId="{BAC3FBC0-3663-4945-9D92-48A4172865F9}" srcOrd="1" destOrd="0" presId="urn:microsoft.com/office/officeart/2008/layout/LinedList"/>
    <dgm:cxn modelId="{ECCE37BD-6DF7-4EF6-942D-1BF3E73C9410}" type="presParOf" srcId="{EA13C13D-EE7B-4CB4-BC28-C764A735805F}" destId="{E6885716-5E8F-4D26-98EF-F5CC68CE6573}" srcOrd="12" destOrd="0" presId="urn:microsoft.com/office/officeart/2008/layout/LinedList"/>
    <dgm:cxn modelId="{94D00167-80FE-4645-9C2A-B027C1A5A5B0}" type="presParOf" srcId="{EA13C13D-EE7B-4CB4-BC28-C764A735805F}" destId="{2B7BA5D1-34F2-49C4-BC60-988BA5196718}" srcOrd="13" destOrd="0" presId="urn:microsoft.com/office/officeart/2008/layout/LinedList"/>
    <dgm:cxn modelId="{55DEAB69-EC83-402B-A027-C5BE7AC40314}" type="presParOf" srcId="{2B7BA5D1-34F2-49C4-BC60-988BA5196718}" destId="{88B1FADF-C503-42E4-811F-DAFE3FDA4323}" srcOrd="0" destOrd="0" presId="urn:microsoft.com/office/officeart/2008/layout/LinedList"/>
    <dgm:cxn modelId="{2F6D254C-588E-454D-B027-C17CAAD4FC83}" type="presParOf" srcId="{2B7BA5D1-34F2-49C4-BC60-988BA5196718}" destId="{C39342AB-43F6-4FE3-81A4-FB6AF923FDE8}" srcOrd="1" destOrd="0" presId="urn:microsoft.com/office/officeart/2008/layout/LinedList"/>
    <dgm:cxn modelId="{C1747CAE-C1A6-4AC9-9311-5D594FF2F9FD}" type="presParOf" srcId="{EA13C13D-EE7B-4CB4-BC28-C764A735805F}" destId="{F59DD4E7-DEB3-4B04-8B7A-1B08EB243203}" srcOrd="14" destOrd="0" presId="urn:microsoft.com/office/officeart/2008/layout/LinedList"/>
    <dgm:cxn modelId="{810C7FDA-AD52-4A45-9D27-C4418648FEE1}" type="presParOf" srcId="{EA13C13D-EE7B-4CB4-BC28-C764A735805F}" destId="{C29BE4D8-9301-4245-99D0-6ECFCE0E8E68}" srcOrd="15" destOrd="0" presId="urn:microsoft.com/office/officeart/2008/layout/LinedList"/>
    <dgm:cxn modelId="{A74C2253-FA30-41C4-BBFD-B265497FE4F9}" type="presParOf" srcId="{C29BE4D8-9301-4245-99D0-6ECFCE0E8E68}" destId="{AB316FAB-5C47-415D-AE48-619410A53672}" srcOrd="0" destOrd="0" presId="urn:microsoft.com/office/officeart/2008/layout/LinedList"/>
    <dgm:cxn modelId="{B3B736AA-9336-477C-BB4A-65B058498EEA}" type="presParOf" srcId="{C29BE4D8-9301-4245-99D0-6ECFCE0E8E68}" destId="{832C307D-0158-47AF-AB60-A053B8512C19}" srcOrd="1" destOrd="0" presId="urn:microsoft.com/office/officeart/2008/layout/LinedList"/>
    <dgm:cxn modelId="{BF08EE9E-77AB-49E9-BDC6-E4B84A87872E}" type="presParOf" srcId="{EA13C13D-EE7B-4CB4-BC28-C764A735805F}" destId="{7122519B-979C-4E6C-BB6D-2173B1CE1A38}" srcOrd="16" destOrd="0" presId="urn:microsoft.com/office/officeart/2008/layout/LinedList"/>
    <dgm:cxn modelId="{940A30F6-50E4-4B8E-A28C-AA004524E5C8}" type="presParOf" srcId="{EA13C13D-EE7B-4CB4-BC28-C764A735805F}" destId="{83048AEB-7BA9-4676-A640-5B18ED191320}" srcOrd="17" destOrd="0" presId="urn:microsoft.com/office/officeart/2008/layout/LinedList"/>
    <dgm:cxn modelId="{5F2E1FE2-F9F9-427E-BD9F-EA49B1BB4852}" type="presParOf" srcId="{83048AEB-7BA9-4676-A640-5B18ED191320}" destId="{A95DC8E2-920B-444A-BFF2-D49ABB9A978F}" srcOrd="0" destOrd="0" presId="urn:microsoft.com/office/officeart/2008/layout/LinedList"/>
    <dgm:cxn modelId="{7D0BDFCA-4B59-42B1-972D-8669B8EB92F3}" type="presParOf" srcId="{83048AEB-7BA9-4676-A640-5B18ED191320}" destId="{8241E79B-E830-4B5F-806D-C985F6401827}" srcOrd="1" destOrd="0" presId="urn:microsoft.com/office/officeart/2008/layout/LinedList"/>
    <dgm:cxn modelId="{7578C178-8CD0-47D0-B3FE-F516647E2DE6}" type="presParOf" srcId="{EA13C13D-EE7B-4CB4-BC28-C764A735805F}" destId="{4BD9943B-74BF-4F27-84F9-E62AB2CC6D02}" srcOrd="18" destOrd="0" presId="urn:microsoft.com/office/officeart/2008/layout/LinedList"/>
    <dgm:cxn modelId="{D66A192C-A613-4760-972E-9896AF5500DB}" type="presParOf" srcId="{EA13C13D-EE7B-4CB4-BC28-C764A735805F}" destId="{3A90B2EA-B3E3-48C0-AEB2-B49AE2695263}" srcOrd="19" destOrd="0" presId="urn:microsoft.com/office/officeart/2008/layout/LinedList"/>
    <dgm:cxn modelId="{FC106CB1-7E8F-46B8-9DE5-DF659C36686D}" type="presParOf" srcId="{3A90B2EA-B3E3-48C0-AEB2-B49AE2695263}" destId="{34A893B1-478B-430A-AC54-F5DC115C5307}" srcOrd="0" destOrd="0" presId="urn:microsoft.com/office/officeart/2008/layout/LinedList"/>
    <dgm:cxn modelId="{EF2817FA-6583-4E2B-B53C-5F863E379340}" type="presParOf" srcId="{3A90B2EA-B3E3-48C0-AEB2-B49AE2695263}" destId="{C3A9B1CF-7D8B-4261-8222-40EB54AF04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B9580-3F12-433D-9FDA-4EA7AE18F602}">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4BE0F-B2C0-4945-BFB9-C3AA722DB21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9A2C83-42C2-43C1-BBEE-BE82ED7100DE}">
      <dsp:nvSpPr>
        <dsp:cNvPr id="0" name=""/>
        <dsp:cNvSpPr/>
      </dsp:nvSpPr>
      <dsp:spPr>
        <a:xfrm>
          <a:off x="1553633" y="574"/>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s-MX" sz="1700" kern="1200" dirty="0"/>
            <a:t>"La cantidad a invertir debe de ser menor o igual al 20% del total invertido para diversificar el riesgo"</a:t>
          </a:r>
          <a:endParaRPr lang="en-US" sz="1700" kern="1200" dirty="0"/>
        </a:p>
      </dsp:txBody>
      <dsp:txXfrm>
        <a:off x="1553633" y="574"/>
        <a:ext cx="3155566" cy="1345137"/>
      </dsp:txXfrm>
    </dsp:sp>
    <dsp:sp modelId="{75004D7D-1B66-4137-B0BB-2072F368181E}">
      <dsp:nvSpPr>
        <dsp:cNvPr id="0" name=""/>
        <dsp:cNvSpPr/>
      </dsp:nvSpPr>
      <dsp:spPr>
        <a:xfrm>
          <a:off x="4709200" y="574"/>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577850">
            <a:lnSpc>
              <a:spcPct val="100000"/>
            </a:lnSpc>
            <a:spcBef>
              <a:spcPct val="0"/>
            </a:spcBef>
            <a:spcAft>
              <a:spcPct val="35000"/>
            </a:spcAft>
            <a:buNone/>
          </a:pPr>
          <a:r>
            <a:rPr lang="es-MX" sz="1300" kern="1200" dirty="0"/>
            <a:t>X1 ≤ 0.20(1,000,000)</a:t>
          </a:r>
          <a:endParaRPr lang="en-US" sz="1300" kern="1200" dirty="0"/>
        </a:p>
      </dsp:txBody>
      <dsp:txXfrm>
        <a:off x="4709200" y="574"/>
        <a:ext cx="2303169" cy="1345137"/>
      </dsp:txXfrm>
    </dsp:sp>
    <dsp:sp modelId="{5579F460-F32E-44D4-8DD7-47C4F13732A8}">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4F425-A879-4839-BDC4-CCC01B0CF607}">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52F513-999A-4435-A4FE-039A56752DA9}">
      <dsp:nvSpPr>
        <dsp:cNvPr id="0" name=""/>
        <dsp:cNvSpPr/>
      </dsp:nvSpPr>
      <dsp:spPr>
        <a:xfrm>
          <a:off x="1553633" y="1681996"/>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s-MX" sz="1700" kern="1200" dirty="0"/>
            <a:t>"La cantidad a invertir de los instrumentos a corto plazo tiene que ser mayor o igual a 30%"</a:t>
          </a:r>
          <a:endParaRPr lang="en-US" sz="1700" kern="1200" dirty="0">
            <a:latin typeface="Gill Sans MT" panose="020B0502020104020203"/>
          </a:endParaRPr>
        </a:p>
      </dsp:txBody>
      <dsp:txXfrm>
        <a:off x="1553633" y="1681996"/>
        <a:ext cx="3155566" cy="1345137"/>
      </dsp:txXfrm>
    </dsp:sp>
    <dsp:sp modelId="{CD4DFE13-6949-42FE-ABA2-79434DC2B4A0}">
      <dsp:nvSpPr>
        <dsp:cNvPr id="0" name=""/>
        <dsp:cNvSpPr/>
      </dsp:nvSpPr>
      <dsp:spPr>
        <a:xfrm>
          <a:off x="4709200" y="1681996"/>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577850">
            <a:lnSpc>
              <a:spcPct val="100000"/>
            </a:lnSpc>
            <a:spcBef>
              <a:spcPct val="0"/>
            </a:spcBef>
            <a:spcAft>
              <a:spcPct val="35000"/>
            </a:spcAft>
            <a:buNone/>
          </a:pPr>
          <a:r>
            <a:rPr lang="es-MX" sz="1300" kern="1200" dirty="0"/>
            <a:t>X1 + X5 ≥ </a:t>
          </a:r>
          <a:r>
            <a:rPr lang="es-MX" sz="1300" kern="1200" dirty="0">
              <a:latin typeface="Gill Sans MT" panose="020B0502020104020203"/>
            </a:rPr>
            <a:t>0.30(1,000,000)</a:t>
          </a:r>
          <a:endParaRPr lang="es-MX" sz="1300" kern="1200" dirty="0"/>
        </a:p>
      </dsp:txBody>
      <dsp:txXfrm>
        <a:off x="4709200" y="1681996"/>
        <a:ext cx="2303169" cy="1345137"/>
      </dsp:txXfrm>
    </dsp:sp>
    <dsp:sp modelId="{11BCA5FD-B5B6-454E-A50B-F4BB4D112781}">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15691-BD20-4190-8DE4-12ED55DC0B98}">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D6B109-8CF3-475A-A328-9053C5A7A175}">
      <dsp:nvSpPr>
        <dsp:cNvPr id="0" name=""/>
        <dsp:cNvSpPr/>
      </dsp:nvSpPr>
      <dsp:spPr>
        <a:xfrm>
          <a:off x="1553633" y="3363418"/>
          <a:ext cx="315556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s-MX" sz="1700" kern="1200" dirty="0"/>
            <a:t>Pero para poder utilizarse, se tendrá que convertir el ≥ a ≤ por lo tanto</a:t>
          </a:r>
          <a:r>
            <a:rPr lang="es-MX" sz="1700" kern="1200" dirty="0">
              <a:latin typeface="Gill Sans MT" panose="020B0502020104020203"/>
            </a:rPr>
            <a:t>...</a:t>
          </a:r>
          <a:endParaRPr lang="en-US" sz="1700" kern="1200" dirty="0">
            <a:latin typeface="Gill Sans MT" panose="020B0502020104020203"/>
          </a:endParaRPr>
        </a:p>
      </dsp:txBody>
      <dsp:txXfrm>
        <a:off x="1553633" y="3363418"/>
        <a:ext cx="3155566" cy="1345137"/>
      </dsp:txXfrm>
    </dsp:sp>
    <dsp:sp modelId="{E0AA037D-808B-4C78-9C39-F5D3973D9BDB}">
      <dsp:nvSpPr>
        <dsp:cNvPr id="0" name=""/>
        <dsp:cNvSpPr/>
      </dsp:nvSpPr>
      <dsp:spPr>
        <a:xfrm>
          <a:off x="4709200" y="3363418"/>
          <a:ext cx="2303169"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577850">
            <a:lnSpc>
              <a:spcPct val="100000"/>
            </a:lnSpc>
            <a:spcBef>
              <a:spcPct val="0"/>
            </a:spcBef>
            <a:spcAft>
              <a:spcPct val="35000"/>
            </a:spcAft>
            <a:buNone/>
          </a:pPr>
          <a:r>
            <a:rPr lang="es-MX" sz="1300" kern="1200" dirty="0">
              <a:latin typeface="Gill Sans MT" panose="020B0502020104020203"/>
            </a:rPr>
            <a:t>-</a:t>
          </a:r>
          <a:r>
            <a:rPr lang="es-MX" sz="1300" kern="1200" dirty="0"/>
            <a:t>X1 - X5 ≤ -0.30(1,000,000)</a:t>
          </a:r>
        </a:p>
      </dsp:txBody>
      <dsp:txXfrm>
        <a:off x="4709200" y="3363418"/>
        <a:ext cx="2303169"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6C4AE-6BDC-4A8A-A59F-0FBCE5C8DE73}">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B0350-EEE8-49B5-9959-78967BE66D2C}">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EC9DFB-BAE9-4B8B-BC08-2B80D0774D58}">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"La cantidad a invertir de los instrumentos que pagan arriba del 10% anual, debe de ser menor o igual al 50% del total invertido"</a:t>
          </a:r>
          <a:endParaRPr lang="en-US" sz="1900" kern="1200"/>
        </a:p>
      </dsp:txBody>
      <dsp:txXfrm>
        <a:off x="1144111" y="1954"/>
        <a:ext cx="5868258" cy="990573"/>
      </dsp:txXfrm>
    </dsp:sp>
    <dsp:sp modelId="{953FBE32-A1FD-47E6-96FB-B8FC6D09978C}">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4DA095-913E-4DB1-8C4D-CEAD9D407870}">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0D5B-71A5-46C6-AD53-DE33789F24FE}">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X4 + X5 ≤ 0.50(1,000,000)</a:t>
          </a:r>
          <a:endParaRPr lang="en-US" sz="1900" kern="1200"/>
        </a:p>
      </dsp:txBody>
      <dsp:txXfrm>
        <a:off x="1144111" y="1240170"/>
        <a:ext cx="5868258" cy="990573"/>
      </dsp:txXfrm>
    </dsp:sp>
    <dsp:sp modelId="{F947BAD9-8774-431F-97CB-D445D00E65C9}">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98B1A-51E5-49C7-B2D6-25DE87452721}">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92641F-75E7-4CFF-AF92-53B8BB83BBA7}">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"La cantidad a invertir de los instrumentos largo plazo tiene que ser igual al 25%"</a:t>
          </a:r>
          <a:endParaRPr lang="en-US" sz="1900" kern="1200"/>
        </a:p>
      </dsp:txBody>
      <dsp:txXfrm>
        <a:off x="1144111" y="2478387"/>
        <a:ext cx="5868258" cy="990573"/>
      </dsp:txXfrm>
    </dsp:sp>
    <dsp:sp modelId="{2BBF4F02-8642-4F65-9487-C7FACC1B4046}">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DCF60-EDB8-44AE-AE9E-31848C7EB28D}">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B6279C-6F13-484A-A966-8DE986A9C10C}">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s-MX" sz="1900" kern="1200"/>
            <a:t>X4 = 0.25(1,000,000)</a:t>
          </a:r>
          <a:endParaRPr lang="en-US" sz="1900" kern="1200"/>
        </a:p>
      </dsp:txBody>
      <dsp:txXfrm>
        <a:off x="1144111" y="3716603"/>
        <a:ext cx="5868258" cy="99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D2423-27CF-45B0-A1F4-8F1B4BBF7930}">
      <dsp:nvSpPr>
        <dsp:cNvPr id="0" name=""/>
        <dsp:cNvSpPr/>
      </dsp:nvSpPr>
      <dsp:spPr>
        <a:xfrm>
          <a:off x="0" y="574"/>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7E1E4F4-6F46-4676-B092-413908E680F7}">
      <dsp:nvSpPr>
        <dsp:cNvPr id="0" name=""/>
        <dsp:cNvSpPr/>
      </dsp:nvSpPr>
      <dsp:spPr>
        <a:xfrm>
          <a:off x="0" y="574"/>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import scipy.optimize as opt</a:t>
          </a:r>
          <a:endParaRPr lang="en-US" sz="2200" kern="1200"/>
        </a:p>
      </dsp:txBody>
      <dsp:txXfrm>
        <a:off x="0" y="574"/>
        <a:ext cx="7012370" cy="470798"/>
      </dsp:txXfrm>
    </dsp:sp>
    <dsp:sp modelId="{C674DDCF-494C-4AD5-883B-35E28ED04322}">
      <dsp:nvSpPr>
        <dsp:cNvPr id="0" name=""/>
        <dsp:cNvSpPr/>
      </dsp:nvSpPr>
      <dsp:spPr>
        <a:xfrm>
          <a:off x="0" y="471372"/>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57268D2-F7B3-4F1C-906D-3BEE10C1CAFE}">
      <dsp:nvSpPr>
        <dsp:cNvPr id="0" name=""/>
        <dsp:cNvSpPr/>
      </dsp:nvSpPr>
      <dsp:spPr>
        <a:xfrm>
          <a:off x="0" y="471372"/>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import numpy as np</a:t>
          </a:r>
          <a:endParaRPr lang="en-US" sz="2200" kern="1200"/>
        </a:p>
      </dsp:txBody>
      <dsp:txXfrm>
        <a:off x="0" y="471372"/>
        <a:ext cx="7012370" cy="470798"/>
      </dsp:txXfrm>
    </dsp:sp>
    <dsp:sp modelId="{DF14A8EB-A27A-4F66-AC61-D1C39F2FB0FC}">
      <dsp:nvSpPr>
        <dsp:cNvPr id="0" name=""/>
        <dsp:cNvSpPr/>
      </dsp:nvSpPr>
      <dsp:spPr>
        <a:xfrm>
          <a:off x="0" y="942171"/>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2546AD5B-9980-4823-A202-FA64D3E33C14}">
      <dsp:nvSpPr>
        <dsp:cNvPr id="0" name=""/>
        <dsp:cNvSpPr/>
      </dsp:nvSpPr>
      <dsp:spPr>
        <a:xfrm>
          <a:off x="0" y="94217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c = -np.array([.071,0.0665,0.0743,0.152,0.233])</a:t>
          </a:r>
          <a:endParaRPr lang="en-US" sz="2200" kern="1200"/>
        </a:p>
      </dsp:txBody>
      <dsp:txXfrm>
        <a:off x="0" y="942171"/>
        <a:ext cx="7012370" cy="470798"/>
      </dsp:txXfrm>
    </dsp:sp>
    <dsp:sp modelId="{C359EDE6-574F-443C-A20A-97F7C346F2A0}">
      <dsp:nvSpPr>
        <dsp:cNvPr id="0" name=""/>
        <dsp:cNvSpPr/>
      </dsp:nvSpPr>
      <dsp:spPr>
        <a:xfrm>
          <a:off x="0" y="1412969"/>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8935421-8B5B-4F44-A354-69B635C872D8}">
      <dsp:nvSpPr>
        <dsp:cNvPr id="0" name=""/>
        <dsp:cNvSpPr/>
      </dsp:nvSpPr>
      <dsp:spPr>
        <a:xfrm>
          <a:off x="0" y="141296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A_ub = np.array([[1,0,0,0,0],[-1,0,0,0,-1],[0,0,0,1,1]])</a:t>
          </a:r>
          <a:endParaRPr lang="en-US" sz="2200" kern="1200"/>
        </a:p>
      </dsp:txBody>
      <dsp:txXfrm>
        <a:off x="0" y="1412969"/>
        <a:ext cx="7012370" cy="470798"/>
      </dsp:txXfrm>
    </dsp:sp>
    <dsp:sp modelId="{CA216B38-0A25-4E35-ADB9-FB91CCCD1C0E}">
      <dsp:nvSpPr>
        <dsp:cNvPr id="0" name=""/>
        <dsp:cNvSpPr/>
      </dsp:nvSpPr>
      <dsp:spPr>
        <a:xfrm>
          <a:off x="0" y="1883767"/>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FB0109F-5D9E-4CA5-92D5-889CA83F2C27}">
      <dsp:nvSpPr>
        <dsp:cNvPr id="0" name=""/>
        <dsp:cNvSpPr/>
      </dsp:nvSpPr>
      <dsp:spPr>
        <a:xfrm>
          <a:off x="0" y="1883767"/>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b_ub = np.array([.2*1000000,-.3*1000000,.5*1000000])</a:t>
          </a:r>
          <a:endParaRPr lang="en-US" sz="2200" kern="1200"/>
        </a:p>
      </dsp:txBody>
      <dsp:txXfrm>
        <a:off x="0" y="1883767"/>
        <a:ext cx="7012370" cy="470798"/>
      </dsp:txXfrm>
    </dsp:sp>
    <dsp:sp modelId="{CE9A680F-30C1-4683-B3D7-80A3613C6BF6}">
      <dsp:nvSpPr>
        <dsp:cNvPr id="0" name=""/>
        <dsp:cNvSpPr/>
      </dsp:nvSpPr>
      <dsp:spPr>
        <a:xfrm>
          <a:off x="0" y="2354565"/>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868AD67-A409-434A-922A-577BB36752DE}">
      <dsp:nvSpPr>
        <dsp:cNvPr id="0" name=""/>
        <dsp:cNvSpPr/>
      </dsp:nvSpPr>
      <dsp:spPr>
        <a:xfrm>
          <a:off x="0" y="2354565"/>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A_eq = np.array([[0,0,0,1,1]])</a:t>
          </a:r>
          <a:endParaRPr lang="en-US" sz="2200" kern="1200"/>
        </a:p>
      </dsp:txBody>
      <dsp:txXfrm>
        <a:off x="0" y="2354565"/>
        <a:ext cx="7012370" cy="470798"/>
      </dsp:txXfrm>
    </dsp:sp>
    <dsp:sp modelId="{E6885716-5E8F-4D26-98EF-F5CC68CE6573}">
      <dsp:nvSpPr>
        <dsp:cNvPr id="0" name=""/>
        <dsp:cNvSpPr/>
      </dsp:nvSpPr>
      <dsp:spPr>
        <a:xfrm>
          <a:off x="0" y="2825363"/>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8B1FADF-C503-42E4-811F-DAFE3FDA4323}">
      <dsp:nvSpPr>
        <dsp:cNvPr id="0" name=""/>
        <dsp:cNvSpPr/>
      </dsp:nvSpPr>
      <dsp:spPr>
        <a:xfrm>
          <a:off x="0" y="2825363"/>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b_eq = np.array([.25*1000000])</a:t>
          </a:r>
          <a:endParaRPr lang="en-US" sz="2200" kern="1200"/>
        </a:p>
      </dsp:txBody>
      <dsp:txXfrm>
        <a:off x="0" y="2825363"/>
        <a:ext cx="7012370" cy="470798"/>
      </dsp:txXfrm>
    </dsp:sp>
    <dsp:sp modelId="{F59DD4E7-DEB3-4B04-8B7A-1B08EB243203}">
      <dsp:nvSpPr>
        <dsp:cNvPr id="0" name=""/>
        <dsp:cNvSpPr/>
      </dsp:nvSpPr>
      <dsp:spPr>
        <a:xfrm>
          <a:off x="0" y="3296161"/>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B316FAB-5C47-415D-AE48-619410A53672}">
      <dsp:nvSpPr>
        <dsp:cNvPr id="0" name=""/>
        <dsp:cNvSpPr/>
      </dsp:nvSpPr>
      <dsp:spPr>
        <a:xfrm>
          <a:off x="0" y="329616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bounds = (0,200000)</a:t>
          </a:r>
          <a:endParaRPr lang="en-US" sz="2200" kern="1200"/>
        </a:p>
      </dsp:txBody>
      <dsp:txXfrm>
        <a:off x="0" y="3296161"/>
        <a:ext cx="7012370" cy="470798"/>
      </dsp:txXfrm>
    </dsp:sp>
    <dsp:sp modelId="{7122519B-979C-4E6C-BB6D-2173B1CE1A38}">
      <dsp:nvSpPr>
        <dsp:cNvPr id="0" name=""/>
        <dsp:cNvSpPr/>
      </dsp:nvSpPr>
      <dsp:spPr>
        <a:xfrm>
          <a:off x="0" y="3766959"/>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95DC8E2-920B-444A-BFF2-D49ABB9A978F}">
      <dsp:nvSpPr>
        <dsp:cNvPr id="0" name=""/>
        <dsp:cNvSpPr/>
      </dsp:nvSpPr>
      <dsp:spPr>
        <a:xfrm>
          <a:off x="0" y="376695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solucion = opt.linprog(c,A_ub,b_ub,A_eq,b_eq,bounds)</a:t>
          </a:r>
          <a:endParaRPr lang="en-US" sz="2200" kern="1200"/>
        </a:p>
      </dsp:txBody>
      <dsp:txXfrm>
        <a:off x="0" y="3766959"/>
        <a:ext cx="7012370" cy="470798"/>
      </dsp:txXfrm>
    </dsp:sp>
    <dsp:sp modelId="{4BD9943B-74BF-4F27-84F9-E62AB2CC6D02}">
      <dsp:nvSpPr>
        <dsp:cNvPr id="0" name=""/>
        <dsp:cNvSpPr/>
      </dsp:nvSpPr>
      <dsp:spPr>
        <a:xfrm>
          <a:off x="0" y="4237758"/>
          <a:ext cx="7012370" cy="0"/>
        </a:xfrm>
        <a:prstGeom prst="line">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4A893B1-478B-430A-AC54-F5DC115C5307}">
      <dsp:nvSpPr>
        <dsp:cNvPr id="0" name=""/>
        <dsp:cNvSpPr/>
      </dsp:nvSpPr>
      <dsp:spPr>
        <a:xfrm>
          <a:off x="0" y="4237758"/>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a:t>solucion</a:t>
          </a:r>
          <a:endParaRPr lang="en-US" sz="2200" kern="1200"/>
        </a:p>
      </dsp:txBody>
      <dsp:txXfrm>
        <a:off x="0" y="4237758"/>
        <a:ext cx="7012370" cy="4707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1861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5231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4460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3502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1375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5357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7001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5205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763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95651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4721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6698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3CDA7A03-66B0-4C3B-A26C-8A8841022665}"/>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7"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7889065" y="2324906"/>
            <a:ext cx="3403426" cy="1588698"/>
          </a:xfrm>
        </p:spPr>
        <p:txBody>
          <a:bodyPr>
            <a:normAutofit/>
          </a:bodyPr>
          <a:lstStyle/>
          <a:p>
            <a:r>
              <a:rPr lang="es-ES">
                <a:solidFill>
                  <a:schemeClr val="tx1"/>
                </a:solidFill>
                <a:cs typeface="Calibri Light"/>
              </a:rPr>
              <a:t>proyecto</a:t>
            </a:r>
            <a:endParaRPr lang="es-ES">
              <a:solidFill>
                <a:schemeClr val="tx1"/>
              </a:solidFill>
            </a:endParaRPr>
          </a:p>
        </p:txBody>
      </p:sp>
      <p:sp>
        <p:nvSpPr>
          <p:cNvPr id="3" name="Subtítulo 2"/>
          <p:cNvSpPr>
            <a:spLocks noGrp="1"/>
          </p:cNvSpPr>
          <p:nvPr>
            <p:ph type="subTitle" idx="1"/>
          </p:nvPr>
        </p:nvSpPr>
        <p:spPr>
          <a:xfrm>
            <a:off x="7889065" y="3945249"/>
            <a:ext cx="3403426" cy="738820"/>
          </a:xfrm>
        </p:spPr>
        <p:txBody>
          <a:bodyPr vert="horz" lIns="91440" tIns="45720" rIns="91440" bIns="45720" rtlCol="0" anchor="t">
            <a:noAutofit/>
          </a:bodyPr>
          <a:lstStyle/>
          <a:p>
            <a:r>
              <a:rPr lang="es-ES" sz="1200"/>
              <a:t>ROdrigo Martínez Gallardo Bertoldi</a:t>
            </a:r>
          </a:p>
          <a:p>
            <a:r>
              <a:rPr lang="es-ES" sz="1200"/>
              <a:t>Luis Guillermo Covarrubias Chi</a:t>
            </a:r>
          </a:p>
          <a:p>
            <a:r>
              <a:rPr lang="es-ES" sz="1200"/>
              <a:t>Simulación Matemática</a:t>
            </a:r>
            <a:endParaRPr lang="es-ES" sz="1200" dirty="0"/>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88E0A-FFDB-4B35-BF35-1813CB3832EB}"/>
              </a:ext>
            </a:extLst>
          </p:cNvPr>
          <p:cNvSpPr>
            <a:spLocks noGrp="1"/>
          </p:cNvSpPr>
          <p:nvPr>
            <p:ph type="title"/>
          </p:nvPr>
        </p:nvSpPr>
        <p:spPr>
          <a:xfrm>
            <a:off x="746228" y="1073231"/>
            <a:ext cx="3054091" cy="4711539"/>
          </a:xfrm>
        </p:spPr>
        <p:txBody>
          <a:bodyPr anchor="ctr">
            <a:normAutofit/>
          </a:bodyPr>
          <a:lstStyle/>
          <a:p>
            <a:r>
              <a:rPr lang="es-MX" sz="3200">
                <a:solidFill>
                  <a:schemeClr val="bg1">
                    <a:lumMod val="85000"/>
                    <a:lumOff val="15000"/>
                  </a:schemeClr>
                </a:solidFill>
              </a:rPr>
              <a:t>Función objetivo</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992482C4-4CE8-4631-9C93-CA3C83D9905E}"/>
              </a:ext>
            </a:extLst>
          </p:cNvPr>
          <p:cNvSpPr>
            <a:spLocks noGrp="1"/>
          </p:cNvSpPr>
          <p:nvPr>
            <p:ph idx="1"/>
          </p:nvPr>
        </p:nvSpPr>
        <p:spPr>
          <a:xfrm>
            <a:off x="4702629" y="1073231"/>
            <a:ext cx="6599582" cy="4711539"/>
          </a:xfrm>
        </p:spPr>
        <p:txBody>
          <a:bodyPr>
            <a:normAutofit/>
          </a:bodyPr>
          <a:lstStyle/>
          <a:p>
            <a:pPr marL="305435" indent="-305435"/>
            <a:r>
              <a:rPr lang="es-MX" sz="2000" dirty="0">
                <a:solidFill>
                  <a:srgbClr val="FFFFFF"/>
                </a:solidFill>
                <a:ea typeface="+mn-lt"/>
                <a:cs typeface="+mn-lt"/>
              </a:rPr>
              <a:t>La función objetivo, definida por los datos dados, será:</a:t>
            </a:r>
            <a:endParaRPr lang="es-MX" sz="2000" dirty="0">
              <a:solidFill>
                <a:srgbClr val="FFFFFF"/>
              </a:solidFill>
            </a:endParaRPr>
          </a:p>
          <a:p>
            <a:pPr marL="305435" indent="-305435"/>
            <a:endParaRPr lang="es-MX" sz="2000">
              <a:solidFill>
                <a:srgbClr val="FFFFFF"/>
              </a:solidFill>
            </a:endParaRPr>
          </a:p>
          <a:p>
            <a:pPr marL="305435" indent="-305435"/>
            <a:r>
              <a:rPr lang="es-MX" sz="2000" dirty="0">
                <a:solidFill>
                  <a:srgbClr val="FFFFFF"/>
                </a:solidFill>
                <a:ea typeface="+mn-lt"/>
                <a:cs typeface="+mn-lt"/>
              </a:rPr>
              <a:t>0.071X1 + 0.0665X2 + 0.0743X3 + 0.152X4 + 0.233X5</a:t>
            </a:r>
            <a:endParaRPr lang="es-MX" sz="2000" dirty="0">
              <a:solidFill>
                <a:srgbClr val="FFFFFF"/>
              </a:solidFill>
            </a:endParaRPr>
          </a:p>
        </p:txBody>
      </p:sp>
    </p:spTree>
    <p:extLst>
      <p:ext uri="{BB962C8B-B14F-4D97-AF65-F5344CB8AC3E}">
        <p14:creationId xmlns:p14="http://schemas.microsoft.com/office/powerpoint/2010/main" val="21462548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9CF6DA-C35C-4FA3-99BF-341D66076BE0}"/>
              </a:ext>
            </a:extLst>
          </p:cNvPr>
          <p:cNvSpPr>
            <a:spLocks noGrp="1"/>
          </p:cNvSpPr>
          <p:nvPr>
            <p:ph type="title"/>
          </p:nvPr>
        </p:nvSpPr>
        <p:spPr>
          <a:xfrm>
            <a:off x="746228" y="1037967"/>
            <a:ext cx="3054091" cy="4709131"/>
          </a:xfrm>
        </p:spPr>
        <p:txBody>
          <a:bodyPr anchor="ctr">
            <a:normAutofit/>
          </a:bodyPr>
          <a:lstStyle/>
          <a:p>
            <a:r>
              <a:rPr lang="es-MX">
                <a:solidFill>
                  <a:schemeClr val="bg1">
                    <a:lumMod val="85000"/>
                    <a:lumOff val="15000"/>
                  </a:schemeClr>
                </a:solidFill>
              </a:rPr>
              <a:t>Optimizando</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E1001D25-552C-4EED-846C-F4716E3D90F0}"/>
              </a:ext>
            </a:extLst>
          </p:cNvPr>
          <p:cNvGraphicFramePr>
            <a:graphicFrameLocks noGrp="1"/>
          </p:cNvGraphicFramePr>
          <p:nvPr>
            <p:ph idx="1"/>
            <p:extLst>
              <p:ext uri="{D42A27DB-BD31-4B8C-83A1-F6EECF244321}">
                <p14:modId xmlns:p14="http://schemas.microsoft.com/office/powerpoint/2010/main" val="411434462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28799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D23CD0-AE37-43F0-BC85-771CD038FAD8}"/>
              </a:ext>
            </a:extLst>
          </p:cNvPr>
          <p:cNvSpPr>
            <a:spLocks noGrp="1"/>
          </p:cNvSpPr>
          <p:nvPr>
            <p:ph type="title"/>
          </p:nvPr>
        </p:nvSpPr>
        <p:spPr>
          <a:xfrm>
            <a:off x="959157" y="1113764"/>
            <a:ext cx="3269749" cy="4624327"/>
          </a:xfrm>
        </p:spPr>
        <p:txBody>
          <a:bodyPr anchor="ctr">
            <a:normAutofit/>
          </a:bodyPr>
          <a:lstStyle/>
          <a:p>
            <a:r>
              <a:rPr lang="es-MX" sz="3200">
                <a:solidFill>
                  <a:srgbClr val="FFFFFF"/>
                </a:solidFill>
              </a:rPr>
              <a:t>Solución</a:t>
            </a:r>
          </a:p>
        </p:txBody>
      </p:sp>
      <p:sp>
        <p:nvSpPr>
          <p:cNvPr id="3" name="Marcador de contenido 2">
            <a:extLst>
              <a:ext uri="{FF2B5EF4-FFF2-40B4-BE49-F238E27FC236}">
                <a16:creationId xmlns:a16="http://schemas.microsoft.com/office/drawing/2014/main" id="{3A794222-6ABD-47D7-93AC-DD5C5FC1AEEB}"/>
              </a:ext>
            </a:extLst>
          </p:cNvPr>
          <p:cNvSpPr>
            <a:spLocks noGrp="1"/>
          </p:cNvSpPr>
          <p:nvPr>
            <p:ph idx="1"/>
          </p:nvPr>
        </p:nvSpPr>
        <p:spPr>
          <a:xfrm>
            <a:off x="5155905" y="1113764"/>
            <a:ext cx="6108179" cy="4624327"/>
          </a:xfrm>
        </p:spPr>
        <p:txBody>
          <a:bodyPr anchor="ctr">
            <a:normAutofit/>
          </a:bodyPr>
          <a:lstStyle/>
          <a:p>
            <a:pPr marL="305435" indent="-305435" algn="just"/>
            <a:r>
              <a:rPr lang="es-MX" dirty="0">
                <a:ea typeface="+mn-lt"/>
                <a:cs typeface="+mn-lt"/>
              </a:rPr>
              <a:t>Por lo tanto, las cantidades que se deben invertir en cada instrumento, tomando en cuenta las restricciones, para obtener el mayor número de rendimiento posible, son:</a:t>
            </a:r>
            <a:endParaRPr lang="es-MX"/>
          </a:p>
          <a:p>
            <a:pPr marL="305435" indent="-305435" algn="just"/>
            <a:endParaRPr lang="es-MX"/>
          </a:p>
          <a:p>
            <a:pPr marL="305435" indent="-305435" algn="just"/>
            <a:r>
              <a:rPr lang="es-MX" dirty="0">
                <a:ea typeface="+mn-lt"/>
                <a:cs typeface="+mn-lt"/>
              </a:rPr>
              <a:t>X1 = $200,000</a:t>
            </a:r>
            <a:endParaRPr lang="es-MX"/>
          </a:p>
          <a:p>
            <a:pPr marL="305435" indent="-305435" algn="just"/>
            <a:r>
              <a:rPr lang="es-MX" dirty="0">
                <a:ea typeface="+mn-lt"/>
                <a:cs typeface="+mn-lt"/>
              </a:rPr>
              <a:t>X2 = $200,000</a:t>
            </a:r>
            <a:endParaRPr lang="es-MX"/>
          </a:p>
          <a:p>
            <a:pPr marL="305435" indent="-305435" algn="just"/>
            <a:r>
              <a:rPr lang="es-MX" dirty="0">
                <a:ea typeface="+mn-lt"/>
                <a:cs typeface="+mn-lt"/>
              </a:rPr>
              <a:t>X3 = $200,000</a:t>
            </a:r>
            <a:endParaRPr lang="es-MX"/>
          </a:p>
          <a:p>
            <a:pPr marL="305435" indent="-305435" algn="just"/>
            <a:r>
              <a:rPr lang="es-MX" dirty="0">
                <a:ea typeface="+mn-lt"/>
                <a:cs typeface="+mn-lt"/>
              </a:rPr>
              <a:t>X4 = $50,000</a:t>
            </a:r>
            <a:endParaRPr lang="es-MX"/>
          </a:p>
          <a:p>
            <a:pPr marL="305435" indent="-305435" algn="just"/>
            <a:r>
              <a:rPr lang="es-MX" dirty="0">
                <a:ea typeface="+mn-lt"/>
                <a:cs typeface="+mn-lt"/>
              </a:rPr>
              <a:t>X5 = $200,000</a:t>
            </a:r>
            <a:endParaRPr lang="es-MX"/>
          </a:p>
          <a:p>
            <a:pPr marL="305435" indent="-305435" algn="just"/>
            <a:endParaRPr lang="es-MX"/>
          </a:p>
          <a:p>
            <a:pPr marL="305435" indent="-305435" algn="just"/>
            <a:r>
              <a:rPr lang="es-MX" dirty="0">
                <a:ea typeface="+mn-lt"/>
                <a:cs typeface="+mn-lt"/>
              </a:rPr>
              <a:t>Y el mayor rendimiento anual que se obtendrá será de $96,560 </a:t>
            </a:r>
            <a:endParaRPr lang="es-MX" dirty="0"/>
          </a:p>
        </p:txBody>
      </p:sp>
    </p:spTree>
    <p:extLst>
      <p:ext uri="{BB962C8B-B14F-4D97-AF65-F5344CB8AC3E}">
        <p14:creationId xmlns:p14="http://schemas.microsoft.com/office/powerpoint/2010/main" val="311929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88B50-5553-4F30-8EF9-667572E7C652}"/>
              </a:ext>
            </a:extLst>
          </p:cNvPr>
          <p:cNvSpPr>
            <a:spLocks noGrp="1"/>
          </p:cNvSpPr>
          <p:nvPr>
            <p:ph type="title"/>
          </p:nvPr>
        </p:nvSpPr>
        <p:spPr/>
        <p:txBody>
          <a:bodyPr/>
          <a:lstStyle/>
          <a:p>
            <a:r>
              <a:rPr lang="es-MX" dirty="0"/>
              <a:t>ÍNDICE</a:t>
            </a:r>
          </a:p>
        </p:txBody>
      </p:sp>
      <p:sp>
        <p:nvSpPr>
          <p:cNvPr id="3" name="Marcador de contenido 2">
            <a:extLst>
              <a:ext uri="{FF2B5EF4-FFF2-40B4-BE49-F238E27FC236}">
                <a16:creationId xmlns:a16="http://schemas.microsoft.com/office/drawing/2014/main" id="{61707B8C-3445-44D2-B71D-32DEB89AD142}"/>
              </a:ext>
            </a:extLst>
          </p:cNvPr>
          <p:cNvSpPr>
            <a:spLocks noGrp="1"/>
          </p:cNvSpPr>
          <p:nvPr>
            <p:ph idx="1"/>
          </p:nvPr>
        </p:nvSpPr>
        <p:spPr/>
        <p:txBody>
          <a:bodyPr/>
          <a:lstStyle/>
          <a:p>
            <a:pPr marL="305435" indent="-305435"/>
            <a:r>
              <a:rPr lang="es-MX" dirty="0"/>
              <a:t>Objetivo</a:t>
            </a:r>
          </a:p>
          <a:p>
            <a:pPr marL="305435" indent="-305435"/>
            <a:r>
              <a:rPr lang="es-MX" dirty="0"/>
              <a:t>Objetivos específicos</a:t>
            </a:r>
          </a:p>
          <a:p>
            <a:pPr marL="305435" indent="-305435"/>
            <a:r>
              <a:rPr lang="es-MX" dirty="0"/>
              <a:t>Planteamiento</a:t>
            </a:r>
          </a:p>
          <a:p>
            <a:pPr marL="305435" indent="-305435"/>
            <a:r>
              <a:rPr lang="es-MX" dirty="0"/>
              <a:t>Instrumentos financieros</a:t>
            </a:r>
          </a:p>
          <a:p>
            <a:pPr marL="305435" indent="-305435"/>
            <a:r>
              <a:rPr lang="es-MX" dirty="0"/>
              <a:t>Restricciones</a:t>
            </a:r>
          </a:p>
          <a:p>
            <a:pPr marL="305435" indent="-305435"/>
            <a:r>
              <a:rPr lang="es-MX" dirty="0"/>
              <a:t>Función objetivo</a:t>
            </a:r>
          </a:p>
          <a:p>
            <a:pPr marL="305435" indent="-305435"/>
            <a:r>
              <a:rPr lang="es-MX" dirty="0"/>
              <a:t>Optimización</a:t>
            </a:r>
          </a:p>
          <a:p>
            <a:pPr marL="305435" indent="-305435"/>
            <a:r>
              <a:rPr lang="es-MX" dirty="0"/>
              <a:t>Solución</a:t>
            </a:r>
          </a:p>
        </p:txBody>
      </p:sp>
    </p:spTree>
    <p:extLst>
      <p:ext uri="{BB962C8B-B14F-4D97-AF65-F5344CB8AC3E}">
        <p14:creationId xmlns:p14="http://schemas.microsoft.com/office/powerpoint/2010/main" val="52064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182A28D-1F83-46C3-A39F-C06DF2F013B2}"/>
              </a:ext>
            </a:extLst>
          </p:cNvPr>
          <p:cNvSpPr>
            <a:spLocks noGrp="1"/>
          </p:cNvSpPr>
          <p:nvPr>
            <p:ph type="title"/>
          </p:nvPr>
        </p:nvSpPr>
        <p:spPr>
          <a:xfrm>
            <a:off x="581193" y="702156"/>
            <a:ext cx="6540462" cy="1013800"/>
          </a:xfrm>
        </p:spPr>
        <p:txBody>
          <a:bodyPr>
            <a:normAutofit/>
          </a:bodyPr>
          <a:lstStyle/>
          <a:p>
            <a:r>
              <a:rPr lang="es-ES">
                <a:solidFill>
                  <a:schemeClr val="tx2"/>
                </a:solidFill>
              </a:rPr>
              <a:t>Objetivos</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47510B58-0F3C-46C4-BA80-A362DF8C5C56}"/>
              </a:ext>
            </a:extLst>
          </p:cNvPr>
          <p:cNvSpPr>
            <a:spLocks noGrp="1"/>
          </p:cNvSpPr>
          <p:nvPr>
            <p:ph idx="1"/>
          </p:nvPr>
        </p:nvSpPr>
        <p:spPr>
          <a:xfrm>
            <a:off x="581194" y="1896533"/>
            <a:ext cx="6309003" cy="3962266"/>
          </a:xfrm>
        </p:spPr>
        <p:txBody>
          <a:bodyPr>
            <a:normAutofit/>
          </a:bodyPr>
          <a:lstStyle/>
          <a:p>
            <a:pPr marL="305435" indent="-305435" algn="just">
              <a:lnSpc>
                <a:spcPct val="90000"/>
              </a:lnSpc>
            </a:pPr>
            <a:r>
              <a:rPr lang="es-ES" dirty="0">
                <a:solidFill>
                  <a:schemeClr val="tx2"/>
                </a:solidFill>
                <a:ea typeface="+mn-lt"/>
                <a:cs typeface="+mn-lt"/>
              </a:rPr>
              <a:t>Se cuenta con un capital de $1,000,000 que desea invertir en distintos instrumentos financieros para poder generar un rendimiento de las inversiones de sus contribuyentes. Para esto, investiga distintos tipos de instrumentos, en este caso, los siguientes:</a:t>
            </a:r>
            <a:endParaRPr lang="es-ES">
              <a:solidFill>
                <a:schemeClr val="tx2"/>
              </a:solidFill>
            </a:endParaRPr>
          </a:p>
          <a:p>
            <a:pPr marL="305435" indent="-305435" algn="just">
              <a:lnSpc>
                <a:spcPct val="90000"/>
              </a:lnSpc>
            </a:pPr>
            <a:endParaRPr lang="es-ES">
              <a:solidFill>
                <a:schemeClr val="tx2"/>
              </a:solidFill>
            </a:endParaRPr>
          </a:p>
          <a:p>
            <a:pPr marL="305435" indent="-305435" algn="just">
              <a:lnSpc>
                <a:spcPct val="90000"/>
              </a:lnSpc>
            </a:pPr>
            <a:r>
              <a:rPr lang="es-ES" dirty="0">
                <a:solidFill>
                  <a:schemeClr val="tx2"/>
                </a:solidFill>
                <a:ea typeface="+mn-lt"/>
                <a:cs typeface="+mn-lt"/>
              </a:rPr>
              <a:t>- Certificado de la Tesorería de la Federación (CETE) con un rendimiento anual del 7.1%</a:t>
            </a:r>
            <a:endParaRPr lang="es-ES">
              <a:solidFill>
                <a:schemeClr val="tx2"/>
              </a:solidFill>
            </a:endParaRPr>
          </a:p>
          <a:p>
            <a:pPr marL="305435" indent="-305435" algn="just">
              <a:lnSpc>
                <a:spcPct val="90000"/>
              </a:lnSpc>
            </a:pPr>
            <a:r>
              <a:rPr lang="es-ES" dirty="0">
                <a:solidFill>
                  <a:schemeClr val="tx2"/>
                </a:solidFill>
                <a:ea typeface="+mn-lt"/>
                <a:cs typeface="+mn-lt"/>
              </a:rPr>
              <a:t>- Bono con un rendimiento anual del 6.65%</a:t>
            </a:r>
            <a:endParaRPr lang="es-ES">
              <a:solidFill>
                <a:schemeClr val="tx2"/>
              </a:solidFill>
            </a:endParaRPr>
          </a:p>
          <a:p>
            <a:pPr marL="305435" indent="-305435" algn="just">
              <a:lnSpc>
                <a:spcPct val="90000"/>
              </a:lnSpc>
            </a:pPr>
            <a:r>
              <a:rPr lang="es-ES" dirty="0">
                <a:solidFill>
                  <a:schemeClr val="tx2"/>
                </a:solidFill>
                <a:ea typeface="+mn-lt"/>
                <a:cs typeface="+mn-lt"/>
              </a:rPr>
              <a:t>- Bancario con un rendimiento anual del 7.43%</a:t>
            </a:r>
            <a:endParaRPr lang="es-ES" dirty="0">
              <a:solidFill>
                <a:schemeClr val="tx2"/>
              </a:solidFill>
            </a:endParaRPr>
          </a:p>
          <a:p>
            <a:pPr marL="305435" indent="-305435" algn="just">
              <a:lnSpc>
                <a:spcPct val="90000"/>
              </a:lnSpc>
            </a:pPr>
            <a:r>
              <a:rPr lang="es-ES" dirty="0">
                <a:solidFill>
                  <a:schemeClr val="tx2"/>
                </a:solidFill>
                <a:ea typeface="+mn-lt"/>
                <a:cs typeface="+mn-lt"/>
              </a:rPr>
              <a:t>- Fondo privado con un rendimiento anual del 15.2%</a:t>
            </a:r>
            <a:endParaRPr lang="es-ES" dirty="0">
              <a:solidFill>
                <a:schemeClr val="tx2"/>
              </a:solidFill>
            </a:endParaRPr>
          </a:p>
          <a:p>
            <a:pPr marL="305435" indent="-305435" algn="just">
              <a:lnSpc>
                <a:spcPct val="90000"/>
              </a:lnSpc>
            </a:pPr>
            <a:r>
              <a:rPr lang="es-ES" dirty="0">
                <a:solidFill>
                  <a:schemeClr val="tx2"/>
                </a:solidFill>
                <a:ea typeface="+mn-lt"/>
                <a:cs typeface="+mn-lt"/>
              </a:rPr>
              <a:t>- Bono Argentino con un rendimiento anual del 23.3%</a:t>
            </a:r>
            <a:endParaRPr lang="es-ES" dirty="0">
              <a:solidFill>
                <a:schemeClr val="tx2"/>
              </a:solidFill>
            </a:endParaRPr>
          </a:p>
        </p:txBody>
      </p:sp>
      <p:pic>
        <p:nvPicPr>
          <p:cNvPr id="4" name="Imagen 4">
            <a:extLst>
              <a:ext uri="{FF2B5EF4-FFF2-40B4-BE49-F238E27FC236}">
                <a16:creationId xmlns:a16="http://schemas.microsoft.com/office/drawing/2014/main" id="{E97209C8-4092-4889-8E7F-94070C8CCD7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078" r="21843"/>
          <a:stretch/>
        </p:blipFill>
        <p:spPr>
          <a:xfrm>
            <a:off x="7521283" y="10"/>
            <a:ext cx="4670717" cy="6857990"/>
          </a:xfrm>
          <a:prstGeom prst="rect">
            <a:avLst/>
          </a:prstGeom>
        </p:spPr>
      </p:pic>
      <p:sp>
        <p:nvSpPr>
          <p:cNvPr id="6" name="CuadroTexto 5">
            <a:extLst>
              <a:ext uri="{FF2B5EF4-FFF2-40B4-BE49-F238E27FC236}">
                <a16:creationId xmlns:a16="http://schemas.microsoft.com/office/drawing/2014/main" id="{72B6208A-B6E2-4385-8481-AD3732751929}"/>
              </a:ext>
            </a:extLst>
          </p:cNvPr>
          <p:cNvSpPr txBox="1"/>
          <p:nvPr/>
        </p:nvSpPr>
        <p:spPr>
          <a:xfrm>
            <a:off x="6878609" y="6524941"/>
            <a:ext cx="2743200" cy="317500"/>
          </a:xfrm>
          <a:prstGeom prst="rect">
            <a:avLst/>
          </a:prstGeom>
        </p:spPr>
        <p:txBody>
          <a:bodyPr anchor="t">
            <a:normAutofit fontScale="92500" lnSpcReduction="20000"/>
          </a:bodyPr>
          <a:lstStyle/>
          <a:p>
            <a:endParaRPr lang="en-US" dirty="0"/>
          </a:p>
        </p:txBody>
      </p:sp>
    </p:spTree>
    <p:extLst>
      <p:ext uri="{BB962C8B-B14F-4D97-AF65-F5344CB8AC3E}">
        <p14:creationId xmlns:p14="http://schemas.microsoft.com/office/powerpoint/2010/main" val="105556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9422F6-BE47-4DA3-B506-24001FE1EBD1}"/>
              </a:ext>
            </a:extLst>
          </p:cNvPr>
          <p:cNvSpPr>
            <a:spLocks noGrp="1"/>
          </p:cNvSpPr>
          <p:nvPr>
            <p:ph type="title"/>
          </p:nvPr>
        </p:nvSpPr>
        <p:spPr>
          <a:xfrm>
            <a:off x="581192" y="800930"/>
            <a:ext cx="3568661" cy="2256390"/>
          </a:xfrm>
        </p:spPr>
        <p:txBody>
          <a:bodyPr anchor="ctr">
            <a:normAutofit/>
          </a:bodyPr>
          <a:lstStyle/>
          <a:p>
            <a:r>
              <a:rPr lang="es-ES"/>
              <a:t>Objetivo específico</a:t>
            </a:r>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9BD3BE9-15DF-48D5-A8D3-D7239D3AD951}"/>
              </a:ext>
            </a:extLst>
          </p:cNvPr>
          <p:cNvSpPr>
            <a:spLocks noGrp="1"/>
          </p:cNvSpPr>
          <p:nvPr>
            <p:ph idx="1"/>
          </p:nvPr>
        </p:nvSpPr>
        <p:spPr>
          <a:xfrm>
            <a:off x="4561870" y="800930"/>
            <a:ext cx="7183597" cy="2256390"/>
          </a:xfrm>
        </p:spPr>
        <p:txBody>
          <a:bodyPr>
            <a:normAutofit/>
          </a:bodyPr>
          <a:lstStyle/>
          <a:p>
            <a:pPr marL="305435" indent="-305435" algn="just"/>
            <a:r>
              <a:rPr lang="es-ES" dirty="0">
                <a:ea typeface="+mn-lt"/>
                <a:cs typeface="+mn-lt"/>
              </a:rPr>
              <a:t>Se desea encontrar la cantidad de dinero que se destinará a cada uno de los instrumentos financieros, tomando en cuenta que, debido a que es un capital propio, se proponen algunas restricciones para que, en caso de riesgo, se minimicen las pérdidas. A su vez, según los plazos de cada instrumento, la cantidad destinada.</a:t>
            </a:r>
            <a:endParaRPr lang="es-ES" dirty="0"/>
          </a:p>
        </p:txBody>
      </p:sp>
      <p:pic>
        <p:nvPicPr>
          <p:cNvPr id="4" name="Imagen 4">
            <a:extLst>
              <a:ext uri="{FF2B5EF4-FFF2-40B4-BE49-F238E27FC236}">
                <a16:creationId xmlns:a16="http://schemas.microsoft.com/office/drawing/2014/main" id="{D8856216-C0C2-4FF7-8BAB-7DA0B0935D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88075" y="3261798"/>
            <a:ext cx="7617315" cy="3046926"/>
          </a:xfrm>
          <a:prstGeom prst="rect">
            <a:avLst/>
          </a:prstGeom>
        </p:spPr>
      </p:pic>
      <p:sp>
        <p:nvSpPr>
          <p:cNvPr id="6" name="CuadroTexto 5">
            <a:extLst>
              <a:ext uri="{FF2B5EF4-FFF2-40B4-BE49-F238E27FC236}">
                <a16:creationId xmlns:a16="http://schemas.microsoft.com/office/drawing/2014/main" id="{A30A66C5-7013-44D8-9185-9BC7B2715202}"/>
              </a:ext>
            </a:extLst>
          </p:cNvPr>
          <p:cNvSpPr txBox="1"/>
          <p:nvPr/>
        </p:nvSpPr>
        <p:spPr>
          <a:xfrm>
            <a:off x="2841812" y="6344958"/>
            <a:ext cx="5997388" cy="451970"/>
          </a:xfrm>
          <a:prstGeom prst="rect">
            <a:avLst/>
          </a:prstGeom>
        </p:spPr>
        <p:txBody>
          <a:bodyPr anchor="t">
            <a:normAutofit/>
          </a:bodyPr>
          <a:lstStyle/>
          <a:p>
            <a:endParaRPr lang="en-US" dirty="0"/>
          </a:p>
        </p:txBody>
      </p:sp>
    </p:spTree>
    <p:extLst>
      <p:ext uri="{BB962C8B-B14F-4D97-AF65-F5344CB8AC3E}">
        <p14:creationId xmlns:p14="http://schemas.microsoft.com/office/powerpoint/2010/main" val="68909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E647D-B211-4DBA-989F-9F0AEC22960A}"/>
              </a:ext>
            </a:extLst>
          </p:cNvPr>
          <p:cNvSpPr>
            <a:spLocks noGrp="1"/>
          </p:cNvSpPr>
          <p:nvPr>
            <p:ph type="title"/>
          </p:nvPr>
        </p:nvSpPr>
        <p:spPr/>
        <p:txBody>
          <a:bodyPr/>
          <a:lstStyle/>
          <a:p>
            <a:r>
              <a:rPr lang="es-MX" dirty="0"/>
              <a:t>Planteamiento</a:t>
            </a:r>
          </a:p>
        </p:txBody>
      </p:sp>
      <p:sp>
        <p:nvSpPr>
          <p:cNvPr id="3" name="Marcador de contenido 2">
            <a:extLst>
              <a:ext uri="{FF2B5EF4-FFF2-40B4-BE49-F238E27FC236}">
                <a16:creationId xmlns:a16="http://schemas.microsoft.com/office/drawing/2014/main" id="{2B7D936B-4B0B-4D61-B77B-B5847B569073}"/>
              </a:ext>
            </a:extLst>
          </p:cNvPr>
          <p:cNvSpPr>
            <a:spLocks noGrp="1"/>
          </p:cNvSpPr>
          <p:nvPr>
            <p:ph idx="1"/>
          </p:nvPr>
        </p:nvSpPr>
        <p:spPr/>
        <p:txBody>
          <a:bodyPr/>
          <a:lstStyle/>
          <a:p>
            <a:pPr marL="305435" indent="-305435" algn="just"/>
            <a:r>
              <a:rPr lang="es-MX" dirty="0">
                <a:ea typeface="+mn-lt"/>
                <a:cs typeface="+mn-lt"/>
              </a:rPr>
              <a:t>La cantidad a invertir de cada instrumento debe de ser menor o igual al 20% del total invertido para diversificar el riesgo.</a:t>
            </a:r>
            <a:endParaRPr lang="es-MX" dirty="0"/>
          </a:p>
          <a:p>
            <a:pPr marL="305435" indent="-305435" algn="just"/>
            <a:r>
              <a:rPr lang="es-MX" dirty="0">
                <a:ea typeface="+mn-lt"/>
                <a:cs typeface="+mn-lt"/>
              </a:rPr>
              <a:t>La cantidad a invertir de los instrumentos que pagan arriba del 10% anual, debe de ser menor o igual al 50% del total invertido para evitar pagar más del 10.88% de ISR (Impuesto Sobre la Renta).</a:t>
            </a:r>
            <a:endParaRPr lang="es-MX" dirty="0"/>
          </a:p>
          <a:p>
            <a:pPr marL="305435" indent="-305435" algn="just"/>
            <a:r>
              <a:rPr lang="es-MX" dirty="0">
                <a:ea typeface="+mn-lt"/>
                <a:cs typeface="+mn-lt"/>
              </a:rPr>
              <a:t>La cantidad a invertir de los instrumentos a corto plazo tiene que ser mayor o igual a 30% y la cantidad a invertir de los instrumentos largo plazo tiene que ser igual al 25%</a:t>
            </a:r>
            <a:endParaRPr lang="es-MX" dirty="0"/>
          </a:p>
          <a:p>
            <a:pPr marL="305435" indent="-305435" algn="just"/>
            <a:endParaRPr lang="es-MX" dirty="0"/>
          </a:p>
        </p:txBody>
      </p:sp>
    </p:spTree>
    <p:extLst>
      <p:ext uri="{BB962C8B-B14F-4D97-AF65-F5344CB8AC3E}">
        <p14:creationId xmlns:p14="http://schemas.microsoft.com/office/powerpoint/2010/main" val="382664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3B89715-0C08-460F-B428-54CD79978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1FD72-8A77-4329-816E-3226F8AA8A03}"/>
              </a:ext>
            </a:extLst>
          </p:cNvPr>
          <p:cNvSpPr>
            <a:spLocks noGrp="1"/>
          </p:cNvSpPr>
          <p:nvPr>
            <p:ph type="title"/>
          </p:nvPr>
        </p:nvSpPr>
        <p:spPr>
          <a:xfrm>
            <a:off x="446534" y="4999383"/>
            <a:ext cx="11293599" cy="952428"/>
          </a:xfrm>
        </p:spPr>
        <p:txBody>
          <a:bodyPr anchor="ctr">
            <a:normAutofit/>
          </a:bodyPr>
          <a:lstStyle/>
          <a:p>
            <a:r>
              <a:rPr lang="es-MX" dirty="0">
                <a:solidFill>
                  <a:schemeClr val="bg1">
                    <a:lumMod val="85000"/>
                    <a:lumOff val="15000"/>
                  </a:schemeClr>
                </a:solidFill>
              </a:rPr>
              <a:t>ISR</a:t>
            </a:r>
          </a:p>
        </p:txBody>
      </p:sp>
      <p:sp>
        <p:nvSpPr>
          <p:cNvPr id="17" name="Rectangle 16">
            <a:extLst>
              <a:ext uri="{FF2B5EF4-FFF2-40B4-BE49-F238E27FC236}">
                <a16:creationId xmlns:a16="http://schemas.microsoft.com/office/drawing/2014/main" id="{7937B2BA-7A3F-4338-9F35-A23EE736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437703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F677D424-9960-4ACA-BCD2-505B987C4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57326"/>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34247F3-70BF-4860-A663-2ECA100F9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057326"/>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81D5223-6DF2-4751-8B5D-D37B5D98A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53769"/>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CuadroTexto 5">
            <a:extLst>
              <a:ext uri="{FF2B5EF4-FFF2-40B4-BE49-F238E27FC236}">
                <a16:creationId xmlns:a16="http://schemas.microsoft.com/office/drawing/2014/main" id="{90E976CF-EFC5-4CD3-8DE2-902D7DF32D1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0" name="Marcador de contenido 9">
            <a:extLst>
              <a:ext uri="{FF2B5EF4-FFF2-40B4-BE49-F238E27FC236}">
                <a16:creationId xmlns:a16="http://schemas.microsoft.com/office/drawing/2014/main" id="{102E6F72-F1B3-4B3E-89DB-FDD7F4672BBF}"/>
              </a:ext>
            </a:extLst>
          </p:cNvPr>
          <p:cNvGraphicFramePr>
            <a:graphicFrameLocks noGrp="1"/>
          </p:cNvGraphicFramePr>
          <p:nvPr>
            <p:ph idx="1"/>
          </p:nvPr>
        </p:nvGraphicFramePr>
        <p:xfrm>
          <a:off x="1090001" y="1309048"/>
          <a:ext cx="10004655" cy="2715486"/>
        </p:xfrm>
        <a:graphic>
          <a:graphicData uri="http://schemas.openxmlformats.org/drawingml/2006/table">
            <a:tbl>
              <a:tblPr firstRow="1" bandRow="1">
                <a:tableStyleId>{5C22544A-7EE6-4342-B048-85BDC9FD1C3A}</a:tableStyleId>
              </a:tblPr>
              <a:tblGrid>
                <a:gridCol w="781280">
                  <a:extLst>
                    <a:ext uri="{9D8B030D-6E8A-4147-A177-3AD203B41FA5}">
                      <a16:colId xmlns:a16="http://schemas.microsoft.com/office/drawing/2014/main" val="3950191906"/>
                    </a:ext>
                  </a:extLst>
                </a:gridCol>
                <a:gridCol w="2987009">
                  <a:extLst>
                    <a:ext uri="{9D8B030D-6E8A-4147-A177-3AD203B41FA5}">
                      <a16:colId xmlns:a16="http://schemas.microsoft.com/office/drawing/2014/main" val="633181898"/>
                    </a:ext>
                  </a:extLst>
                </a:gridCol>
                <a:gridCol w="2009252">
                  <a:extLst>
                    <a:ext uri="{9D8B030D-6E8A-4147-A177-3AD203B41FA5}">
                      <a16:colId xmlns:a16="http://schemas.microsoft.com/office/drawing/2014/main" val="2839306002"/>
                    </a:ext>
                  </a:extLst>
                </a:gridCol>
                <a:gridCol w="4227114">
                  <a:extLst>
                    <a:ext uri="{9D8B030D-6E8A-4147-A177-3AD203B41FA5}">
                      <a16:colId xmlns:a16="http://schemas.microsoft.com/office/drawing/2014/main" val="2853611400"/>
                    </a:ext>
                  </a:extLst>
                </a:gridCol>
              </a:tblGrid>
              <a:tr h="452581">
                <a:tc>
                  <a:txBody>
                    <a:bodyPr/>
                    <a:lstStyle/>
                    <a:p>
                      <a:pPr algn="l" fontAlgn="auto"/>
                      <a:r>
                        <a:rPr lang="es-MX" sz="2000">
                          <a:effectLst/>
                        </a:rPr>
                        <a:t>​</a:t>
                      </a:r>
                      <a:endParaRPr lang="es-MX" sz="2000" b="1" i="0">
                        <a:solidFill>
                          <a:srgbClr val="FFFFFF"/>
                        </a:solidFill>
                        <a:effectLst/>
                        <a:latin typeface="Gill Sans MT" panose="020B0502020104020203" pitchFamily="34" charset="0"/>
                      </a:endParaRPr>
                    </a:p>
                  </a:txBody>
                  <a:tcPr marL="102859" marR="102859" marT="51430" marB="51430" anchor="ctr"/>
                </a:tc>
                <a:tc>
                  <a:txBody>
                    <a:bodyPr/>
                    <a:lstStyle/>
                    <a:p>
                      <a:pPr algn="l" fontAlgn="base"/>
                      <a:r>
                        <a:rPr lang="es-MX" sz="2000">
                          <a:effectLst/>
                        </a:rPr>
                        <a:t>Tipo​</a:t>
                      </a:r>
                      <a:endParaRPr lang="es-MX" sz="2000" b="1" i="0">
                        <a:solidFill>
                          <a:srgbClr val="FFFFFF"/>
                        </a:solidFill>
                        <a:effectLst/>
                      </a:endParaRPr>
                    </a:p>
                  </a:txBody>
                  <a:tcPr marL="102859" marR="102859" marT="51430" marB="51430" anchor="ctr"/>
                </a:tc>
                <a:tc>
                  <a:txBody>
                    <a:bodyPr/>
                    <a:lstStyle/>
                    <a:p>
                      <a:pPr algn="l" fontAlgn="base"/>
                      <a:r>
                        <a:rPr lang="es-MX" sz="2000">
                          <a:effectLst/>
                        </a:rPr>
                        <a:t>Plazo​</a:t>
                      </a:r>
                      <a:endParaRPr lang="es-MX" sz="2000" b="1" i="0">
                        <a:solidFill>
                          <a:srgbClr val="FFFFFF"/>
                        </a:solidFill>
                        <a:effectLst/>
                      </a:endParaRPr>
                    </a:p>
                  </a:txBody>
                  <a:tcPr marL="102859" marR="102859" marT="51430" marB="51430" anchor="ctr"/>
                </a:tc>
                <a:tc>
                  <a:txBody>
                    <a:bodyPr/>
                    <a:lstStyle/>
                    <a:p>
                      <a:pPr algn="l" fontAlgn="base"/>
                      <a:r>
                        <a:rPr lang="es-MX" sz="2000">
                          <a:effectLst/>
                        </a:rPr>
                        <a:t>Rendimiento anual​</a:t>
                      </a:r>
                      <a:endParaRPr lang="es-MX" sz="2000" b="1" i="0">
                        <a:solidFill>
                          <a:srgbClr val="FFFFFF"/>
                        </a:solidFill>
                        <a:effectLst/>
                      </a:endParaRPr>
                    </a:p>
                  </a:txBody>
                  <a:tcPr marL="102859" marR="102859" marT="51430" marB="51430" anchor="ctr"/>
                </a:tc>
                <a:extLst>
                  <a:ext uri="{0D108BD9-81ED-4DB2-BD59-A6C34878D82A}">
                    <a16:rowId xmlns:a16="http://schemas.microsoft.com/office/drawing/2014/main" val="47731817"/>
                  </a:ext>
                </a:extLst>
              </a:tr>
              <a:tr h="452581">
                <a:tc>
                  <a:txBody>
                    <a:bodyPr/>
                    <a:lstStyle/>
                    <a:p>
                      <a:pPr algn="l" fontAlgn="base"/>
                      <a:r>
                        <a:rPr lang="es-MX" sz="2000">
                          <a:effectLst/>
                        </a:rPr>
                        <a:t>1​</a:t>
                      </a:r>
                      <a:endParaRPr lang="es-MX" sz="2000" b="0" i="0">
                        <a:solidFill>
                          <a:srgbClr val="000000"/>
                        </a:solidFill>
                        <a:effectLst/>
                      </a:endParaRPr>
                    </a:p>
                  </a:txBody>
                  <a:tcPr marL="102859" marR="102859" marT="51430" marB="51430" anchor="ctr"/>
                </a:tc>
                <a:tc>
                  <a:txBody>
                    <a:bodyPr/>
                    <a:lstStyle/>
                    <a:p>
                      <a:pPr algn="l" fontAlgn="base"/>
                      <a:r>
                        <a:rPr lang="es-MX" sz="2000">
                          <a:effectLst/>
                        </a:rPr>
                        <a:t>Cete​</a:t>
                      </a:r>
                      <a:endParaRPr lang="es-MX" sz="2000" b="0" i="0">
                        <a:solidFill>
                          <a:srgbClr val="000000"/>
                        </a:solidFill>
                        <a:effectLst/>
                      </a:endParaRPr>
                    </a:p>
                  </a:txBody>
                  <a:tcPr marL="102859" marR="102859" marT="51430" marB="51430" anchor="ctr"/>
                </a:tc>
                <a:tc>
                  <a:txBody>
                    <a:bodyPr/>
                    <a:lstStyle/>
                    <a:p>
                      <a:pPr algn="l" fontAlgn="base"/>
                      <a:r>
                        <a:rPr lang="es-MX" sz="2000">
                          <a:effectLst/>
                        </a:rPr>
                        <a:t>corto​</a:t>
                      </a:r>
                      <a:endParaRPr lang="es-MX" sz="2000" b="0" i="0">
                        <a:solidFill>
                          <a:srgbClr val="000000"/>
                        </a:solidFill>
                        <a:effectLst/>
                      </a:endParaRPr>
                    </a:p>
                  </a:txBody>
                  <a:tcPr marL="102859" marR="102859" marT="51430" marB="51430" anchor="ctr"/>
                </a:tc>
                <a:tc>
                  <a:txBody>
                    <a:bodyPr/>
                    <a:lstStyle/>
                    <a:p>
                      <a:pPr algn="l" fontAlgn="base"/>
                      <a:r>
                        <a:rPr lang="es-MX" sz="2000">
                          <a:effectLst/>
                        </a:rPr>
                        <a:t>7.1%​</a:t>
                      </a:r>
                      <a:endParaRPr lang="es-MX" sz="2000" b="0" i="0">
                        <a:solidFill>
                          <a:srgbClr val="000000"/>
                        </a:solidFill>
                        <a:effectLst/>
                      </a:endParaRPr>
                    </a:p>
                  </a:txBody>
                  <a:tcPr marL="102859" marR="102859" marT="51430" marB="51430" anchor="ctr"/>
                </a:tc>
                <a:extLst>
                  <a:ext uri="{0D108BD9-81ED-4DB2-BD59-A6C34878D82A}">
                    <a16:rowId xmlns:a16="http://schemas.microsoft.com/office/drawing/2014/main" val="462646653"/>
                  </a:ext>
                </a:extLst>
              </a:tr>
              <a:tr h="452581">
                <a:tc>
                  <a:txBody>
                    <a:bodyPr/>
                    <a:lstStyle/>
                    <a:p>
                      <a:pPr algn="l" fontAlgn="base"/>
                      <a:r>
                        <a:rPr lang="es-MX" sz="2000">
                          <a:effectLst/>
                        </a:rPr>
                        <a:t>2​</a:t>
                      </a:r>
                      <a:endParaRPr lang="es-MX" sz="2000" b="0" i="0">
                        <a:solidFill>
                          <a:srgbClr val="000000"/>
                        </a:solidFill>
                        <a:effectLst/>
                      </a:endParaRPr>
                    </a:p>
                  </a:txBody>
                  <a:tcPr marL="102859" marR="102859" marT="51430" marB="51430" anchor="ctr"/>
                </a:tc>
                <a:tc>
                  <a:txBody>
                    <a:bodyPr/>
                    <a:lstStyle/>
                    <a:p>
                      <a:pPr algn="l" fontAlgn="base"/>
                      <a:r>
                        <a:rPr lang="es-MX" sz="2000">
                          <a:effectLst/>
                        </a:rPr>
                        <a:t>Bono​</a:t>
                      </a:r>
                      <a:endParaRPr lang="es-MX" sz="2000" b="0" i="0">
                        <a:solidFill>
                          <a:srgbClr val="000000"/>
                        </a:solidFill>
                        <a:effectLst/>
                      </a:endParaRPr>
                    </a:p>
                  </a:txBody>
                  <a:tcPr marL="102859" marR="102859" marT="51430" marB="51430" anchor="ctr"/>
                </a:tc>
                <a:tc>
                  <a:txBody>
                    <a:bodyPr/>
                    <a:lstStyle/>
                    <a:p>
                      <a:pPr algn="l" fontAlgn="base"/>
                      <a:r>
                        <a:rPr lang="es-MX" sz="2000">
                          <a:effectLst/>
                        </a:rPr>
                        <a:t>mediano​</a:t>
                      </a:r>
                      <a:endParaRPr lang="es-MX" sz="2000" b="0" i="0">
                        <a:solidFill>
                          <a:srgbClr val="000000"/>
                        </a:solidFill>
                        <a:effectLst/>
                      </a:endParaRPr>
                    </a:p>
                  </a:txBody>
                  <a:tcPr marL="102859" marR="102859" marT="51430" marB="51430" anchor="ctr"/>
                </a:tc>
                <a:tc>
                  <a:txBody>
                    <a:bodyPr/>
                    <a:lstStyle/>
                    <a:p>
                      <a:pPr algn="l" fontAlgn="base"/>
                      <a:r>
                        <a:rPr lang="es-MX" sz="2000">
                          <a:effectLst/>
                        </a:rPr>
                        <a:t>6.65%​</a:t>
                      </a:r>
                      <a:endParaRPr lang="es-MX" sz="2000" b="0" i="0">
                        <a:solidFill>
                          <a:srgbClr val="000000"/>
                        </a:solidFill>
                        <a:effectLst/>
                      </a:endParaRPr>
                    </a:p>
                  </a:txBody>
                  <a:tcPr marL="102859" marR="102859" marT="51430" marB="51430" anchor="ctr"/>
                </a:tc>
                <a:extLst>
                  <a:ext uri="{0D108BD9-81ED-4DB2-BD59-A6C34878D82A}">
                    <a16:rowId xmlns:a16="http://schemas.microsoft.com/office/drawing/2014/main" val="346139074"/>
                  </a:ext>
                </a:extLst>
              </a:tr>
              <a:tr h="452581">
                <a:tc>
                  <a:txBody>
                    <a:bodyPr/>
                    <a:lstStyle/>
                    <a:p>
                      <a:pPr algn="l" fontAlgn="base"/>
                      <a:r>
                        <a:rPr lang="es-MX" sz="2000">
                          <a:effectLst/>
                        </a:rPr>
                        <a:t>3​</a:t>
                      </a:r>
                      <a:endParaRPr lang="es-MX" sz="2000" b="0" i="0">
                        <a:solidFill>
                          <a:srgbClr val="000000"/>
                        </a:solidFill>
                        <a:effectLst/>
                      </a:endParaRPr>
                    </a:p>
                  </a:txBody>
                  <a:tcPr marL="102859" marR="102859" marT="51430" marB="51430" anchor="ctr"/>
                </a:tc>
                <a:tc>
                  <a:txBody>
                    <a:bodyPr/>
                    <a:lstStyle/>
                    <a:p>
                      <a:pPr algn="l" fontAlgn="base"/>
                      <a:r>
                        <a:rPr lang="es-MX" sz="2000">
                          <a:effectLst/>
                        </a:rPr>
                        <a:t>Bancario​</a:t>
                      </a:r>
                      <a:endParaRPr lang="es-MX" sz="2000" b="0" i="0">
                        <a:solidFill>
                          <a:srgbClr val="000000"/>
                        </a:solidFill>
                        <a:effectLst/>
                      </a:endParaRPr>
                    </a:p>
                  </a:txBody>
                  <a:tcPr marL="102859" marR="102859" marT="51430" marB="51430" anchor="ctr"/>
                </a:tc>
                <a:tc>
                  <a:txBody>
                    <a:bodyPr/>
                    <a:lstStyle/>
                    <a:p>
                      <a:pPr algn="l" fontAlgn="base"/>
                      <a:r>
                        <a:rPr lang="es-MX" sz="2000">
                          <a:effectLst/>
                        </a:rPr>
                        <a:t>mediano​</a:t>
                      </a:r>
                      <a:endParaRPr lang="es-MX" sz="2000" b="0" i="0">
                        <a:solidFill>
                          <a:srgbClr val="000000"/>
                        </a:solidFill>
                        <a:effectLst/>
                      </a:endParaRPr>
                    </a:p>
                  </a:txBody>
                  <a:tcPr marL="102859" marR="102859" marT="51430" marB="51430" anchor="ctr"/>
                </a:tc>
                <a:tc>
                  <a:txBody>
                    <a:bodyPr/>
                    <a:lstStyle/>
                    <a:p>
                      <a:pPr algn="l" fontAlgn="base"/>
                      <a:r>
                        <a:rPr lang="es-MX" sz="2000">
                          <a:effectLst/>
                        </a:rPr>
                        <a:t>7.43%​</a:t>
                      </a:r>
                      <a:endParaRPr lang="es-MX" sz="2000" b="0" i="0">
                        <a:solidFill>
                          <a:srgbClr val="000000"/>
                        </a:solidFill>
                        <a:effectLst/>
                      </a:endParaRPr>
                    </a:p>
                  </a:txBody>
                  <a:tcPr marL="102859" marR="102859" marT="51430" marB="51430" anchor="ctr"/>
                </a:tc>
                <a:extLst>
                  <a:ext uri="{0D108BD9-81ED-4DB2-BD59-A6C34878D82A}">
                    <a16:rowId xmlns:a16="http://schemas.microsoft.com/office/drawing/2014/main" val="724087457"/>
                  </a:ext>
                </a:extLst>
              </a:tr>
              <a:tr h="452581">
                <a:tc>
                  <a:txBody>
                    <a:bodyPr/>
                    <a:lstStyle/>
                    <a:p>
                      <a:pPr algn="l" fontAlgn="base"/>
                      <a:r>
                        <a:rPr lang="es-MX" sz="2000">
                          <a:effectLst/>
                        </a:rPr>
                        <a:t>4​</a:t>
                      </a:r>
                      <a:endParaRPr lang="es-MX" sz="2000" b="0" i="0">
                        <a:solidFill>
                          <a:srgbClr val="000000"/>
                        </a:solidFill>
                        <a:effectLst/>
                      </a:endParaRPr>
                    </a:p>
                  </a:txBody>
                  <a:tcPr marL="102859" marR="102859" marT="51430" marB="51430" anchor="ctr"/>
                </a:tc>
                <a:tc>
                  <a:txBody>
                    <a:bodyPr/>
                    <a:lstStyle/>
                    <a:p>
                      <a:pPr algn="l" fontAlgn="base"/>
                      <a:r>
                        <a:rPr lang="es-MX" sz="2000">
                          <a:effectLst/>
                        </a:rPr>
                        <a:t>Fondo privado​</a:t>
                      </a:r>
                      <a:endParaRPr lang="es-MX" sz="2000" b="0" i="0">
                        <a:solidFill>
                          <a:srgbClr val="000000"/>
                        </a:solidFill>
                        <a:effectLst/>
                      </a:endParaRPr>
                    </a:p>
                  </a:txBody>
                  <a:tcPr marL="102859" marR="102859" marT="51430" marB="51430" anchor="ctr"/>
                </a:tc>
                <a:tc>
                  <a:txBody>
                    <a:bodyPr/>
                    <a:lstStyle/>
                    <a:p>
                      <a:pPr algn="l" fontAlgn="base"/>
                      <a:r>
                        <a:rPr lang="es-MX" sz="2000">
                          <a:effectLst/>
                        </a:rPr>
                        <a:t>largo​</a:t>
                      </a:r>
                      <a:endParaRPr lang="es-MX" sz="2000" b="0" i="0">
                        <a:solidFill>
                          <a:srgbClr val="000000"/>
                        </a:solidFill>
                        <a:effectLst/>
                      </a:endParaRPr>
                    </a:p>
                  </a:txBody>
                  <a:tcPr marL="102859" marR="102859" marT="51430" marB="51430" anchor="ctr"/>
                </a:tc>
                <a:tc>
                  <a:txBody>
                    <a:bodyPr/>
                    <a:lstStyle/>
                    <a:p>
                      <a:pPr algn="l" fontAlgn="base"/>
                      <a:r>
                        <a:rPr lang="es-MX" sz="2000">
                          <a:effectLst/>
                        </a:rPr>
                        <a:t>15.2%​</a:t>
                      </a:r>
                      <a:endParaRPr lang="es-MX" sz="2000" b="0" i="0">
                        <a:solidFill>
                          <a:srgbClr val="000000"/>
                        </a:solidFill>
                        <a:effectLst/>
                      </a:endParaRPr>
                    </a:p>
                  </a:txBody>
                  <a:tcPr marL="102859" marR="102859" marT="51430" marB="51430" anchor="ctr"/>
                </a:tc>
                <a:extLst>
                  <a:ext uri="{0D108BD9-81ED-4DB2-BD59-A6C34878D82A}">
                    <a16:rowId xmlns:a16="http://schemas.microsoft.com/office/drawing/2014/main" val="2549167815"/>
                  </a:ext>
                </a:extLst>
              </a:tr>
              <a:tr h="452581">
                <a:tc>
                  <a:txBody>
                    <a:bodyPr/>
                    <a:lstStyle/>
                    <a:p>
                      <a:pPr algn="l" fontAlgn="base"/>
                      <a:r>
                        <a:rPr lang="es-MX" sz="2000">
                          <a:effectLst/>
                        </a:rPr>
                        <a:t>5​</a:t>
                      </a:r>
                      <a:endParaRPr lang="es-MX" sz="2000" b="0" i="0">
                        <a:solidFill>
                          <a:srgbClr val="000000"/>
                        </a:solidFill>
                        <a:effectLst/>
                      </a:endParaRPr>
                    </a:p>
                  </a:txBody>
                  <a:tcPr marL="102859" marR="102859" marT="51430" marB="51430" anchor="ctr"/>
                </a:tc>
                <a:tc>
                  <a:txBody>
                    <a:bodyPr/>
                    <a:lstStyle/>
                    <a:p>
                      <a:pPr algn="l" fontAlgn="base"/>
                      <a:r>
                        <a:rPr lang="es-MX" sz="2000">
                          <a:effectLst/>
                        </a:rPr>
                        <a:t>Bono Argentino​</a:t>
                      </a:r>
                      <a:endParaRPr lang="es-MX" sz="2000" b="0" i="0">
                        <a:solidFill>
                          <a:srgbClr val="000000"/>
                        </a:solidFill>
                        <a:effectLst/>
                      </a:endParaRPr>
                    </a:p>
                  </a:txBody>
                  <a:tcPr marL="102859" marR="102859" marT="51430" marB="51430" anchor="ctr"/>
                </a:tc>
                <a:tc>
                  <a:txBody>
                    <a:bodyPr/>
                    <a:lstStyle/>
                    <a:p>
                      <a:pPr algn="l" fontAlgn="base"/>
                      <a:r>
                        <a:rPr lang="es-MX" sz="2000">
                          <a:effectLst/>
                        </a:rPr>
                        <a:t>corto​</a:t>
                      </a:r>
                      <a:endParaRPr lang="es-MX" sz="2000" b="0" i="0">
                        <a:solidFill>
                          <a:srgbClr val="000000"/>
                        </a:solidFill>
                        <a:effectLst/>
                      </a:endParaRPr>
                    </a:p>
                  </a:txBody>
                  <a:tcPr marL="102859" marR="102859" marT="51430" marB="51430" anchor="ctr"/>
                </a:tc>
                <a:tc>
                  <a:txBody>
                    <a:bodyPr/>
                    <a:lstStyle/>
                    <a:p>
                      <a:pPr algn="l" fontAlgn="base"/>
                      <a:r>
                        <a:rPr lang="es-MX" sz="2000">
                          <a:effectLst/>
                        </a:rPr>
                        <a:t>23.3%​</a:t>
                      </a:r>
                      <a:endParaRPr lang="es-MX" sz="2000" b="0" i="0">
                        <a:solidFill>
                          <a:srgbClr val="000000"/>
                        </a:solidFill>
                        <a:effectLst/>
                      </a:endParaRPr>
                    </a:p>
                  </a:txBody>
                  <a:tcPr marL="102859" marR="102859" marT="51430" marB="51430" anchor="ctr"/>
                </a:tc>
                <a:extLst>
                  <a:ext uri="{0D108BD9-81ED-4DB2-BD59-A6C34878D82A}">
                    <a16:rowId xmlns:a16="http://schemas.microsoft.com/office/drawing/2014/main" val="3209186820"/>
                  </a:ext>
                </a:extLst>
              </a:tr>
            </a:tbl>
          </a:graphicData>
        </a:graphic>
      </p:graphicFrame>
    </p:spTree>
    <p:extLst>
      <p:ext uri="{BB962C8B-B14F-4D97-AF65-F5344CB8AC3E}">
        <p14:creationId xmlns:p14="http://schemas.microsoft.com/office/powerpoint/2010/main" val="30399678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8DE9352-7C4F-437A-85F2-E19A63707093}"/>
              </a:ext>
            </a:extLst>
          </p:cNvPr>
          <p:cNvSpPr>
            <a:spLocks noGrp="1"/>
          </p:cNvSpPr>
          <p:nvPr>
            <p:ph type="title"/>
          </p:nvPr>
        </p:nvSpPr>
        <p:spPr>
          <a:xfrm>
            <a:off x="609906" y="702156"/>
            <a:ext cx="3568661" cy="1188720"/>
          </a:xfrm>
        </p:spPr>
        <p:txBody>
          <a:bodyPr>
            <a:normAutofit/>
          </a:bodyPr>
          <a:lstStyle/>
          <a:p>
            <a:r>
              <a:rPr lang="es-MX" dirty="0"/>
              <a:t>Instrumentos financieros</a:t>
            </a: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D86C42A4-A931-4058-BF27-A4AA67E7D168}"/>
              </a:ext>
            </a:extLst>
          </p:cNvPr>
          <p:cNvSpPr>
            <a:spLocks noGrp="1"/>
          </p:cNvSpPr>
          <p:nvPr>
            <p:ph idx="1"/>
          </p:nvPr>
        </p:nvSpPr>
        <p:spPr>
          <a:xfrm>
            <a:off x="609906" y="2340864"/>
            <a:ext cx="3568661" cy="3634486"/>
          </a:xfrm>
        </p:spPr>
        <p:txBody>
          <a:bodyPr>
            <a:normAutofit/>
          </a:bodyPr>
          <a:lstStyle/>
          <a:p>
            <a:pPr marL="0" indent="0">
              <a:lnSpc>
                <a:spcPct val="90000"/>
              </a:lnSpc>
              <a:buNone/>
            </a:pPr>
            <a:endParaRPr lang="es-MX" sz="1700">
              <a:ea typeface="+mn-lt"/>
              <a:cs typeface="+mn-lt"/>
            </a:endParaRPr>
          </a:p>
          <a:p>
            <a:pPr marL="305435" indent="-305435">
              <a:lnSpc>
                <a:spcPct val="90000"/>
              </a:lnSpc>
            </a:pPr>
            <a:r>
              <a:rPr lang="es-MX" sz="1700">
                <a:ea typeface="+mn-lt"/>
                <a:cs typeface="+mn-lt"/>
              </a:rPr>
              <a:t>X1 = Cete</a:t>
            </a:r>
          </a:p>
          <a:p>
            <a:pPr marL="305435" indent="-305435">
              <a:lnSpc>
                <a:spcPct val="90000"/>
              </a:lnSpc>
            </a:pPr>
            <a:endParaRPr lang="es-MX" sz="1700">
              <a:ea typeface="+mn-lt"/>
              <a:cs typeface="+mn-lt"/>
            </a:endParaRPr>
          </a:p>
          <a:p>
            <a:pPr marL="305435" indent="-305435">
              <a:lnSpc>
                <a:spcPct val="90000"/>
              </a:lnSpc>
            </a:pPr>
            <a:r>
              <a:rPr lang="es-MX" sz="1700">
                <a:ea typeface="+mn-lt"/>
                <a:cs typeface="+mn-lt"/>
              </a:rPr>
              <a:t>X2 = Bono</a:t>
            </a:r>
            <a:endParaRPr lang="es-MX" sz="1700"/>
          </a:p>
          <a:p>
            <a:pPr marL="305435" indent="-305435">
              <a:lnSpc>
                <a:spcPct val="90000"/>
              </a:lnSpc>
            </a:pPr>
            <a:endParaRPr lang="es-MX" sz="1700"/>
          </a:p>
          <a:p>
            <a:pPr marL="305435" indent="-305435">
              <a:lnSpc>
                <a:spcPct val="90000"/>
              </a:lnSpc>
            </a:pPr>
            <a:r>
              <a:rPr lang="es-MX" sz="1700">
                <a:ea typeface="+mn-lt"/>
                <a:cs typeface="+mn-lt"/>
              </a:rPr>
              <a:t>X3 = Bancario</a:t>
            </a:r>
            <a:endParaRPr lang="es-MX" sz="1700"/>
          </a:p>
          <a:p>
            <a:pPr marL="305435" indent="-305435">
              <a:lnSpc>
                <a:spcPct val="90000"/>
              </a:lnSpc>
            </a:pPr>
            <a:endParaRPr lang="es-MX" sz="1700"/>
          </a:p>
          <a:p>
            <a:pPr marL="305435" indent="-305435">
              <a:lnSpc>
                <a:spcPct val="90000"/>
              </a:lnSpc>
            </a:pPr>
            <a:r>
              <a:rPr lang="es-MX" sz="1700">
                <a:ea typeface="+mn-lt"/>
                <a:cs typeface="+mn-lt"/>
              </a:rPr>
              <a:t>X4 = Fondo privado</a:t>
            </a:r>
            <a:endParaRPr lang="es-MX" sz="1700"/>
          </a:p>
          <a:p>
            <a:pPr marL="305435" indent="-305435">
              <a:lnSpc>
                <a:spcPct val="90000"/>
              </a:lnSpc>
            </a:pPr>
            <a:endParaRPr lang="es-MX" sz="1700"/>
          </a:p>
          <a:p>
            <a:pPr marL="305435" indent="-305435">
              <a:lnSpc>
                <a:spcPct val="90000"/>
              </a:lnSpc>
            </a:pPr>
            <a:r>
              <a:rPr lang="es-MX" sz="1700">
                <a:ea typeface="+mn-lt"/>
                <a:cs typeface="+mn-lt"/>
              </a:rPr>
              <a:t>X5 = Bono Argentino</a:t>
            </a:r>
            <a:endParaRPr lang="es-MX" sz="1700"/>
          </a:p>
        </p:txBody>
      </p:sp>
      <p:pic>
        <p:nvPicPr>
          <p:cNvPr id="4" name="Imagen 4">
            <a:extLst>
              <a:ext uri="{FF2B5EF4-FFF2-40B4-BE49-F238E27FC236}">
                <a16:creationId xmlns:a16="http://schemas.microsoft.com/office/drawing/2014/main" id="{3408F6F3-CEEF-4252-B51B-8582F55ACD0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0605" r="17570"/>
          <a:stretch/>
        </p:blipFill>
        <p:spPr>
          <a:xfrm>
            <a:off x="4654295" y="10"/>
            <a:ext cx="7537705" cy="6857990"/>
          </a:xfrm>
          <a:prstGeom prst="rect">
            <a:avLst/>
          </a:prstGeom>
        </p:spPr>
      </p:pic>
      <p:sp>
        <p:nvSpPr>
          <p:cNvPr id="6" name="CuadroTexto 5">
            <a:extLst>
              <a:ext uri="{FF2B5EF4-FFF2-40B4-BE49-F238E27FC236}">
                <a16:creationId xmlns:a16="http://schemas.microsoft.com/office/drawing/2014/main" id="{BF597205-CF12-4446-83D2-5B4585F7C7CE}"/>
              </a:ext>
            </a:extLst>
          </p:cNvPr>
          <p:cNvSpPr txBox="1"/>
          <p:nvPr/>
        </p:nvSpPr>
        <p:spPr>
          <a:xfrm>
            <a:off x="4724400" y="4200525"/>
            <a:ext cx="2743200" cy="317500"/>
          </a:xfrm>
          <a:prstGeom prst="rect">
            <a:avLst/>
          </a:prstGeom>
        </p:spPr>
        <p:txBody>
          <a:bodyPr anchor="t">
            <a:normAutofit fontScale="92500" lnSpcReduction="20000"/>
          </a:bodyPr>
          <a:lstStyle/>
          <a:p>
            <a:endParaRPr lang="en-US" dirty="0"/>
          </a:p>
        </p:txBody>
      </p:sp>
    </p:spTree>
    <p:extLst>
      <p:ext uri="{BB962C8B-B14F-4D97-AF65-F5344CB8AC3E}">
        <p14:creationId xmlns:p14="http://schemas.microsoft.com/office/powerpoint/2010/main" val="429294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72CF11-BD7D-4F31-A103-CB5EF3E02161}"/>
              </a:ext>
            </a:extLst>
          </p:cNvPr>
          <p:cNvSpPr>
            <a:spLocks noGrp="1"/>
          </p:cNvSpPr>
          <p:nvPr>
            <p:ph type="title"/>
          </p:nvPr>
        </p:nvSpPr>
        <p:spPr>
          <a:xfrm>
            <a:off x="746228" y="1037967"/>
            <a:ext cx="3054091" cy="4709131"/>
          </a:xfrm>
        </p:spPr>
        <p:txBody>
          <a:bodyPr anchor="ctr">
            <a:normAutofit/>
          </a:bodyPr>
          <a:lstStyle/>
          <a:p>
            <a:r>
              <a:rPr lang="es-MX">
                <a:solidFill>
                  <a:schemeClr val="bg1">
                    <a:lumMod val="85000"/>
                    <a:lumOff val="15000"/>
                  </a:schemeClr>
                </a:solidFill>
              </a:rPr>
              <a:t>Restricciones</a:t>
            </a: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5A9B1CCC-6099-4D7A-8C99-C876EE0EE92E}"/>
              </a:ext>
            </a:extLst>
          </p:cNvPr>
          <p:cNvGraphicFramePr>
            <a:graphicFrameLocks noGrp="1"/>
          </p:cNvGraphicFramePr>
          <p:nvPr>
            <p:ph idx="1"/>
            <p:extLst>
              <p:ext uri="{D42A27DB-BD31-4B8C-83A1-F6EECF244321}">
                <p14:modId xmlns:p14="http://schemas.microsoft.com/office/powerpoint/2010/main" val="1947102719"/>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5935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AD79922-027A-44B6-9F6A-5466D12D01C8}"/>
              </a:ext>
            </a:extLst>
          </p:cNvPr>
          <p:cNvSpPr>
            <a:spLocks noGrp="1"/>
          </p:cNvSpPr>
          <p:nvPr>
            <p:ph type="title"/>
          </p:nvPr>
        </p:nvSpPr>
        <p:spPr>
          <a:xfrm>
            <a:off x="8369643" y="1037967"/>
            <a:ext cx="3054091" cy="4709131"/>
          </a:xfrm>
        </p:spPr>
        <p:txBody>
          <a:bodyPr anchor="ctr">
            <a:normAutofit/>
          </a:bodyPr>
          <a:lstStyle/>
          <a:p>
            <a:r>
              <a:rPr lang="es-MX">
                <a:solidFill>
                  <a:srgbClr val="FFFEFF"/>
                </a:solidFill>
              </a:rPr>
              <a:t>Restricciones</a:t>
            </a:r>
          </a:p>
        </p:txBody>
      </p:sp>
      <p:sp>
        <p:nvSpPr>
          <p:cNvPr id="14" name="Rectangle 13">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C923EF4A-0E5A-43FA-9FC1-622255472C60}"/>
              </a:ext>
            </a:extLst>
          </p:cNvPr>
          <p:cNvGraphicFramePr>
            <a:graphicFrameLocks noGrp="1"/>
          </p:cNvGraphicFramePr>
          <p:nvPr>
            <p:ph idx="1"/>
            <p:extLst>
              <p:ext uri="{D42A27DB-BD31-4B8C-83A1-F6EECF244321}">
                <p14:modId xmlns:p14="http://schemas.microsoft.com/office/powerpoint/2010/main" val="2265677915"/>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5775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DividendVTI</vt:lpstr>
      <vt:lpstr>proyecto</vt:lpstr>
      <vt:lpstr>ÍNDICE</vt:lpstr>
      <vt:lpstr>Objetivos</vt:lpstr>
      <vt:lpstr>Objetivo específico</vt:lpstr>
      <vt:lpstr>Planteamiento</vt:lpstr>
      <vt:lpstr>ISR</vt:lpstr>
      <vt:lpstr>Instrumentos financieros</vt:lpstr>
      <vt:lpstr>Restricciones</vt:lpstr>
      <vt:lpstr>Restricciones</vt:lpstr>
      <vt:lpstr>Función objetivo</vt:lpstr>
      <vt:lpstr>Optimizando</vt:lpstr>
      <vt:lpstr>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243</cp:revision>
  <dcterms:created xsi:type="dcterms:W3CDTF">2012-07-30T22:48:03Z</dcterms:created>
  <dcterms:modified xsi:type="dcterms:W3CDTF">2019-10-01T18:29:36Z</dcterms:modified>
</cp:coreProperties>
</file>