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308084" r:id="rId2"/>
    <p:sldId id="2134804377" r:id="rId3"/>
    <p:sldId id="2147308085" r:id="rId4"/>
    <p:sldId id="2134804405" r:id="rId5"/>
    <p:sldId id="2147308091" r:id="rId6"/>
    <p:sldId id="2147308087" r:id="rId7"/>
    <p:sldId id="2147308104" r:id="rId8"/>
    <p:sldId id="2147308105" r:id="rId9"/>
    <p:sldId id="2147308092" r:id="rId10"/>
    <p:sldId id="2147308099" r:id="rId11"/>
    <p:sldId id="2147308113" r:id="rId12"/>
    <p:sldId id="2147308103" r:id="rId13"/>
    <p:sldId id="2147308100" r:id="rId14"/>
    <p:sldId id="2147308111" r:id="rId15"/>
    <p:sldId id="2147308112" r:id="rId16"/>
    <p:sldId id="2147308110" r:id="rId17"/>
    <p:sldId id="2147308095" r:id="rId18"/>
    <p:sldId id="2147308109" r:id="rId19"/>
    <p:sldId id="2147308106" r:id="rId20"/>
    <p:sldId id="2147308107" r:id="rId21"/>
    <p:sldId id="2147308108" r:id="rId22"/>
    <p:sldId id="51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slideMaster" Target="../slideMasters/slideMaster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image" Target="../media/image2.sv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image" Target="../media/image1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image" Target="../media/image3.jpeg"/><Relationship Id="rId8" Type="http://schemas.openxmlformats.org/officeDocument/2006/relationships/tags" Target="../tags/tag8.xml"/><Relationship Id="rId3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Tab Shape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rafika 47">
            <a:extLst>
              <a:ext uri="{FF2B5EF4-FFF2-40B4-BE49-F238E27FC236}">
                <a16:creationId xmlns:a16="http://schemas.microsoft.com/office/drawing/2014/main" id="{426382BD-D0B5-4E34-AEDB-0744408429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147" y="564058"/>
            <a:ext cx="1597553" cy="658318"/>
          </a:xfrm>
          <a:prstGeom prst="rect">
            <a:avLst/>
          </a:prstGeom>
        </p:spPr>
      </p:pic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571502" y="2116666"/>
            <a:ext cx="7391398" cy="4163484"/>
          </a:xfrm>
          <a:prstGeom prst="round1Rect">
            <a:avLst>
              <a:gd name="adj" fmla="val 2252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667" y="2587625"/>
            <a:ext cx="6127859" cy="1880306"/>
          </a:xfrm>
        </p:spPr>
        <p:txBody>
          <a:bodyPr anchor="ctr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668" y="4784725"/>
            <a:ext cx="6127859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chemeClr val="bg1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7F04F5A-D7FF-B24A-BC25-E2B2701B29ED}"/>
              </a:ext>
            </a:extLst>
          </p:cNvPr>
          <p:cNvGrpSpPr/>
          <p:nvPr userDrawn="1"/>
        </p:nvGrpSpPr>
        <p:grpSpPr>
          <a:xfrm>
            <a:off x="478911" y="6416816"/>
            <a:ext cx="3555209" cy="229719"/>
            <a:chOff x="574692" y="7700178"/>
            <a:chExt cx="4266251" cy="275663"/>
          </a:xfrm>
        </p:grpSpPr>
        <p:sp>
          <p:nvSpPr>
            <p:cNvPr id="52" name="Footer Placeholder 4">
              <a:extLst>
                <a:ext uri="{FF2B5EF4-FFF2-40B4-BE49-F238E27FC236}">
                  <a16:creationId xmlns:a16="http://schemas.microsoft.com/office/drawing/2014/main" id="{A855797C-D0C3-7E44-BDCD-0719D1FC2D7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75767" y="7700178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 err="1"/>
                <a:t>Luxoft</a:t>
              </a:r>
              <a:r>
                <a:rPr lang="en-GB" sz="917" dirty="0"/>
                <a:t>, A DXC Technology Company. All rights reserved. </a:t>
              </a:r>
              <a:endParaRPr lang="en-US" sz="917" dirty="0"/>
            </a:p>
          </p:txBody>
        </p:sp>
        <p:sp>
          <p:nvSpPr>
            <p:cNvPr id="53" name="Footer Placeholder 4">
              <a:extLst>
                <a:ext uri="{FF2B5EF4-FFF2-40B4-BE49-F238E27FC236}">
                  <a16:creationId xmlns:a16="http://schemas.microsoft.com/office/drawing/2014/main" id="{7426D0C8-860A-8C45-8DE3-525A13DBAAC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74692" y="7701521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/>
                <a:t>©</a:t>
              </a:r>
              <a:endParaRPr lang="en-US" sz="917" dirty="0"/>
            </a:p>
          </p:txBody>
        </p:sp>
        <p:sp>
          <p:nvSpPr>
            <p:cNvPr id="54" name="Footer Placeholder 4">
              <a:extLst>
                <a:ext uri="{FF2B5EF4-FFF2-40B4-BE49-F238E27FC236}">
                  <a16:creationId xmlns:a16="http://schemas.microsoft.com/office/drawing/2014/main" id="{16914312-5555-4747-BBA3-9AC5ADB0814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62953" y="7722764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917" smtClean="0"/>
                <a:t>2023</a:t>
              </a:fld>
              <a:endParaRPr lang="en-US" sz="917" dirty="0"/>
            </a:p>
          </p:txBody>
        </p:sp>
      </p:grpSp>
    </p:spTree>
    <p:extLst>
      <p:ext uri="{BB962C8B-B14F-4D97-AF65-F5344CB8AC3E}">
        <p14:creationId xmlns:p14="http://schemas.microsoft.com/office/powerpoint/2010/main" val="46431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714499"/>
            <a:ext cx="5334000" cy="4267730"/>
          </a:xfrm>
          <a:noFill/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 marL="380985" indent="-190492">
              <a:buFont typeface="Arial" pitchFamily="34" charset="0"/>
              <a:buChar char="–"/>
              <a:defRPr sz="1667"/>
            </a:lvl4pPr>
            <a:lvl5pPr marL="571477" indent="-190492">
              <a:buFont typeface="Arial" pitchFamily="34" charset="0"/>
              <a:buChar char="–"/>
              <a:defRPr sz="1667"/>
            </a:lvl5pPr>
            <a:lvl6pPr marL="761970" indent="-190492">
              <a:buFont typeface="Arial" pitchFamily="34" charset="0"/>
              <a:buChar char="–"/>
              <a:defRPr sz="1667" baseline="0"/>
            </a:lvl6pPr>
            <a:lvl7pPr marL="952462" indent="-190492">
              <a:buFont typeface="Arial" pitchFamily="34" charset="0"/>
              <a:buChar char="–"/>
              <a:defRPr sz="1667" baseline="0"/>
            </a:lvl7pPr>
            <a:lvl8pPr marL="1142954" indent="-190492">
              <a:buFont typeface="Arial" pitchFamily="34" charset="0"/>
              <a:buChar char="–"/>
              <a:defRPr sz="1667" baseline="0"/>
            </a:lvl8pPr>
            <a:lvl9pPr marL="1333447" indent="-190492">
              <a:buFont typeface="Arial" pitchFamily="34" charset="0"/>
              <a:buChar char="–"/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0" y="1714499"/>
            <a:ext cx="5334000" cy="4267728"/>
          </a:xfrm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  <a:lvl6pPr>
              <a:defRPr sz="1667" baseline="0"/>
            </a:lvl6pPr>
            <a:lvl7pPr>
              <a:defRPr sz="1667" baseline="0"/>
            </a:lvl7pPr>
            <a:lvl8pPr>
              <a:defRPr sz="1667" baseline="0"/>
            </a:lvl8pPr>
            <a:lvl9pPr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2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714499"/>
            <a:ext cx="3429000" cy="4267730"/>
          </a:xfrm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  <a:lvl6pPr>
              <a:defRPr sz="1667" baseline="0"/>
            </a:lvl6pPr>
            <a:lvl7pPr>
              <a:defRPr sz="1667" baseline="0"/>
            </a:lvl7pPr>
            <a:lvl8pPr>
              <a:defRPr sz="1667" baseline="0"/>
            </a:lvl8pPr>
            <a:lvl9pPr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1500" y="1714499"/>
            <a:ext cx="3429000" cy="4267730"/>
          </a:xfrm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  <a:lvl6pPr>
              <a:defRPr sz="1667" baseline="0"/>
            </a:lvl6pPr>
            <a:lvl7pPr>
              <a:defRPr sz="1667" baseline="0"/>
            </a:lvl7pPr>
            <a:lvl8pPr>
              <a:defRPr sz="1667" baseline="0"/>
            </a:lvl8pPr>
            <a:lvl9pPr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191500" y="1714499"/>
            <a:ext cx="3429000" cy="4267730"/>
          </a:xfrm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  <a:lvl6pPr>
              <a:defRPr sz="1667" baseline="0"/>
            </a:lvl6pPr>
            <a:lvl7pPr>
              <a:defRPr sz="1667" baseline="0"/>
            </a:lvl7pPr>
            <a:lvl8pPr>
              <a:defRPr sz="1667" baseline="0"/>
            </a:lvl8pPr>
            <a:lvl9pPr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712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333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500" y="533136"/>
            <a:ext cx="5334000" cy="11813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03C7D0F0-10D5-4191-B6F4-99306F468FEF}" type="datetime4">
              <a:rPr lang="en-US" sz="917" b="0" smtClean="0">
                <a:solidFill>
                  <a:schemeClr val="tx1"/>
                </a:solidFill>
              </a:rPr>
              <a:pPr algn="r" defTabSz="683921">
                <a:spcBef>
                  <a:spcPct val="50000"/>
                </a:spcBef>
              </a:pPr>
              <a:t>November 29, 2023</a:t>
            </a:fld>
            <a:endParaRPr lang="en-US" sz="917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18E29826-F105-4F77-B977-03F4A4723A21}" type="slidenum">
              <a:rPr lang="en-US" sz="917" b="1" smtClean="0">
                <a:solidFill>
                  <a:schemeClr val="tx1"/>
                </a:solidFill>
              </a:rPr>
              <a:pPr algn="r" defTabSz="683921">
                <a:spcBef>
                  <a:spcPct val="50000"/>
                </a:spcBef>
              </a:pPr>
              <a:t>‹#›</a:t>
            </a:fld>
            <a:endParaRPr lang="en-US" sz="917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571500" y="1714499"/>
            <a:ext cx="5334000" cy="42677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2" name="Grafika 41">
            <a:extLst>
              <a:ext uri="{FF2B5EF4-FFF2-40B4-BE49-F238E27FC236}">
                <a16:creationId xmlns:a16="http://schemas.microsoft.com/office/drawing/2014/main" id="{2D9B1AFA-4ECA-499E-9388-DDD8AEBAE9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015" y="6177641"/>
            <a:ext cx="922885" cy="380301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F04DD4A2-218D-FB44-86B1-C4C89F587AE7}"/>
              </a:ext>
            </a:extLst>
          </p:cNvPr>
          <p:cNvGrpSpPr/>
          <p:nvPr userDrawn="1"/>
        </p:nvGrpSpPr>
        <p:grpSpPr>
          <a:xfrm>
            <a:off x="2483305" y="6317361"/>
            <a:ext cx="3555209" cy="229719"/>
            <a:chOff x="574692" y="7700178"/>
            <a:chExt cx="4266251" cy="275663"/>
          </a:xfrm>
        </p:grpSpPr>
        <p:sp>
          <p:nvSpPr>
            <p:cNvPr id="45" name="Footer Placeholder 4">
              <a:extLst>
                <a:ext uri="{FF2B5EF4-FFF2-40B4-BE49-F238E27FC236}">
                  <a16:creationId xmlns:a16="http://schemas.microsoft.com/office/drawing/2014/main" id="{C313637D-0509-5849-BD7A-CB4E809BB4A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75767" y="7700178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 err="1"/>
                <a:t>Luxoft</a:t>
              </a:r>
              <a:r>
                <a:rPr lang="en-GB" sz="917" dirty="0"/>
                <a:t>, A DXC Technology Company. All rights reserved. </a:t>
              </a:r>
              <a:endParaRPr lang="en-US" sz="917" dirty="0"/>
            </a:p>
          </p:txBody>
        </p:sp>
        <p:sp>
          <p:nvSpPr>
            <p:cNvPr id="46" name="Footer Placeholder 4">
              <a:extLst>
                <a:ext uri="{FF2B5EF4-FFF2-40B4-BE49-F238E27FC236}">
                  <a16:creationId xmlns:a16="http://schemas.microsoft.com/office/drawing/2014/main" id="{E9B3178B-78B5-0347-BB9D-24AF05F7057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74692" y="7701521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/>
                <a:t>©</a:t>
              </a:r>
              <a:endParaRPr lang="en-US" sz="917" dirty="0"/>
            </a:p>
          </p:txBody>
        </p:sp>
        <p:sp>
          <p:nvSpPr>
            <p:cNvPr id="47" name="Footer Placeholder 4">
              <a:extLst>
                <a:ext uri="{FF2B5EF4-FFF2-40B4-BE49-F238E27FC236}">
                  <a16:creationId xmlns:a16="http://schemas.microsoft.com/office/drawing/2014/main" id="{23872086-A2B8-E645-B7AC-12BBF8EE246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62953" y="7722764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917" smtClean="0"/>
                <a:t>2023</a:t>
              </a:fld>
              <a:endParaRPr lang="en-US" sz="917" dirty="0"/>
            </a:p>
          </p:txBody>
        </p:sp>
      </p:grpSp>
    </p:spTree>
    <p:extLst>
      <p:ext uri="{BB962C8B-B14F-4D97-AF65-F5344CB8AC3E}">
        <p14:creationId xmlns:p14="http://schemas.microsoft.com/office/powerpoint/2010/main" val="315804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571500" y="1714500"/>
            <a:ext cx="9334500" cy="4267729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4500">
                <a:solidFill>
                  <a:schemeClr val="accent1"/>
                </a:solidFill>
              </a:defRPr>
            </a:lvl1pPr>
            <a:lvl2pPr marL="0" indent="0">
              <a:spcBef>
                <a:spcPts val="750"/>
              </a:spcBef>
              <a:buFontTx/>
              <a:buNone/>
              <a:defRPr/>
            </a:lvl2pPr>
            <a:lvl3pPr marL="0" indent="0">
              <a:spcBef>
                <a:spcPts val="750"/>
              </a:spcBef>
              <a:buFontTx/>
              <a:buNone/>
              <a:defRPr/>
            </a:lvl3pPr>
            <a:lvl4pPr marL="0" indent="0">
              <a:spcBef>
                <a:spcPts val="750"/>
              </a:spcBef>
              <a:buFontTx/>
              <a:buNone/>
              <a:defRPr/>
            </a:lvl4pPr>
            <a:lvl5pPr marL="0" indent="0">
              <a:spcBef>
                <a:spcPts val="750"/>
              </a:spcBef>
              <a:buFontTx/>
              <a:buNone/>
              <a:defRPr/>
            </a:lvl5pPr>
            <a:lvl6pPr marL="0" indent="0">
              <a:spcBef>
                <a:spcPts val="750"/>
              </a:spcBef>
              <a:buFontTx/>
              <a:buNone/>
              <a:defRPr baseline="0"/>
            </a:lvl6pPr>
            <a:lvl7pPr marL="0" indent="0">
              <a:spcBef>
                <a:spcPts val="750"/>
              </a:spcBef>
              <a:buFontTx/>
              <a:buNone/>
              <a:defRPr baseline="0"/>
            </a:lvl7pPr>
            <a:lvl8pPr marL="0" indent="0">
              <a:spcBef>
                <a:spcPts val="750"/>
              </a:spcBef>
              <a:buFontTx/>
              <a:buNone/>
              <a:defRPr baseline="0"/>
            </a:lvl8pPr>
            <a:lvl9pPr marL="0" indent="0">
              <a:spcBef>
                <a:spcPts val="75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6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03C7D0F0-10D5-4191-B6F4-99306F468FEF}" type="datetime4">
              <a:rPr lang="en-US" sz="917" b="0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November 29, 2023</a:t>
            </a:fld>
            <a:endParaRPr lang="en-US" sz="917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18E29826-F105-4F77-B977-03F4A4723A21}" type="slidenum">
              <a:rPr lang="en-US" sz="917" b="1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‹#›</a:t>
            </a:fld>
            <a:endParaRPr lang="en-US" sz="917" b="1" dirty="0">
              <a:solidFill>
                <a:schemeClr val="bg1"/>
              </a:solidFill>
            </a:endParaRPr>
          </a:p>
        </p:txBody>
      </p:sp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03C7D0F0-10D5-4191-B6F4-99306F468FEF}" type="datetime4">
              <a:rPr lang="en-US" sz="917" b="0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November 29, 2023</a:t>
            </a:fld>
            <a:endParaRPr lang="en-US" sz="917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18E29826-F105-4F77-B977-03F4A4723A21}" type="slidenum">
              <a:rPr lang="en-US" sz="917" b="1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‹#›</a:t>
            </a:fld>
            <a:endParaRPr lang="en-US" sz="917" b="1" dirty="0">
              <a:solidFill>
                <a:schemeClr val="tx1"/>
              </a:solidFill>
            </a:endParaRPr>
          </a:p>
        </p:txBody>
      </p:sp>
      <p:sp>
        <p:nvSpPr>
          <p:cNvPr id="56" name="Rectangle: Single Corner Rounded 55">
            <a:extLst>
              <a:ext uri="{FF2B5EF4-FFF2-40B4-BE49-F238E27FC236}">
                <a16:creationId xmlns:a16="http://schemas.microsoft.com/office/drawing/2014/main" id="{106C60A4-E521-4756-B4C4-7D4CE00E4F0A}"/>
              </a:ext>
            </a:extLst>
          </p:cNvPr>
          <p:cNvSpPr/>
          <p:nvPr userDrawn="1"/>
        </p:nvSpPr>
        <p:spPr>
          <a:xfrm>
            <a:off x="579438" y="1714498"/>
            <a:ext cx="9334500" cy="2667000"/>
          </a:xfrm>
          <a:prstGeom prst="round1Rect">
            <a:avLst>
              <a:gd name="adj" fmla="val 24915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667" y="1714500"/>
            <a:ext cx="8276167" cy="2667000"/>
          </a:xfrm>
        </p:spPr>
        <p:txBody>
          <a:bodyPr anchor="ctr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667" y="4738422"/>
            <a:ext cx="8276166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rgbClr val="63666F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8" name="Grafika 47">
            <a:extLst>
              <a:ext uri="{FF2B5EF4-FFF2-40B4-BE49-F238E27FC236}">
                <a16:creationId xmlns:a16="http://schemas.microsoft.com/office/drawing/2014/main" id="{24FF0877-16C7-4070-A249-FEEFF5129F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015" y="6177641"/>
            <a:ext cx="922885" cy="380301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0FEF9C94-2E6B-AF4F-B81C-60169FB7DC42}"/>
              </a:ext>
            </a:extLst>
          </p:cNvPr>
          <p:cNvGrpSpPr/>
          <p:nvPr userDrawn="1"/>
        </p:nvGrpSpPr>
        <p:grpSpPr>
          <a:xfrm>
            <a:off x="4316925" y="6317310"/>
            <a:ext cx="3555209" cy="229719"/>
            <a:chOff x="5180309" y="7580771"/>
            <a:chExt cx="4266251" cy="275663"/>
          </a:xfrm>
        </p:grpSpPr>
        <p:sp>
          <p:nvSpPr>
            <p:cNvPr id="50" name="Footer Placeholder 4">
              <a:extLst>
                <a:ext uri="{FF2B5EF4-FFF2-40B4-BE49-F238E27FC236}">
                  <a16:creationId xmlns:a16="http://schemas.microsoft.com/office/drawing/2014/main" id="{C64525B7-550F-F745-A712-A4BCD3DA139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81384" y="7580771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 err="1"/>
                <a:t>Luxoft</a:t>
              </a:r>
              <a:r>
                <a:rPr lang="en-GB" sz="917" dirty="0"/>
                <a:t>, A DXC Technology Company. All rights reserved. </a:t>
              </a:r>
              <a:endParaRPr lang="en-US" sz="917" dirty="0"/>
            </a:p>
          </p:txBody>
        </p:sp>
        <p:sp>
          <p:nvSpPr>
            <p:cNvPr id="51" name="Footer Placeholder 4">
              <a:extLst>
                <a:ext uri="{FF2B5EF4-FFF2-40B4-BE49-F238E27FC236}">
                  <a16:creationId xmlns:a16="http://schemas.microsoft.com/office/drawing/2014/main" id="{F1C8EB43-E0E4-F845-AEAF-66C04C9F4DE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80309" y="7582114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/>
                <a:t>©</a:t>
              </a:r>
              <a:endParaRPr lang="en-US" sz="917" dirty="0"/>
            </a:p>
          </p:txBody>
        </p:sp>
        <p:sp>
          <p:nvSpPr>
            <p:cNvPr id="52" name="Footer Placeholder 4">
              <a:extLst>
                <a:ext uri="{FF2B5EF4-FFF2-40B4-BE49-F238E27FC236}">
                  <a16:creationId xmlns:a16="http://schemas.microsoft.com/office/drawing/2014/main" id="{997A607E-B67D-A947-8D23-B26360B92AB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368570" y="7603357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917" smtClean="0"/>
                <a:t>2023</a:t>
              </a:fld>
              <a:endParaRPr lang="en-US" sz="917" dirty="0"/>
            </a:p>
          </p:txBody>
        </p:sp>
      </p:grpSp>
    </p:spTree>
    <p:extLst>
      <p:ext uri="{BB962C8B-B14F-4D97-AF65-F5344CB8AC3E}">
        <p14:creationId xmlns:p14="http://schemas.microsoft.com/office/powerpoint/2010/main" val="346721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: Single Corner Rounded 51">
            <a:extLst>
              <a:ext uri="{FF2B5EF4-FFF2-40B4-BE49-F238E27FC236}">
                <a16:creationId xmlns:a16="http://schemas.microsoft.com/office/drawing/2014/main" id="{16D803CF-5C46-4998-BEA0-760D4BDFAA5E}"/>
              </a:ext>
            </a:extLst>
          </p:cNvPr>
          <p:cNvSpPr/>
          <p:nvPr userDrawn="1"/>
        </p:nvSpPr>
        <p:spPr>
          <a:xfrm>
            <a:off x="571501" y="533137"/>
            <a:ext cx="6928749" cy="5449092"/>
          </a:xfrm>
          <a:prstGeom prst="round1Rect">
            <a:avLst>
              <a:gd name="adj" fmla="val 1707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B8034992-7FB5-4D10-85B6-A1E0AA858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488" y="1764574"/>
            <a:ext cx="6014358" cy="2120900"/>
          </a:xfrm>
        </p:spPr>
        <p:txBody>
          <a:bodyPr anchor="ctr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95862D04-C327-4882-82FB-72E8CCD13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488" y="4025174"/>
            <a:ext cx="6014358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chemeClr val="bg1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6" name="Text Box 115">
            <a:extLst>
              <a:ext uri="{FF2B5EF4-FFF2-40B4-BE49-F238E27FC236}">
                <a16:creationId xmlns:a16="http://schemas.microsoft.com/office/drawing/2014/main" id="{B7410DDF-33B2-4E49-9D88-0AEC09F35B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03C7D0F0-10D5-4191-B6F4-99306F468FEF}" type="datetime4">
              <a:rPr lang="en-US" sz="917" b="0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November 29, 2023</a:t>
            </a:fld>
            <a:endParaRPr lang="en-US" sz="917" b="0" dirty="0">
              <a:solidFill>
                <a:schemeClr val="bg1"/>
              </a:solidFill>
            </a:endParaRPr>
          </a:p>
        </p:txBody>
      </p:sp>
      <p:sp>
        <p:nvSpPr>
          <p:cNvPr id="50" name="Text Box 115">
            <a:extLst>
              <a:ext uri="{FF2B5EF4-FFF2-40B4-BE49-F238E27FC236}">
                <a16:creationId xmlns:a16="http://schemas.microsoft.com/office/drawing/2014/main" id="{56CCFE87-E52F-4030-93DB-4F8A10CB8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18E29826-F105-4F77-B977-03F4A4723A21}" type="slidenum">
              <a:rPr lang="en-US" sz="917" b="1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‹#›</a:t>
            </a:fld>
            <a:endParaRPr lang="en-US" sz="917" b="1" dirty="0">
              <a:solidFill>
                <a:schemeClr val="bg1"/>
              </a:solidFill>
            </a:endParaRP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082CA323-F067-4A36-86B4-C9C89385A4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" y="6301234"/>
            <a:ext cx="2057400" cy="233313"/>
          </a:xfrm>
          <a:prstGeom prst="rect">
            <a:avLst/>
          </a:prstGeom>
        </p:spPr>
      </p:pic>
      <p:sp>
        <p:nvSpPr>
          <p:cNvPr id="54" name="Text Box 115">
            <a:extLst>
              <a:ext uri="{FF2B5EF4-FFF2-40B4-BE49-F238E27FC236}">
                <a16:creationId xmlns:a16="http://schemas.microsoft.com/office/drawing/2014/main" id="{7AE31F7D-644F-46E4-8808-DC117CACC5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03C7D0F0-10D5-4191-B6F4-99306F468FEF}" type="datetime4">
              <a:rPr lang="en-US" sz="917" b="0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November 29, 2023</a:t>
            </a:fld>
            <a:endParaRPr lang="en-US" sz="917" b="0" dirty="0">
              <a:solidFill>
                <a:schemeClr val="tx1"/>
              </a:solidFill>
            </a:endParaRPr>
          </a:p>
        </p:txBody>
      </p:sp>
      <p:sp>
        <p:nvSpPr>
          <p:cNvPr id="55" name="Text Box 115">
            <a:extLst>
              <a:ext uri="{FF2B5EF4-FFF2-40B4-BE49-F238E27FC236}">
                <a16:creationId xmlns:a16="http://schemas.microsoft.com/office/drawing/2014/main" id="{95D42EA8-C373-4F2E-A7AA-89495E86AE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18E29826-F105-4F77-B977-03F4A4723A21}" type="slidenum">
              <a:rPr lang="en-US" sz="917" b="1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‹#›</a:t>
            </a:fld>
            <a:endParaRPr lang="en-US" sz="917" b="1" dirty="0">
              <a:solidFill>
                <a:schemeClr val="tx1"/>
              </a:solidFill>
            </a:endParaRPr>
          </a:p>
        </p:txBody>
      </p:sp>
      <p:pic>
        <p:nvPicPr>
          <p:cNvPr id="45" name="Grafika 44">
            <a:extLst>
              <a:ext uri="{FF2B5EF4-FFF2-40B4-BE49-F238E27FC236}">
                <a16:creationId xmlns:a16="http://schemas.microsoft.com/office/drawing/2014/main" id="{66672ADE-1A7C-4849-9479-C260091363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015" y="6177641"/>
            <a:ext cx="922885" cy="380301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A6D45E1F-2B0B-1A45-BE63-86F320E7782F}"/>
              </a:ext>
            </a:extLst>
          </p:cNvPr>
          <p:cNvGrpSpPr/>
          <p:nvPr userDrawn="1"/>
        </p:nvGrpSpPr>
        <p:grpSpPr>
          <a:xfrm>
            <a:off x="4316925" y="6317310"/>
            <a:ext cx="3555209" cy="229719"/>
            <a:chOff x="5180309" y="7580771"/>
            <a:chExt cx="4266251" cy="275663"/>
          </a:xfrm>
        </p:grpSpPr>
        <p:sp>
          <p:nvSpPr>
            <p:cNvPr id="51" name="Footer Placeholder 4">
              <a:extLst>
                <a:ext uri="{FF2B5EF4-FFF2-40B4-BE49-F238E27FC236}">
                  <a16:creationId xmlns:a16="http://schemas.microsoft.com/office/drawing/2014/main" id="{4B7C47A0-C9BF-4347-857E-EF7B284BE12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81384" y="7580771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 err="1"/>
                <a:t>Luxoft</a:t>
              </a:r>
              <a:r>
                <a:rPr lang="en-GB" sz="917" dirty="0"/>
                <a:t>, A DXC Technology Company. All rights reserved. </a:t>
              </a:r>
              <a:endParaRPr lang="en-US" sz="917" dirty="0"/>
            </a:p>
          </p:txBody>
        </p:sp>
        <p:sp>
          <p:nvSpPr>
            <p:cNvPr id="57" name="Footer Placeholder 4">
              <a:extLst>
                <a:ext uri="{FF2B5EF4-FFF2-40B4-BE49-F238E27FC236}">
                  <a16:creationId xmlns:a16="http://schemas.microsoft.com/office/drawing/2014/main" id="{0E5044AE-6D31-434D-A5F3-FFD6FE61B48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80309" y="7582114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/>
                <a:t>©</a:t>
              </a:r>
              <a:endParaRPr lang="en-US" sz="917" dirty="0"/>
            </a:p>
          </p:txBody>
        </p:sp>
        <p:sp>
          <p:nvSpPr>
            <p:cNvPr id="58" name="Footer Placeholder 4">
              <a:extLst>
                <a:ext uri="{FF2B5EF4-FFF2-40B4-BE49-F238E27FC236}">
                  <a16:creationId xmlns:a16="http://schemas.microsoft.com/office/drawing/2014/main" id="{C6552DE6-37D3-964B-B4B2-B6BE6E5F242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368570" y="7603357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917" smtClean="0"/>
                <a:t>2023</a:t>
              </a:fld>
              <a:endParaRPr lang="en-US" sz="917" dirty="0"/>
            </a:p>
          </p:txBody>
        </p:sp>
      </p:grpSp>
    </p:spTree>
    <p:extLst>
      <p:ext uri="{BB962C8B-B14F-4D97-AF65-F5344CB8AC3E}">
        <p14:creationId xmlns:p14="http://schemas.microsoft.com/office/powerpoint/2010/main" val="423270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03C7D0F0-10D5-4191-B6F4-99306F468FEF}" type="datetime4">
              <a:rPr lang="en-US" sz="917" b="0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November 29, 2023</a:t>
            </a:fld>
            <a:endParaRPr lang="en-US" sz="917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18E29826-F105-4F77-B977-03F4A4723A21}" type="slidenum">
              <a:rPr lang="en-US" sz="917" b="1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‹#›</a:t>
            </a:fld>
            <a:endParaRPr lang="en-US" sz="917" b="1" dirty="0">
              <a:solidFill>
                <a:schemeClr val="bg1"/>
              </a:solidFill>
            </a:endParaRPr>
          </a:p>
        </p:txBody>
      </p:sp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03C7D0F0-10D5-4191-B6F4-99306F468FEF}" type="datetime4">
              <a:rPr lang="en-US" sz="917" b="0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November 29, 2023</a:t>
            </a:fld>
            <a:endParaRPr lang="en-US" sz="917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18E29826-F105-4F77-B977-03F4A4723A21}" type="slidenum">
              <a:rPr lang="en-US" sz="917" b="1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‹#›</a:t>
            </a:fld>
            <a:endParaRPr lang="en-US" sz="917" b="1" dirty="0">
              <a:solidFill>
                <a:schemeClr val="tx1"/>
              </a:solidFill>
            </a:endParaRP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0" y="1868470"/>
            <a:ext cx="8678333" cy="1857556"/>
          </a:xfrm>
        </p:spPr>
        <p:txBody>
          <a:bodyPr anchor="ctr" anchorCtr="0">
            <a:noAutofit/>
          </a:bodyPr>
          <a:lstStyle>
            <a:lvl1pPr>
              <a:defRPr sz="5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" y="3850731"/>
            <a:ext cx="8678333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rgbClr val="63666F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8" name="Grafika 47">
            <a:extLst>
              <a:ext uri="{FF2B5EF4-FFF2-40B4-BE49-F238E27FC236}">
                <a16:creationId xmlns:a16="http://schemas.microsoft.com/office/drawing/2014/main" id="{35B389AD-5B81-4AE7-9A3F-9B395C82B0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015" y="6177641"/>
            <a:ext cx="922885" cy="380301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9F246894-239C-DA42-8A40-E5711B990381}"/>
              </a:ext>
            </a:extLst>
          </p:cNvPr>
          <p:cNvGrpSpPr/>
          <p:nvPr userDrawn="1"/>
        </p:nvGrpSpPr>
        <p:grpSpPr>
          <a:xfrm>
            <a:off x="4316925" y="6317310"/>
            <a:ext cx="3555209" cy="229719"/>
            <a:chOff x="5180309" y="7580771"/>
            <a:chExt cx="4266251" cy="275663"/>
          </a:xfrm>
        </p:grpSpPr>
        <p:sp>
          <p:nvSpPr>
            <p:cNvPr id="49" name="Footer Placeholder 4">
              <a:extLst>
                <a:ext uri="{FF2B5EF4-FFF2-40B4-BE49-F238E27FC236}">
                  <a16:creationId xmlns:a16="http://schemas.microsoft.com/office/drawing/2014/main" id="{34CCAA4B-1622-664E-A9BD-B7FB0EFD241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81384" y="7580771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 err="1"/>
                <a:t>Luxoft</a:t>
              </a:r>
              <a:r>
                <a:rPr lang="en-GB" sz="917" dirty="0"/>
                <a:t>, A DXC Technology Company. All rights reserved. </a:t>
              </a:r>
              <a:endParaRPr lang="en-US" sz="917" dirty="0"/>
            </a:p>
          </p:txBody>
        </p:sp>
        <p:sp>
          <p:nvSpPr>
            <p:cNvPr id="51" name="Footer Placeholder 4">
              <a:extLst>
                <a:ext uri="{FF2B5EF4-FFF2-40B4-BE49-F238E27FC236}">
                  <a16:creationId xmlns:a16="http://schemas.microsoft.com/office/drawing/2014/main" id="{F447D276-236D-B745-B548-5E1C9BA4C5D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80309" y="7582114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/>
                <a:t>©</a:t>
              </a:r>
              <a:endParaRPr lang="en-US" sz="917" dirty="0"/>
            </a:p>
          </p:txBody>
        </p:sp>
        <p:sp>
          <p:nvSpPr>
            <p:cNvPr id="52" name="Footer Placeholder 4">
              <a:extLst>
                <a:ext uri="{FF2B5EF4-FFF2-40B4-BE49-F238E27FC236}">
                  <a16:creationId xmlns:a16="http://schemas.microsoft.com/office/drawing/2014/main" id="{51EE907F-7AC4-6D4A-AD21-8C061B271B2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368570" y="7603357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917" smtClean="0"/>
                <a:t>2023</a:t>
              </a:fld>
              <a:endParaRPr lang="en-US" sz="917" dirty="0"/>
            </a:p>
          </p:txBody>
        </p:sp>
      </p:grpSp>
    </p:spTree>
    <p:extLst>
      <p:ext uri="{BB962C8B-B14F-4D97-AF65-F5344CB8AC3E}">
        <p14:creationId xmlns:p14="http://schemas.microsoft.com/office/powerpoint/2010/main" val="397524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333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03C7D0F0-10D5-4191-B6F4-99306F468FEF}" type="datetime4">
              <a:rPr lang="en-US" sz="917" b="0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November 29, 2023</a:t>
            </a:fld>
            <a:endParaRPr lang="en-US" sz="917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18E29826-F105-4F77-B977-03F4A4723A21}" type="slidenum">
              <a:rPr lang="en-US" sz="917" b="1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‹#›</a:t>
            </a:fld>
            <a:endParaRPr lang="en-US" sz="917" b="1" dirty="0">
              <a:solidFill>
                <a:schemeClr val="bg1"/>
              </a:solidFill>
            </a:endParaRPr>
          </a:p>
        </p:txBody>
      </p:sp>
      <p:pic>
        <p:nvPicPr>
          <p:cNvPr id="43" name="Grafika 42">
            <a:extLst>
              <a:ext uri="{FF2B5EF4-FFF2-40B4-BE49-F238E27FC236}">
                <a16:creationId xmlns:a16="http://schemas.microsoft.com/office/drawing/2014/main" id="{39619C86-5B4E-4E87-86DA-F11E3D1899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015" y="6177641"/>
            <a:ext cx="922885" cy="380301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91DB53F0-F0CF-D942-8002-6A1C6067D557}"/>
              </a:ext>
            </a:extLst>
          </p:cNvPr>
          <p:cNvGrpSpPr/>
          <p:nvPr userDrawn="1"/>
        </p:nvGrpSpPr>
        <p:grpSpPr>
          <a:xfrm>
            <a:off x="4318396" y="6317031"/>
            <a:ext cx="3555209" cy="229719"/>
            <a:chOff x="574692" y="7700178"/>
            <a:chExt cx="4266251" cy="275663"/>
          </a:xfrm>
        </p:grpSpPr>
        <p:sp>
          <p:nvSpPr>
            <p:cNvPr id="46" name="Footer Placeholder 4">
              <a:extLst>
                <a:ext uri="{FF2B5EF4-FFF2-40B4-BE49-F238E27FC236}">
                  <a16:creationId xmlns:a16="http://schemas.microsoft.com/office/drawing/2014/main" id="{375DF1EE-75CB-AE40-A1C6-F9D281F58EA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75767" y="7700178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 err="1">
                  <a:solidFill>
                    <a:schemeClr val="bg1"/>
                  </a:solidFill>
                </a:rPr>
                <a:t>Luxoft</a:t>
              </a:r>
              <a:r>
                <a:rPr lang="en-GB" sz="917" dirty="0">
                  <a:solidFill>
                    <a:schemeClr val="bg1"/>
                  </a:solidFill>
                </a:rPr>
                <a:t>, A DXC Technology Company. All rights reserved. </a:t>
              </a:r>
              <a:endParaRPr lang="en-US" sz="917" dirty="0">
                <a:solidFill>
                  <a:schemeClr val="bg1"/>
                </a:solidFill>
              </a:endParaRPr>
            </a:p>
          </p:txBody>
        </p:sp>
        <p:sp>
          <p:nvSpPr>
            <p:cNvPr id="47" name="Footer Placeholder 4">
              <a:extLst>
                <a:ext uri="{FF2B5EF4-FFF2-40B4-BE49-F238E27FC236}">
                  <a16:creationId xmlns:a16="http://schemas.microsoft.com/office/drawing/2014/main" id="{BB5C99EF-B9A1-AA4F-9490-B701941767B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74692" y="7701521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>
                  <a:solidFill>
                    <a:schemeClr val="bg1"/>
                  </a:solidFill>
                </a:rPr>
                <a:t>©</a:t>
              </a:r>
              <a:endParaRPr lang="en-US" sz="917" dirty="0">
                <a:solidFill>
                  <a:schemeClr val="bg1"/>
                </a:solidFill>
              </a:endParaRPr>
            </a:p>
          </p:txBody>
        </p:sp>
        <p:sp>
          <p:nvSpPr>
            <p:cNvPr id="48" name="Footer Placeholder 4">
              <a:extLst>
                <a:ext uri="{FF2B5EF4-FFF2-40B4-BE49-F238E27FC236}">
                  <a16:creationId xmlns:a16="http://schemas.microsoft.com/office/drawing/2014/main" id="{CB431BD3-B8A4-5546-A588-7751A816BDF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62953" y="7722764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917" smtClean="0">
                  <a:solidFill>
                    <a:schemeClr val="bg1"/>
                  </a:solidFill>
                </a:rPr>
                <a:t>2023</a:t>
              </a:fld>
              <a:endParaRPr lang="en-US" sz="917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046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uxoft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a 38">
            <a:extLst>
              <a:ext uri="{FF2B5EF4-FFF2-40B4-BE49-F238E27FC236}">
                <a16:creationId xmlns:a16="http://schemas.microsoft.com/office/drawing/2014/main" id="{1E5FE449-EA83-4C78-9697-D63423739D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2170" y="2380744"/>
            <a:ext cx="5087660" cy="2096514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">
            <a:extLst>
              <a:ext uri="{FF2B5EF4-FFF2-40B4-BE49-F238E27FC236}">
                <a16:creationId xmlns:a16="http://schemas.microsoft.com/office/drawing/2014/main" id="{DC67E057-A9AA-433A-9F89-291C09690982}"/>
              </a:ext>
            </a:extLst>
          </p:cNvPr>
          <p:cNvGrpSpPr/>
          <p:nvPr userDrawn="1"/>
        </p:nvGrpSpPr>
        <p:grpSpPr>
          <a:xfrm>
            <a:off x="8348385" y="6432169"/>
            <a:ext cx="3555209" cy="229719"/>
            <a:chOff x="5180309" y="7580771"/>
            <a:chExt cx="4266251" cy="275663"/>
          </a:xfrm>
        </p:grpSpPr>
        <p:sp>
          <p:nvSpPr>
            <p:cNvPr id="44" name="Footer Placeholder 4">
              <a:extLst>
                <a:ext uri="{FF2B5EF4-FFF2-40B4-BE49-F238E27FC236}">
                  <a16:creationId xmlns:a16="http://schemas.microsoft.com/office/drawing/2014/main" id="{0E634178-0260-44F8-A8D6-944C58A475E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81384" y="7580771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 err="1"/>
                <a:t>Luxoft</a:t>
              </a:r>
              <a:r>
                <a:rPr lang="en-GB" sz="917" dirty="0"/>
                <a:t>, A DXC Technology Company. All rights reserved. </a:t>
              </a:r>
              <a:endParaRPr lang="en-US" sz="917" dirty="0"/>
            </a:p>
          </p:txBody>
        </p:sp>
        <p:sp>
          <p:nvSpPr>
            <p:cNvPr id="45" name="Footer Placeholder 4">
              <a:extLst>
                <a:ext uri="{FF2B5EF4-FFF2-40B4-BE49-F238E27FC236}">
                  <a16:creationId xmlns:a16="http://schemas.microsoft.com/office/drawing/2014/main" id="{5F189AA7-1041-4E8C-86F6-09C5418BFA1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80309" y="7582114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/>
                <a:t>©</a:t>
              </a:r>
              <a:endParaRPr lang="en-US" sz="917" dirty="0"/>
            </a:p>
          </p:txBody>
        </p:sp>
        <p:sp>
          <p:nvSpPr>
            <p:cNvPr id="46" name="Footer Placeholder 4">
              <a:extLst>
                <a:ext uri="{FF2B5EF4-FFF2-40B4-BE49-F238E27FC236}">
                  <a16:creationId xmlns:a16="http://schemas.microsoft.com/office/drawing/2014/main" id="{E733443D-E495-43C9-90C1-4E9B1A4B375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368570" y="7603357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917" smtClean="0"/>
                <a:t>2023</a:t>
              </a:fld>
              <a:endParaRPr lang="en-US" sz="917" dirty="0"/>
            </a:p>
          </p:txBody>
        </p:sp>
      </p:grpSp>
    </p:spTree>
    <p:extLst>
      <p:ext uri="{BB962C8B-B14F-4D97-AF65-F5344CB8AC3E}">
        <p14:creationId xmlns:p14="http://schemas.microsoft.com/office/powerpoint/2010/main" val="74712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Tab Shap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571502" y="2116666"/>
            <a:ext cx="5524497" cy="4163484"/>
          </a:xfrm>
          <a:prstGeom prst="round1Rect">
            <a:avLst>
              <a:gd name="adj" fmla="val 1818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667" y="2587625"/>
            <a:ext cx="4674559" cy="1880306"/>
          </a:xfrm>
        </p:spPr>
        <p:txBody>
          <a:bodyPr anchor="ctr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668" y="4784725"/>
            <a:ext cx="4674559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chemeClr val="bg1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8" name="Grafika 47">
            <a:extLst>
              <a:ext uri="{FF2B5EF4-FFF2-40B4-BE49-F238E27FC236}">
                <a16:creationId xmlns:a16="http://schemas.microsoft.com/office/drawing/2014/main" id="{21A44959-9D40-4A9F-897E-47F53D41B4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147" y="564058"/>
            <a:ext cx="1597553" cy="658318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46A9704-3E3A-A64B-8466-4FE4F4F67001}"/>
              </a:ext>
            </a:extLst>
          </p:cNvPr>
          <p:cNvGrpSpPr/>
          <p:nvPr userDrawn="1"/>
        </p:nvGrpSpPr>
        <p:grpSpPr>
          <a:xfrm>
            <a:off x="478911" y="6416816"/>
            <a:ext cx="3555209" cy="229719"/>
            <a:chOff x="574692" y="7700178"/>
            <a:chExt cx="4266251" cy="275663"/>
          </a:xfrm>
        </p:grpSpPr>
        <p:sp>
          <p:nvSpPr>
            <p:cNvPr id="52" name="Footer Placeholder 4">
              <a:extLst>
                <a:ext uri="{FF2B5EF4-FFF2-40B4-BE49-F238E27FC236}">
                  <a16:creationId xmlns:a16="http://schemas.microsoft.com/office/drawing/2014/main" id="{AA845480-8D48-4545-B072-491983FAE7F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75767" y="7700178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 err="1"/>
                <a:t>Luxoft</a:t>
              </a:r>
              <a:r>
                <a:rPr lang="en-GB" sz="917" dirty="0"/>
                <a:t>, A DXC Technology Company. All rights reserved. </a:t>
              </a:r>
              <a:endParaRPr lang="en-US" sz="917" dirty="0"/>
            </a:p>
          </p:txBody>
        </p:sp>
        <p:sp>
          <p:nvSpPr>
            <p:cNvPr id="53" name="Footer Placeholder 4">
              <a:extLst>
                <a:ext uri="{FF2B5EF4-FFF2-40B4-BE49-F238E27FC236}">
                  <a16:creationId xmlns:a16="http://schemas.microsoft.com/office/drawing/2014/main" id="{9A9A7006-4D54-4B46-994C-41DC15E6750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74692" y="7701521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/>
                <a:t>©</a:t>
              </a:r>
              <a:endParaRPr lang="en-US" sz="917" dirty="0"/>
            </a:p>
          </p:txBody>
        </p:sp>
        <p:sp>
          <p:nvSpPr>
            <p:cNvPr id="54" name="Footer Placeholder 4">
              <a:extLst>
                <a:ext uri="{FF2B5EF4-FFF2-40B4-BE49-F238E27FC236}">
                  <a16:creationId xmlns:a16="http://schemas.microsoft.com/office/drawing/2014/main" id="{95618CC7-BDDC-7F47-9C83-14C99197F50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62953" y="7722764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917" smtClean="0"/>
                <a:t>2023</a:t>
              </a:fld>
              <a:endParaRPr lang="en-US" sz="917" dirty="0"/>
            </a:p>
          </p:txBody>
        </p:sp>
      </p:grpSp>
    </p:spTree>
    <p:extLst>
      <p:ext uri="{BB962C8B-B14F-4D97-AF65-F5344CB8AC3E}">
        <p14:creationId xmlns:p14="http://schemas.microsoft.com/office/powerpoint/2010/main" val="242455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Tab Shape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571500" y="1714500"/>
            <a:ext cx="9334500" cy="2667000"/>
          </a:xfrm>
          <a:prstGeom prst="round1Rect">
            <a:avLst>
              <a:gd name="adj" fmla="val 2834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666" y="1714501"/>
            <a:ext cx="8276167" cy="2650906"/>
          </a:xfrm>
        </p:spPr>
        <p:txBody>
          <a:bodyPr anchor="ctr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666" y="4732251"/>
            <a:ext cx="8276166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rgbClr val="63666F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8" name="Grafika 47">
            <a:extLst>
              <a:ext uri="{FF2B5EF4-FFF2-40B4-BE49-F238E27FC236}">
                <a16:creationId xmlns:a16="http://schemas.microsoft.com/office/drawing/2014/main" id="{1FBF69FD-9986-43EE-8CBF-D44AE84246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147" y="564058"/>
            <a:ext cx="1597553" cy="65831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A2FD84A-EF3E-AF45-8DB1-2A52BAB85B43}"/>
              </a:ext>
            </a:extLst>
          </p:cNvPr>
          <p:cNvGrpSpPr/>
          <p:nvPr userDrawn="1"/>
        </p:nvGrpSpPr>
        <p:grpSpPr>
          <a:xfrm>
            <a:off x="478911" y="6416816"/>
            <a:ext cx="3555209" cy="229719"/>
            <a:chOff x="574692" y="7700178"/>
            <a:chExt cx="4266251" cy="275663"/>
          </a:xfrm>
        </p:grpSpPr>
        <p:sp>
          <p:nvSpPr>
            <p:cNvPr id="47" name="Footer Placeholder 4">
              <a:extLst>
                <a:ext uri="{FF2B5EF4-FFF2-40B4-BE49-F238E27FC236}">
                  <a16:creationId xmlns:a16="http://schemas.microsoft.com/office/drawing/2014/main" id="{4012ADEB-70F0-BE46-BA58-9FBE88C6DFD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75767" y="7700178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 err="1"/>
                <a:t>Luxoft</a:t>
              </a:r>
              <a:r>
                <a:rPr lang="en-GB" sz="917" dirty="0"/>
                <a:t>, A DXC Technology Company. All rights reserved. </a:t>
              </a:r>
              <a:endParaRPr lang="en-US" sz="917" dirty="0"/>
            </a:p>
          </p:txBody>
        </p:sp>
        <p:sp>
          <p:nvSpPr>
            <p:cNvPr id="49" name="Footer Placeholder 4">
              <a:extLst>
                <a:ext uri="{FF2B5EF4-FFF2-40B4-BE49-F238E27FC236}">
                  <a16:creationId xmlns:a16="http://schemas.microsoft.com/office/drawing/2014/main" id="{AA54FA16-177E-0D4D-8946-0629D1327A7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74692" y="7701521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/>
                <a:t>©</a:t>
              </a:r>
              <a:endParaRPr lang="en-US" sz="917" dirty="0"/>
            </a:p>
          </p:txBody>
        </p:sp>
        <p:sp>
          <p:nvSpPr>
            <p:cNvPr id="50" name="Footer Placeholder 4">
              <a:extLst>
                <a:ext uri="{FF2B5EF4-FFF2-40B4-BE49-F238E27FC236}">
                  <a16:creationId xmlns:a16="http://schemas.microsoft.com/office/drawing/2014/main" id="{A6443D81-9175-2046-83F5-3C851F578F3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62953" y="7722764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917" smtClean="0"/>
                <a:t>2023</a:t>
              </a:fld>
              <a:endParaRPr lang="en-US" sz="917" dirty="0"/>
            </a:p>
          </p:txBody>
        </p:sp>
      </p:grpSp>
    </p:spTree>
    <p:extLst>
      <p:ext uri="{BB962C8B-B14F-4D97-AF65-F5344CB8AC3E}">
        <p14:creationId xmlns:p14="http://schemas.microsoft.com/office/powerpoint/2010/main" val="240250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Tab Shape 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ity at night&#10;&#10;Description automatically generated with low confidence">
            <a:extLst>
              <a:ext uri="{FF2B5EF4-FFF2-40B4-BE49-F238E27FC236}">
                <a16:creationId xmlns:a16="http://schemas.microsoft.com/office/drawing/2014/main" id="{99627FBC-82C2-4623-838E-4E03FBF4F5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00501" y="0"/>
            <a:ext cx="8191499" cy="6858000"/>
          </a:xfrm>
          <a:prstGeom prst="rect">
            <a:avLst/>
          </a:prstGeom>
        </p:spPr>
      </p:pic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571502" y="2116666"/>
            <a:ext cx="5524497" cy="4163484"/>
          </a:xfrm>
          <a:prstGeom prst="round1Rect">
            <a:avLst>
              <a:gd name="adj" fmla="val 1818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/>
            <a:endParaRPr lang="en-US" sz="1500"/>
          </a:p>
        </p:txBody>
      </p:sp>
      <p:grpSp>
        <p:nvGrpSpPr>
          <p:cNvPr id="9" name="Group 8"/>
          <p:cNvGrpSpPr/>
          <p:nvPr userDrawn="1">
            <p:custDataLst>
              <p:tags r:id="rId2"/>
            </p:custDataLst>
          </p:nvPr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>
              <p:custDataLst>
                <p:tags r:id="rId6"/>
              </p:custDataLst>
            </p:nvPr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>
              <p:custDataLst>
                <p:tags r:id="rId7"/>
              </p:custDataLst>
            </p:nvPr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>
              <p:custDataLst>
                <p:tags r:id="rId8"/>
              </p:custDataLst>
            </p:nvPr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>
              <p:custDataLst>
                <p:tags r:id="rId9"/>
              </p:custDataLst>
            </p:nvPr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>
              <p:custDataLst>
                <p:tags r:id="rId10"/>
              </p:custDataLst>
            </p:nvPr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>
              <p:custDataLst>
                <p:tags r:id="rId11"/>
              </p:custDataLst>
            </p:nvPr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>
              <p:custDataLst>
                <p:tags r:id="rId12"/>
              </p:custDataLst>
            </p:nvPr>
          </p:nvCxnSpPr>
          <p:spPr>
            <a:xfrm flipH="1"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>
              <p:custDataLst>
                <p:tags r:id="rId13"/>
              </p:custDataLst>
            </p:nvPr>
          </p:nvCxnSpPr>
          <p:spPr>
            <a:xfrm flipH="1"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>
              <p:custDataLst>
                <p:tags r:id="rId14"/>
              </p:custDataLst>
            </p:nvPr>
          </p:nvCxnSpPr>
          <p:spPr>
            <a:xfrm flipH="1"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>
              <p:custDataLst>
                <p:tags r:id="rId15"/>
              </p:custDataLst>
            </p:nvPr>
          </p:nvCxnSpPr>
          <p:spPr>
            <a:xfrm flipH="1"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>
              <p:custDataLst>
                <p:tags r:id="rId16"/>
              </p:custDataLst>
            </p:nvPr>
          </p:nvCxnSpPr>
          <p:spPr>
            <a:xfrm flipH="1"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>
              <p:custDataLst>
                <p:tags r:id="rId17"/>
              </p:custDataLst>
            </p:nvPr>
          </p:nvCxnSpPr>
          <p:spPr>
            <a:xfrm flipH="1"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>
              <p:custDataLst>
                <p:tags r:id="rId18"/>
              </p:custDataLst>
            </p:nvPr>
          </p:nvCxnSpPr>
          <p:spPr>
            <a:xfrm flipH="1"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>
              <p:custDataLst>
                <p:tags r:id="rId19"/>
              </p:custDataLst>
            </p:nvPr>
          </p:nvCxnSpPr>
          <p:spPr>
            <a:xfrm flipH="1"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>
              <p:custDataLst>
                <p:tags r:id="rId20"/>
              </p:custDataLst>
            </p:nvPr>
          </p:nvCxnSpPr>
          <p:spPr>
            <a:xfrm flipH="1"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>
              <p:custDataLst>
                <p:tags r:id="rId21"/>
              </p:custDataLst>
            </p:nvPr>
          </p:nvCxnSpPr>
          <p:spPr>
            <a:xfrm flipH="1"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>
              <p:custDataLst>
                <p:tags r:id="rId22"/>
              </p:custDataLst>
            </p:nvPr>
          </p:nvCxnSpPr>
          <p:spPr>
            <a:xfrm flipH="1"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>
              <p:custDataLst>
                <p:tags r:id="rId23"/>
              </p:custDataLst>
            </p:nvPr>
          </p:nvCxnSpPr>
          <p:spPr>
            <a:xfrm flipH="1"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>
              <p:custDataLst>
                <p:tags r:id="rId24"/>
              </p:custDataLst>
            </p:nvPr>
          </p:nvCxnSpPr>
          <p:spPr>
            <a:xfrm flipH="1"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>
              <p:custDataLst>
                <p:tags r:id="rId25"/>
              </p:custDataLst>
            </p:nvPr>
          </p:nvCxnSpPr>
          <p:spPr>
            <a:xfrm flipH="1"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>
              <p:custDataLst>
                <p:tags r:id="rId26"/>
              </p:custDataLst>
            </p:nvPr>
          </p:nvCxnSpPr>
          <p:spPr>
            <a:xfrm flipH="1"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>
              <p:custDataLst>
                <p:tags r:id="rId27"/>
              </p:custDataLst>
            </p:nvPr>
          </p:nvCxnSpPr>
          <p:spPr>
            <a:xfrm flipH="1"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>
              <p:custDataLst>
                <p:tags r:id="rId28"/>
              </p:custDataLst>
            </p:nvPr>
          </p:nvCxnSpPr>
          <p:spPr>
            <a:xfrm flipH="1"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>
              <p:custDataLst>
                <p:tags r:id="rId29"/>
              </p:custDataLst>
            </p:nvPr>
          </p:nvCxnSpPr>
          <p:spPr>
            <a:xfrm flipH="1"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>
              <p:custDataLst>
                <p:tags r:id="rId30"/>
              </p:custDataLst>
            </p:nvPr>
          </p:nvCxnSpPr>
          <p:spPr>
            <a:xfrm flipH="1"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>
              <p:custDataLst>
                <p:tags r:id="rId31"/>
              </p:custDataLst>
            </p:nvPr>
          </p:nvCxnSpPr>
          <p:spPr>
            <a:xfrm flipH="1"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>
              <p:custDataLst>
                <p:tags r:id="rId32"/>
              </p:custDataLst>
            </p:nvPr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>
              <p:custDataLst>
                <p:tags r:id="rId33"/>
              </p:custDataLst>
            </p:nvPr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973667" y="2587625"/>
            <a:ext cx="4674559" cy="1880306"/>
          </a:xfrm>
        </p:spPr>
        <p:txBody>
          <a:bodyPr anchor="ctr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973668" y="4784725"/>
            <a:ext cx="4674559" cy="762000"/>
          </a:xfrm>
        </p:spPr>
        <p:txBody>
          <a:bodyPr>
            <a:noAutofit/>
          </a:bodyPr>
          <a:lstStyle>
            <a:lvl1pPr marL="0" indent="0" algn="l">
              <a:spcBef>
                <a:spcPct val="0"/>
              </a:spcBef>
              <a:buNone/>
              <a:defRPr sz="2333">
                <a:solidFill>
                  <a:schemeClr val="bg1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8" name="Grafika 47">
            <a:extLst>
              <a:ext uri="{FF2B5EF4-FFF2-40B4-BE49-F238E27FC236}">
                <a16:creationId xmlns:a16="http://schemas.microsoft.com/office/drawing/2014/main" id="{21A44959-9D40-4A9F-897E-47F53D41B447}"/>
              </a:ext>
            </a:extLst>
          </p:cNvPr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74147" y="564058"/>
            <a:ext cx="1597553" cy="658318"/>
          </a:xfrm>
          <a:prstGeom prst="rect">
            <a:avLst/>
          </a:prstGeom>
        </p:spPr>
      </p:pic>
      <p:grpSp>
        <p:nvGrpSpPr>
          <p:cNvPr id="2" name="Group 3">
            <a:extLst>
              <a:ext uri="{FF2B5EF4-FFF2-40B4-BE49-F238E27FC236}">
                <a16:creationId xmlns:a16="http://schemas.microsoft.com/office/drawing/2014/main" id="{D33674AB-9573-ADD0-6F33-C9CAAFD976D3}"/>
              </a:ext>
            </a:extLst>
          </p:cNvPr>
          <p:cNvGrpSpPr/>
          <p:nvPr userDrawn="1"/>
        </p:nvGrpSpPr>
        <p:grpSpPr>
          <a:xfrm>
            <a:off x="482387" y="6411771"/>
            <a:ext cx="3555209" cy="229719"/>
            <a:chOff x="5180309" y="7580771"/>
            <a:chExt cx="4266251" cy="275663"/>
          </a:xfrm>
        </p:grpSpPr>
        <p:sp>
          <p:nvSpPr>
            <p:cNvPr id="4" name="Footer Placeholder 4">
              <a:extLst>
                <a:ext uri="{FF2B5EF4-FFF2-40B4-BE49-F238E27FC236}">
                  <a16:creationId xmlns:a16="http://schemas.microsoft.com/office/drawing/2014/main" id="{1764FB53-2FBB-B07F-D913-509FDC2A5D9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81384" y="7580771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 err="1"/>
                <a:t>Luxoft</a:t>
              </a:r>
              <a:r>
                <a:rPr lang="en-GB" sz="917" dirty="0"/>
                <a:t>, A DXC Technology Company. All rights reserved. </a:t>
              </a:r>
              <a:endParaRPr lang="en-US" sz="917" dirty="0"/>
            </a:p>
          </p:txBody>
        </p:sp>
        <p:sp>
          <p:nvSpPr>
            <p:cNvPr id="5" name="Footer Placeholder 4">
              <a:extLst>
                <a:ext uri="{FF2B5EF4-FFF2-40B4-BE49-F238E27FC236}">
                  <a16:creationId xmlns:a16="http://schemas.microsoft.com/office/drawing/2014/main" id="{76B09759-7CD1-3878-6AFB-F366DD678CD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80309" y="7582114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/>
                <a:t>©</a:t>
              </a:r>
              <a:endParaRPr lang="en-US" sz="917" dirty="0"/>
            </a:p>
          </p:txBody>
        </p:sp>
        <p:sp>
          <p:nvSpPr>
            <p:cNvPr id="6" name="Footer Placeholder 4">
              <a:extLst>
                <a:ext uri="{FF2B5EF4-FFF2-40B4-BE49-F238E27FC236}">
                  <a16:creationId xmlns:a16="http://schemas.microsoft.com/office/drawing/2014/main" id="{849E0F30-AE03-E9D1-FD13-7E8EE754F25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368570" y="7603357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917" smtClean="0"/>
                <a:t>2023</a:t>
              </a:fld>
              <a:endParaRPr lang="en-US" sz="917" dirty="0"/>
            </a:p>
          </p:txBody>
        </p:sp>
      </p:grpSp>
    </p:spTree>
    <p:extLst>
      <p:ext uri="{BB962C8B-B14F-4D97-AF65-F5344CB8AC3E}">
        <p14:creationId xmlns:p14="http://schemas.microsoft.com/office/powerpoint/2010/main" val="33214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714499"/>
            <a:ext cx="11049000" cy="4267730"/>
          </a:xfrm>
        </p:spPr>
        <p:txBody>
          <a:bodyPr numCol="2" spcCol="457200">
            <a:normAutofit/>
          </a:bodyPr>
          <a:lstStyle>
            <a:lvl1pPr marL="380985" indent="-380985">
              <a:spcBef>
                <a:spcPts val="750"/>
              </a:spcBef>
              <a:buFont typeface="+mj-lt"/>
              <a:buAutoNum type="arabicPeriod"/>
              <a:tabLst>
                <a:tab pos="5280872" algn="r"/>
              </a:tabLst>
              <a:defRPr sz="1667"/>
            </a:lvl1pPr>
            <a:lvl2pPr marL="571477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/>
            </a:lvl2pPr>
            <a:lvl3pPr marL="761970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/>
            </a:lvl3pPr>
            <a:lvl4pPr marL="952462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/>
            </a:lvl4pPr>
            <a:lvl5pPr marL="1142954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/>
            </a:lvl5pPr>
            <a:lvl6pPr marL="1333447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 baseline="0"/>
            </a:lvl6pPr>
            <a:lvl7pPr marL="1523939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 baseline="0"/>
            </a:lvl7pPr>
            <a:lvl8pPr marL="1714431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 baseline="0"/>
            </a:lvl8pPr>
            <a:lvl9pPr marL="1904924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23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0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380985" indent="-190492">
              <a:buFont typeface="Arial" pitchFamily="34" charset="0"/>
              <a:buChar char="–"/>
              <a:defRPr/>
            </a:lvl4pPr>
            <a:lvl5pPr marL="571477" indent="-190492">
              <a:buFont typeface="Arial" pitchFamily="34" charset="0"/>
              <a:buChar char="–"/>
              <a:defRPr/>
            </a:lvl5pPr>
            <a:lvl6pPr marL="761970" indent="-190492">
              <a:buFont typeface="Arial" pitchFamily="34" charset="0"/>
              <a:buChar char="–"/>
              <a:defRPr baseline="0"/>
            </a:lvl6pPr>
            <a:lvl7pPr marL="952462" indent="-190492">
              <a:buFont typeface="Arial" pitchFamily="34" charset="0"/>
              <a:buChar char="–"/>
              <a:defRPr baseline="0"/>
            </a:lvl7pPr>
            <a:lvl8pPr marL="1142954" indent="-190492">
              <a:buFont typeface="Arial" pitchFamily="34" charset="0"/>
              <a:buChar char="–"/>
              <a:defRPr baseline="0"/>
            </a:lvl8pPr>
            <a:lvl9pPr marL="1333447" indent="-190492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6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33136"/>
            <a:ext cx="8883396" cy="1181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380985" indent="-190492">
              <a:buFont typeface="Arial" pitchFamily="34" charset="0"/>
              <a:buChar char="–"/>
              <a:defRPr/>
            </a:lvl4pPr>
            <a:lvl5pPr marL="571477" indent="-190492">
              <a:buFont typeface="Arial" pitchFamily="34" charset="0"/>
              <a:buChar char="–"/>
              <a:defRPr/>
            </a:lvl5pPr>
            <a:lvl6pPr marL="761970" indent="-190492">
              <a:buFont typeface="Arial" pitchFamily="34" charset="0"/>
              <a:buChar char="–"/>
              <a:defRPr baseline="0"/>
            </a:lvl6pPr>
            <a:lvl7pPr marL="952462" indent="-190492">
              <a:buFont typeface="Arial" pitchFamily="34" charset="0"/>
              <a:buChar char="–"/>
              <a:defRPr baseline="0"/>
            </a:lvl7pPr>
            <a:lvl8pPr marL="1142954" indent="-190492">
              <a:buFont typeface="Arial" pitchFamily="34" charset="0"/>
              <a:buChar char="–"/>
              <a:defRPr baseline="0"/>
            </a:lvl8pPr>
            <a:lvl9pPr marL="1333447" indent="-190492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91994B2C-2165-46A4-99A0-7921C65A1197}"/>
              </a:ext>
            </a:extLst>
          </p:cNvPr>
          <p:cNvSpPr/>
          <p:nvPr userDrawn="1"/>
        </p:nvSpPr>
        <p:spPr>
          <a:xfrm rot="10800000">
            <a:off x="9564687" y="-3"/>
            <a:ext cx="2627307" cy="646707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2A6A47-BB63-437D-9497-6B68158905D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9763125" y="1"/>
            <a:ext cx="2167820" cy="646705"/>
          </a:xfrm>
        </p:spPr>
        <p:txBody>
          <a:bodyPr anchor="ctr" anchorCtr="0">
            <a:normAutofit/>
          </a:bodyPr>
          <a:lstStyle>
            <a:lvl1pPr algn="ctr">
              <a:defRPr sz="1333">
                <a:solidFill>
                  <a:schemeClr val="bg1"/>
                </a:solidFill>
              </a:defRPr>
            </a:lvl1pPr>
            <a:lvl2pPr>
              <a:defRPr sz="1167"/>
            </a:lvl2pPr>
            <a:lvl3pPr>
              <a:defRPr sz="1167"/>
            </a:lvl3pPr>
            <a:lvl4pPr marL="380985" indent="-190492">
              <a:buFont typeface="Arial" pitchFamily="34" charset="0"/>
              <a:buChar char="–"/>
              <a:defRPr sz="1167"/>
            </a:lvl4pPr>
            <a:lvl5pPr marL="571477" indent="-190492">
              <a:buFont typeface="Arial" pitchFamily="34" charset="0"/>
              <a:buChar char="–"/>
              <a:defRPr sz="1167"/>
            </a:lvl5pPr>
            <a:lvl6pPr marL="761970" indent="-190492">
              <a:buFont typeface="Arial" pitchFamily="34" charset="0"/>
              <a:buChar char="–"/>
              <a:defRPr baseline="0"/>
            </a:lvl6pPr>
            <a:lvl7pPr marL="952462" indent="-190492">
              <a:buFont typeface="Arial" pitchFamily="34" charset="0"/>
              <a:buChar char="–"/>
              <a:defRPr baseline="0"/>
            </a:lvl7pPr>
            <a:lvl8pPr marL="1142954" indent="-190492">
              <a:buFont typeface="Arial" pitchFamily="34" charset="0"/>
              <a:buChar char="–"/>
              <a:defRPr baseline="0"/>
            </a:lvl8pPr>
            <a:lvl9pPr marL="1333447" indent="-190492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327651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90492" indent="-190492">
              <a:buFont typeface="Arial" pitchFamily="34" charset="0"/>
              <a:buChar char="•"/>
              <a:defRPr b="0"/>
            </a:lvl1pPr>
            <a:lvl2pPr marL="380985" indent="-190492">
              <a:spcBef>
                <a:spcPts val="500"/>
              </a:spcBef>
              <a:buFont typeface="Arial" pitchFamily="34" charset="0"/>
              <a:buChar char="–"/>
              <a:defRPr b="0"/>
            </a:lvl2pPr>
            <a:lvl3pPr marL="571477" indent="-190492">
              <a:spcBef>
                <a:spcPts val="500"/>
              </a:spcBef>
              <a:buFont typeface="Arial" pitchFamily="34" charset="0"/>
              <a:buChar char="–"/>
              <a:defRPr b="0"/>
            </a:lvl3pPr>
            <a:lvl4pPr marL="761970" indent="-190492">
              <a:spcBef>
                <a:spcPts val="500"/>
              </a:spcBef>
              <a:buFont typeface="Arial" pitchFamily="34" charset="0"/>
              <a:buChar char="–"/>
              <a:defRPr b="0"/>
            </a:lvl4pPr>
            <a:lvl5pPr marL="952462" indent="-190492">
              <a:spcBef>
                <a:spcPts val="500"/>
              </a:spcBef>
              <a:buFont typeface="Arial" pitchFamily="34" charset="0"/>
              <a:buChar char="–"/>
              <a:defRPr b="0"/>
            </a:lvl5pPr>
            <a:lvl6pPr marL="1142954" indent="-190492">
              <a:spcBef>
                <a:spcPts val="500"/>
              </a:spcBef>
              <a:buFont typeface="Arial" pitchFamily="34" charset="0"/>
              <a:buChar char="–"/>
              <a:defRPr baseline="0"/>
            </a:lvl6pPr>
            <a:lvl7pPr marL="1333447" indent="-190492">
              <a:spcBef>
                <a:spcPts val="500"/>
              </a:spcBef>
              <a:buFont typeface="Arial" pitchFamily="34" charset="0"/>
              <a:buChar char="–"/>
              <a:defRPr baseline="0"/>
            </a:lvl7pPr>
            <a:lvl8pPr marL="1523939" indent="-190492">
              <a:spcBef>
                <a:spcPts val="500"/>
              </a:spcBef>
              <a:buFont typeface="Arial" pitchFamily="34" charset="0"/>
              <a:buChar char="–"/>
              <a:defRPr baseline="0"/>
            </a:lvl8pPr>
            <a:lvl9pPr marL="1714431" indent="-190492">
              <a:spcBef>
                <a:spcPts val="5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9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71500" y="533136"/>
            <a:ext cx="11049000" cy="11813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71500" y="1714500"/>
            <a:ext cx="11048999" cy="426772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03C7D0F0-10D5-4191-B6F4-99306F468FEF}" type="datetime4">
              <a:rPr lang="en-US" sz="917" b="0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November 29, 2023</a:t>
            </a:fld>
            <a:endParaRPr lang="en-US" sz="917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18E29826-F105-4F77-B977-03F4A4723A21}" type="slidenum">
              <a:rPr lang="en-US" sz="917" b="1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‹#›</a:t>
            </a:fld>
            <a:endParaRPr lang="en-US" sz="917" b="1" dirty="0">
              <a:solidFill>
                <a:schemeClr val="tx1"/>
              </a:solidFill>
            </a:endParaRP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D2479C33-2277-4E92-90DB-43557A4995C6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63015" y="6177641"/>
            <a:ext cx="922885" cy="38030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02DC157-A1AB-E64D-BF9A-F198ADA0E076}"/>
              </a:ext>
            </a:extLst>
          </p:cNvPr>
          <p:cNvGrpSpPr/>
          <p:nvPr userDrawn="1"/>
        </p:nvGrpSpPr>
        <p:grpSpPr>
          <a:xfrm>
            <a:off x="4316925" y="6317310"/>
            <a:ext cx="3555209" cy="229719"/>
            <a:chOff x="5180309" y="7580771"/>
            <a:chExt cx="4266251" cy="275663"/>
          </a:xfrm>
        </p:grpSpPr>
        <p:sp>
          <p:nvSpPr>
            <p:cNvPr id="46" name="Footer Placeholder 4">
              <a:extLst>
                <a:ext uri="{FF2B5EF4-FFF2-40B4-BE49-F238E27FC236}">
                  <a16:creationId xmlns:a16="http://schemas.microsoft.com/office/drawing/2014/main" id="{5EB65F63-7EBC-AE40-B6C0-3210FC1523D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81384" y="7580771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 err="1"/>
                <a:t>Luxoft</a:t>
              </a:r>
              <a:r>
                <a:rPr lang="en-GB" sz="917" dirty="0"/>
                <a:t>, A DXC Technology Company. All rights reserved. </a:t>
              </a:r>
              <a:endParaRPr lang="en-US" sz="917" dirty="0"/>
            </a:p>
          </p:txBody>
        </p:sp>
        <p:sp>
          <p:nvSpPr>
            <p:cNvPr id="48" name="Footer Placeholder 4">
              <a:extLst>
                <a:ext uri="{FF2B5EF4-FFF2-40B4-BE49-F238E27FC236}">
                  <a16:creationId xmlns:a16="http://schemas.microsoft.com/office/drawing/2014/main" id="{9B786FDD-D378-EA49-82A9-4EBB1EA5246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80309" y="7582114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/>
                <a:t>©</a:t>
              </a:r>
              <a:endParaRPr lang="en-US" sz="917" dirty="0"/>
            </a:p>
          </p:txBody>
        </p:sp>
        <p:sp>
          <p:nvSpPr>
            <p:cNvPr id="52" name="Footer Placeholder 4">
              <a:extLst>
                <a:ext uri="{FF2B5EF4-FFF2-40B4-BE49-F238E27FC236}">
                  <a16:creationId xmlns:a16="http://schemas.microsoft.com/office/drawing/2014/main" id="{EA9110D2-21DC-5D4C-A265-86BDA0A9015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368570" y="7603357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917" smtClean="0"/>
                <a:t>2023</a:t>
              </a:fld>
              <a:endParaRPr lang="en-US" sz="917" dirty="0"/>
            </a:p>
          </p:txBody>
        </p:sp>
      </p:grpSp>
    </p:spTree>
    <p:extLst>
      <p:ext uri="{BB962C8B-B14F-4D97-AF65-F5344CB8AC3E}">
        <p14:creationId xmlns:p14="http://schemas.microsoft.com/office/powerpoint/2010/main" val="320209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1219151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219151" rtl="0" eaLnBrk="1" latinLnBrk="0" hangingPunct="1">
        <a:spcBef>
          <a:spcPts val="1000"/>
        </a:spcBef>
        <a:buFontTx/>
        <a:buNone/>
        <a:defRPr sz="1667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51" rtl="0" eaLnBrk="1" latinLnBrk="0" hangingPunct="1">
        <a:spcBef>
          <a:spcPts val="1000"/>
        </a:spcBef>
        <a:buFontTx/>
        <a:buNone/>
        <a:defRPr sz="1667" kern="1200">
          <a:solidFill>
            <a:schemeClr val="tx1"/>
          </a:solidFill>
          <a:latin typeface="+mn-lt"/>
          <a:ea typeface="+mn-ea"/>
          <a:cs typeface="+mn-cs"/>
        </a:defRPr>
      </a:lvl2pPr>
      <a:lvl3pPr marL="190492" indent="-190492" algn="l" defTabSz="1219151" rtl="0" eaLnBrk="1" latinLnBrk="0" hangingPunct="1">
        <a:spcBef>
          <a:spcPts val="1000"/>
        </a:spcBef>
        <a:buFont typeface="Arial" pitchFamily="34" charset="0"/>
        <a:buChar char="•"/>
        <a:tabLst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380985" indent="-190492" algn="l" defTabSz="1219151" rtl="0" eaLnBrk="1" latinLnBrk="0" hangingPunct="1">
        <a:spcBef>
          <a:spcPts val="500"/>
        </a:spcBef>
        <a:buFont typeface="Arial" pitchFamily="34" charset="0"/>
        <a:buChar char="–"/>
        <a:tabLst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571477" indent="-190492" algn="l" defTabSz="1219151" rtl="0" eaLnBrk="1" latinLnBrk="0" hangingPunct="1">
        <a:spcBef>
          <a:spcPts val="500"/>
        </a:spcBef>
        <a:buFont typeface="Arial" pitchFamily="34" charset="0"/>
        <a:buChar char="–"/>
        <a:tabLst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761970" indent="-190492" algn="l" defTabSz="1219151" rtl="0" eaLnBrk="1" latinLnBrk="0" hangingPunct="1">
        <a:spcBef>
          <a:spcPts val="500"/>
        </a:spcBef>
        <a:buFont typeface="Arial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952462" indent="-190492" algn="l" defTabSz="1219151" rtl="0" eaLnBrk="1" latinLnBrk="0" hangingPunct="1">
        <a:spcBef>
          <a:spcPts val="500"/>
        </a:spcBef>
        <a:buFont typeface="Arial" pitchFamily="34" charset="0"/>
        <a:buChar char="–"/>
        <a:tabLst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1142954" indent="-190492" algn="l" defTabSz="1219151" rtl="0" eaLnBrk="1" latinLnBrk="0" hangingPunct="1">
        <a:spcBef>
          <a:spcPts val="500"/>
        </a:spcBef>
        <a:buFont typeface="Arial" pitchFamily="34" charset="0"/>
        <a:buChar char="–"/>
        <a:defRPr sz="1667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333447" indent="-190492" algn="l" defTabSz="1219151" rtl="0" eaLnBrk="1" latinLnBrk="0" hangingPunct="1">
        <a:spcBef>
          <a:spcPts val="500"/>
        </a:spcBef>
        <a:buFont typeface="Arial" pitchFamily="34" charset="0"/>
        <a:buChar char="–"/>
        <a:tabLst/>
        <a:defRPr sz="1667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6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51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27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02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78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54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29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05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>
          <p15:clr>
            <a:srgbClr val="F26B43"/>
          </p15:clr>
        </p15:guide>
        <p15:guide id="2" pos="4608">
          <p15:clr>
            <a:srgbClr val="F26B43"/>
          </p15:clr>
        </p15:guide>
        <p15:guide id="3" pos="432">
          <p15:clr>
            <a:srgbClr val="F26B43"/>
          </p15:clr>
        </p15:guide>
        <p15:guide id="4" pos="3024">
          <p15:clr>
            <a:srgbClr val="F26B43"/>
          </p15:clr>
        </p15:guide>
        <p15:guide id="5" pos="3312">
          <p15:clr>
            <a:srgbClr val="F26B43"/>
          </p15:clr>
        </p15:guide>
        <p15:guide id="6" pos="4464">
          <p15:clr>
            <a:srgbClr val="F26B43"/>
          </p15:clr>
        </p15:guide>
        <p15:guide id="7" pos="4752">
          <p15:clr>
            <a:srgbClr val="F26B43"/>
          </p15:clr>
        </p15:guide>
        <p15:guide id="8" pos="5904">
          <p15:clr>
            <a:srgbClr val="F26B43"/>
          </p15:clr>
        </p15:guide>
        <p15:guide id="9" pos="6192">
          <p15:clr>
            <a:srgbClr val="F26B43"/>
          </p15:clr>
        </p15:guide>
        <p15:guide id="10" pos="7488">
          <p15:clr>
            <a:srgbClr val="F26B43"/>
          </p15:clr>
        </p15:guide>
        <p15:guide id="11" pos="8784">
          <p15:clr>
            <a:srgbClr val="F26B43"/>
          </p15:clr>
        </p15:guide>
        <p15:guide id="12" orient="horz" pos="1296">
          <p15:clr>
            <a:srgbClr val="F26B43"/>
          </p15:clr>
        </p15:guide>
        <p15:guide id="13" orient="horz" pos="4522">
          <p15:clr>
            <a:srgbClr val="F26B43"/>
          </p15:clr>
        </p15:guide>
        <p15:guide id="14" orient="horz" pos="48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sdk-for-net" TargetMode="External"/><Relationship Id="rId2" Type="http://schemas.openxmlformats.org/officeDocument/2006/relationships/hyperlink" Target="https://github.com/awsdocs/aws-net-developer-guid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learn.microsoft.com/en-us/azure/storage/blobs/storage-quickstart-blobs-dotnet" TargetMode="Externa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en-us/download" TargetMode="Externa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learn.microsoft.com/en-us/dotnet/core/tools/" TargetMode="External"/><Relationship Id="rId4" Type="http://schemas.openxmlformats.org/officeDocument/2006/relationships/hyperlink" Target="https://www.nuget.org/package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storage/common/storage-samples-dotnet" TargetMode="Externa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Azure/azure-sdk-for-net/blob/main/sdk/storage/Azure.Storage.Blobs/samples/Sample02_Auth.cs#L27" TargetMode="External"/><Relationship Id="rId5" Type="http://schemas.openxmlformats.org/officeDocument/2006/relationships/hyperlink" Target="https://github.com/luiscoco/Azure_SDK_Sample10_Create_SAS_for_blob" TargetMode="External"/><Relationship Id="rId4" Type="http://schemas.openxmlformats.org/officeDocument/2006/relationships/hyperlink" Target="https://learn.microsoft.com/en-us/azure/storage/blobs/sas-service-create-dotnet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zure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hyperlink" Target="https://www.youtube.com/watch?v=3Qi9Aqq05Q4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learn.microsoft.com/en-us/dotnet/azure/install-azure-cli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zure/configure-visual-studio" TargetMode="Externa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hyperlink" Target="https://visualstudio.microsoft.com/vs/community/" TargetMode="Externa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zure/configure-vs-code" TargetMode="Externa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github.io/azure-sdk/releases/latest/index.html#net" TargetMode="External"/><Relationship Id="rId2" Type="http://schemas.openxmlformats.org/officeDocument/2006/relationships/hyperlink" Target="https://learn.microsoft.com/en-us/dotnet/azure/sdk/package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FCDB-122D-C37F-3DC0-0CFBE505FB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Software Development Kit (SDK) for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9A7F0-0512-0DC4-A6A3-7E4114FD7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666" y="5261380"/>
            <a:ext cx="4674559" cy="762000"/>
          </a:xfrm>
        </p:spPr>
        <p:txBody>
          <a:bodyPr/>
          <a:lstStyle/>
          <a:p>
            <a:r>
              <a:rPr lang="en-US" dirty="0"/>
              <a:t>Author: Luis Coco Enríquez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33A301-292B-38AD-78F8-5325AE449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5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33136"/>
            <a:ext cx="3877952" cy="437825"/>
          </a:xfrm>
        </p:spPr>
        <p:txBody>
          <a:bodyPr>
            <a:normAutofit/>
          </a:bodyPr>
          <a:lstStyle/>
          <a:p>
            <a:r>
              <a:rPr lang="en-US" dirty="0"/>
              <a:t>GitHub repositories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85145-CEC7-7E7A-AC44-58C73AD92BA8}"/>
              </a:ext>
            </a:extLst>
          </p:cNvPr>
          <p:cNvSpPr txBox="1"/>
          <p:nvPr/>
        </p:nvSpPr>
        <p:spPr>
          <a:xfrm>
            <a:off x="497656" y="1214708"/>
            <a:ext cx="5630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67" b="1" dirty="0"/>
              <a:t>The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sz="1667" b="1" dirty="0"/>
              <a:t>Developer guide for the Azure SDK for .NET</a:t>
            </a:r>
            <a:endParaRPr lang="en-US" sz="1667" b="1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FE063-8B98-9C5E-00C1-24F505F28A21}"/>
              </a:ext>
            </a:extLst>
          </p:cNvPr>
          <p:cNvSpPr txBox="1"/>
          <p:nvPr/>
        </p:nvSpPr>
        <p:spPr>
          <a:xfrm>
            <a:off x="571500" y="1568174"/>
            <a:ext cx="4490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https://github.com/Azure/azure-sdk-for-net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678016-F2DC-4C31-8650-CBD444AB6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7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724" y="568646"/>
            <a:ext cx="9251230" cy="484959"/>
          </a:xfrm>
        </p:spPr>
        <p:txBody>
          <a:bodyPr>
            <a:normAutofit/>
          </a:bodyPr>
          <a:lstStyle/>
          <a:p>
            <a:r>
              <a:rPr lang="en-US" dirty="0"/>
              <a:t>DefaultAzureCredential() for Azure SDK for .NET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04A99E-3A65-3819-D770-CD0C14AEFB17}"/>
              </a:ext>
            </a:extLst>
          </p:cNvPr>
          <p:cNvSpPr txBox="1"/>
          <p:nvPr/>
        </p:nvSpPr>
        <p:spPr>
          <a:xfrm>
            <a:off x="502107" y="1054258"/>
            <a:ext cx="10568347" cy="4966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dirty="0"/>
              <a:t>1. Login in Azure typing the command (previously install Azure CLI): </a:t>
            </a:r>
            <a:r>
              <a:rPr lang="en-US" sz="1667" b="1" dirty="0"/>
              <a:t>az login</a:t>
            </a:r>
          </a:p>
          <a:p>
            <a:endParaRPr lang="en-US" sz="1667" dirty="0"/>
          </a:p>
          <a:p>
            <a:r>
              <a:rPr lang="en-US" sz="1667" dirty="0"/>
              <a:t>2. Create a C# console application with the command: </a:t>
            </a:r>
            <a:r>
              <a:rPr lang="en-US" sz="1600" b="1" dirty="0"/>
              <a:t>dotnet new console --framework net8.0</a:t>
            </a:r>
            <a:endParaRPr lang="en-US" sz="1667" b="1" dirty="0"/>
          </a:p>
          <a:p>
            <a:endParaRPr lang="en-US" sz="1667" dirty="0"/>
          </a:p>
          <a:p>
            <a:r>
              <a:rPr lang="en-US" sz="1667" dirty="0"/>
              <a:t>3. Load the library “Azure.Identity” running the command: </a:t>
            </a:r>
            <a:r>
              <a:rPr lang="en-US" sz="1600" b="1" dirty="0"/>
              <a:t>dotnet add package Azure.Identity --version 1.10.4</a:t>
            </a:r>
            <a:endParaRPr lang="en-US" sz="1667" b="1" dirty="0"/>
          </a:p>
          <a:p>
            <a:endParaRPr lang="en-US" sz="1667" dirty="0">
              <a:solidFill>
                <a:srgbClr val="7030A0"/>
              </a:solidFill>
            </a:endParaRPr>
          </a:p>
          <a:p>
            <a:r>
              <a:rPr lang="en-US" sz="1667" dirty="0"/>
              <a:t>4. Load the library “Azure.Storage.Blobs” running the command: </a:t>
            </a:r>
          </a:p>
          <a:p>
            <a:endParaRPr lang="en-US" sz="1667" b="1" dirty="0"/>
          </a:p>
          <a:p>
            <a:r>
              <a:rPr lang="en-US" sz="1667" b="1" dirty="0"/>
              <a:t>dotnet add package Azure.Storage.Blobs --version 12.19.1</a:t>
            </a:r>
          </a:p>
          <a:p>
            <a:endParaRPr lang="en-US" sz="1667" dirty="0">
              <a:solidFill>
                <a:srgbClr val="7030A0"/>
              </a:solidFill>
            </a:endParaRPr>
          </a:p>
          <a:p>
            <a:r>
              <a:rPr lang="en-US" sz="1667" dirty="0"/>
              <a:t>5. Input the C# application source code: </a:t>
            </a:r>
          </a:p>
          <a:p>
            <a:endParaRPr lang="en-US" sz="1667" dirty="0"/>
          </a:p>
          <a:p>
            <a:r>
              <a:rPr lang="en-US" sz="1667" dirty="0">
                <a:solidFill>
                  <a:srgbClr val="7030A0"/>
                </a:solidFill>
              </a:rPr>
              <a:t>using </a:t>
            </a:r>
            <a:r>
              <a:rPr lang="en-US" sz="1667" dirty="0"/>
              <a:t>Azure.Identity</a:t>
            </a:r>
            <a:r>
              <a:rPr lang="en-US" sz="1667" dirty="0">
                <a:solidFill>
                  <a:srgbClr val="7030A0"/>
                </a:solidFill>
              </a:rPr>
              <a:t>;</a:t>
            </a:r>
          </a:p>
          <a:p>
            <a:r>
              <a:rPr lang="en-US" sz="1667" dirty="0">
                <a:solidFill>
                  <a:srgbClr val="7030A0"/>
                </a:solidFill>
              </a:rPr>
              <a:t>using </a:t>
            </a:r>
            <a:r>
              <a:rPr lang="en-US" sz="1667" dirty="0"/>
              <a:t>Azure.Storage.Blobs</a:t>
            </a:r>
            <a:r>
              <a:rPr lang="en-US" sz="1667" dirty="0">
                <a:solidFill>
                  <a:srgbClr val="7030A0"/>
                </a:solidFill>
              </a:rPr>
              <a:t>;</a:t>
            </a:r>
          </a:p>
          <a:p>
            <a:endParaRPr lang="en-US" sz="1667" dirty="0">
              <a:solidFill>
                <a:srgbClr val="7030A0"/>
              </a:solidFill>
            </a:endParaRPr>
          </a:p>
          <a:p>
            <a:r>
              <a:rPr lang="en-US" sz="1667" dirty="0">
                <a:solidFill>
                  <a:srgbClr val="7030A0"/>
                </a:solidFill>
              </a:rPr>
              <a:t>var </a:t>
            </a:r>
            <a:r>
              <a:rPr lang="en-US" sz="1667" dirty="0">
                <a:solidFill>
                  <a:srgbClr val="FF0000"/>
                </a:solidFill>
              </a:rPr>
              <a:t>uri</a:t>
            </a:r>
            <a:r>
              <a:rPr lang="en-US" sz="1667" dirty="0">
                <a:solidFill>
                  <a:srgbClr val="7030A0"/>
                </a:solidFill>
              </a:rPr>
              <a:t> = new </a:t>
            </a:r>
            <a:r>
              <a:rPr lang="en-US" sz="1667" dirty="0"/>
              <a:t>Uri</a:t>
            </a:r>
            <a:r>
              <a:rPr lang="en-US" sz="1667" dirty="0">
                <a:solidFill>
                  <a:srgbClr val="7030A0"/>
                </a:solidFill>
              </a:rPr>
              <a:t>("</a:t>
            </a:r>
            <a:r>
              <a:rPr lang="en-US" sz="1667" dirty="0">
                <a:solidFill>
                  <a:srgbClr val="0070C0"/>
                </a:solidFill>
              </a:rPr>
              <a:t>https://mynewstorageaccount1974.blob.core.windows.net/newblob/blob.txt</a:t>
            </a:r>
            <a:r>
              <a:rPr lang="en-US" sz="1667" dirty="0">
                <a:solidFill>
                  <a:srgbClr val="7030A0"/>
                </a:solidFill>
              </a:rPr>
              <a:t>");</a:t>
            </a:r>
          </a:p>
          <a:p>
            <a:r>
              <a:rPr lang="en-US" sz="1667" dirty="0">
                <a:solidFill>
                  <a:srgbClr val="7030A0"/>
                </a:solidFill>
              </a:rPr>
              <a:t>var </a:t>
            </a:r>
            <a:r>
              <a:rPr lang="en-US" sz="1667" dirty="0">
                <a:solidFill>
                  <a:srgbClr val="FF0000"/>
                </a:solidFill>
              </a:rPr>
              <a:t>cred</a:t>
            </a:r>
            <a:r>
              <a:rPr lang="en-US" sz="1667" dirty="0">
                <a:solidFill>
                  <a:srgbClr val="7030A0"/>
                </a:solidFill>
              </a:rPr>
              <a:t> = new </a:t>
            </a:r>
            <a:r>
              <a:rPr lang="en-US" sz="1667" b="1" dirty="0"/>
              <a:t>DefaultAzureCredential</a:t>
            </a:r>
            <a:r>
              <a:rPr lang="en-US" sz="1667" dirty="0">
                <a:solidFill>
                  <a:srgbClr val="7030A0"/>
                </a:solidFill>
              </a:rPr>
              <a:t>();</a:t>
            </a:r>
          </a:p>
          <a:p>
            <a:r>
              <a:rPr lang="en-US" sz="1667" dirty="0">
                <a:solidFill>
                  <a:srgbClr val="7030A0"/>
                </a:solidFill>
              </a:rPr>
              <a:t>var </a:t>
            </a:r>
            <a:r>
              <a:rPr lang="en-US" sz="1667" dirty="0">
                <a:solidFill>
                  <a:srgbClr val="FF0000"/>
                </a:solidFill>
              </a:rPr>
              <a:t>client</a:t>
            </a:r>
            <a:r>
              <a:rPr lang="en-US" sz="1667" dirty="0">
                <a:solidFill>
                  <a:srgbClr val="7030A0"/>
                </a:solidFill>
              </a:rPr>
              <a:t> = new </a:t>
            </a:r>
            <a:r>
              <a:rPr lang="en-US" sz="1667" dirty="0"/>
              <a:t>UploadAsyncBlobClient</a:t>
            </a:r>
            <a:r>
              <a:rPr lang="en-US" sz="1667" dirty="0">
                <a:solidFill>
                  <a:srgbClr val="7030A0"/>
                </a:solidFill>
              </a:rPr>
              <a:t>(</a:t>
            </a:r>
            <a:r>
              <a:rPr lang="en-US" sz="1667" dirty="0">
                <a:solidFill>
                  <a:srgbClr val="FF0000"/>
                </a:solidFill>
              </a:rPr>
              <a:t>uri</a:t>
            </a:r>
            <a:r>
              <a:rPr lang="en-US" sz="1667" dirty="0">
                <a:solidFill>
                  <a:srgbClr val="7030A0"/>
                </a:solidFill>
              </a:rPr>
              <a:t>, </a:t>
            </a:r>
            <a:r>
              <a:rPr lang="en-US" sz="1667" dirty="0">
                <a:solidFill>
                  <a:srgbClr val="FF0000"/>
                </a:solidFill>
              </a:rPr>
              <a:t>cred</a:t>
            </a:r>
            <a:r>
              <a:rPr lang="en-US" sz="1667" dirty="0">
                <a:solidFill>
                  <a:srgbClr val="7030A0"/>
                </a:solidFill>
              </a:rPr>
              <a:t>);</a:t>
            </a:r>
          </a:p>
          <a:p>
            <a:r>
              <a:rPr lang="en-US" sz="1667" dirty="0">
                <a:solidFill>
                  <a:srgbClr val="7030A0"/>
                </a:solidFill>
              </a:rPr>
              <a:t>await </a:t>
            </a:r>
            <a:r>
              <a:rPr lang="en-US" sz="1667" dirty="0">
                <a:solidFill>
                  <a:srgbClr val="FF0000"/>
                </a:solidFill>
              </a:rPr>
              <a:t>client</a:t>
            </a:r>
            <a:r>
              <a:rPr lang="en-US" sz="1667" dirty="0">
                <a:solidFill>
                  <a:srgbClr val="7030A0"/>
                </a:solidFill>
              </a:rPr>
              <a:t>.</a:t>
            </a:r>
            <a:r>
              <a:rPr lang="en-US" sz="1667" b="1" dirty="0"/>
              <a:t> </a:t>
            </a:r>
            <a:r>
              <a:rPr lang="en-US" sz="1667" dirty="0">
                <a:solidFill>
                  <a:srgbClr val="7030A0"/>
                </a:solidFill>
              </a:rPr>
              <a:t>("</a:t>
            </a:r>
            <a:r>
              <a:rPr lang="en-US" sz="1667" dirty="0">
                <a:solidFill>
                  <a:srgbClr val="00B0F0"/>
                </a:solidFill>
              </a:rPr>
              <a:t>blob.txt</a:t>
            </a:r>
            <a:r>
              <a:rPr lang="en-US" sz="1667" dirty="0">
                <a:solidFill>
                  <a:srgbClr val="7030A0"/>
                </a:solidFill>
              </a:rPr>
              <a:t>");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C34F2-E0B9-8BD8-565A-A290A37AA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46735E0-4806-813F-B661-AABBF4CEF28D}"/>
              </a:ext>
            </a:extLst>
          </p:cNvPr>
          <p:cNvSpPr/>
          <p:nvPr/>
        </p:nvSpPr>
        <p:spPr>
          <a:xfrm>
            <a:off x="8180962" y="4927107"/>
            <a:ext cx="807396" cy="21306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C356C0-6338-7D29-1C79-B507182681BC}"/>
              </a:ext>
            </a:extLst>
          </p:cNvPr>
          <p:cNvCxnSpPr>
            <a:cxnSpLocks/>
          </p:cNvCxnSpPr>
          <p:nvPr/>
        </p:nvCxnSpPr>
        <p:spPr>
          <a:xfrm flipV="1">
            <a:off x="3892859" y="4396902"/>
            <a:ext cx="290035" cy="530205"/>
          </a:xfrm>
          <a:prstGeom prst="straightConnector1">
            <a:avLst/>
          </a:prstGeom>
          <a:ln w="63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AADCF5-3AF9-5E41-C18C-8DA1449C8E93}"/>
              </a:ext>
            </a:extLst>
          </p:cNvPr>
          <p:cNvSpPr txBox="1"/>
          <p:nvPr/>
        </p:nvSpPr>
        <p:spPr>
          <a:xfrm>
            <a:off x="3331724" y="4183838"/>
            <a:ext cx="170234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1200" dirty="0"/>
              <a:t>StorageAccountName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C9610E-EF50-E1C9-3ED7-5203E57A4FB6}"/>
              </a:ext>
            </a:extLst>
          </p:cNvPr>
          <p:cNvSpPr/>
          <p:nvPr/>
        </p:nvSpPr>
        <p:spPr>
          <a:xfrm>
            <a:off x="5903226" y="4183838"/>
            <a:ext cx="1702340" cy="21306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BlobConatinerName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BB40F2-9DD3-98F0-B658-CB807E979742}"/>
              </a:ext>
            </a:extLst>
          </p:cNvPr>
          <p:cNvCxnSpPr>
            <a:cxnSpLocks/>
          </p:cNvCxnSpPr>
          <p:nvPr/>
        </p:nvCxnSpPr>
        <p:spPr>
          <a:xfrm flipH="1" flipV="1">
            <a:off x="6789906" y="4442370"/>
            <a:ext cx="1324837" cy="484737"/>
          </a:xfrm>
          <a:prstGeom prst="straightConnector1">
            <a:avLst/>
          </a:prstGeom>
          <a:ln w="63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ADDD00-59B4-17FB-0558-C0F10E0D4564}"/>
              </a:ext>
            </a:extLst>
          </p:cNvPr>
          <p:cNvSpPr txBox="1"/>
          <p:nvPr/>
        </p:nvSpPr>
        <p:spPr>
          <a:xfrm>
            <a:off x="8480300" y="4163097"/>
            <a:ext cx="943583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1200" dirty="0"/>
              <a:t>BlobName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708AEC-B25A-172D-4475-12AE3386F116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8833282" y="4421629"/>
            <a:ext cx="118810" cy="505478"/>
          </a:xfrm>
          <a:prstGeom prst="straightConnector1">
            <a:avLst/>
          </a:prstGeom>
          <a:ln w="63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0614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33136"/>
            <a:ext cx="7733514" cy="484959"/>
          </a:xfrm>
        </p:spPr>
        <p:txBody>
          <a:bodyPr>
            <a:normAutofit/>
          </a:bodyPr>
          <a:lstStyle/>
          <a:p>
            <a:r>
              <a:rPr lang="en-US" dirty="0"/>
              <a:t>C# code samples with Azure SDK for .NET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C3F99-FF5F-DC68-1438-1E36CEB98668}"/>
              </a:ext>
            </a:extLst>
          </p:cNvPr>
          <p:cNvSpPr txBox="1"/>
          <p:nvPr/>
        </p:nvSpPr>
        <p:spPr>
          <a:xfrm>
            <a:off x="571500" y="1272370"/>
            <a:ext cx="982626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Sample </a:t>
            </a:r>
            <a:r>
              <a:rPr lang="en-US" b="1"/>
              <a:t>1:</a:t>
            </a:r>
            <a:r>
              <a:rPr lang="en-US"/>
              <a:t> </a:t>
            </a:r>
            <a:endParaRPr lang="en-US" sz="1400" dirty="0"/>
          </a:p>
          <a:p>
            <a:r>
              <a:rPr lang="en-US" b="1" dirty="0"/>
              <a:t>Sample 2: </a:t>
            </a:r>
          </a:p>
          <a:p>
            <a:r>
              <a:rPr lang="en-US" b="1" dirty="0"/>
              <a:t>Sample 3: </a:t>
            </a:r>
            <a:endParaRPr lang="en-US" sz="1400" dirty="0"/>
          </a:p>
          <a:p>
            <a:r>
              <a:rPr lang="en-US" b="1" dirty="0"/>
              <a:t>Sample 4:</a:t>
            </a:r>
            <a:r>
              <a:rPr lang="en-US" dirty="0"/>
              <a:t> </a:t>
            </a:r>
            <a:endParaRPr lang="en-US" sz="1400" dirty="0"/>
          </a:p>
          <a:p>
            <a:r>
              <a:rPr lang="en-US" b="1" dirty="0"/>
              <a:t>Sample 5:</a:t>
            </a:r>
            <a:r>
              <a:rPr lang="en-US" dirty="0"/>
              <a:t> </a:t>
            </a:r>
            <a:endParaRPr lang="en-US" sz="1400" dirty="0"/>
          </a:p>
          <a:p>
            <a:r>
              <a:rPr lang="en-US" b="1" dirty="0"/>
              <a:t>Sample 6:</a:t>
            </a:r>
            <a:r>
              <a:rPr lang="en-US" dirty="0"/>
              <a:t> </a:t>
            </a:r>
            <a:endParaRPr lang="en-US" sz="1400" dirty="0"/>
          </a:p>
          <a:p>
            <a:r>
              <a:rPr lang="en-US" b="1" dirty="0"/>
              <a:t>Sample 7:</a:t>
            </a:r>
            <a:r>
              <a:rPr lang="en-US" dirty="0"/>
              <a:t> </a:t>
            </a:r>
            <a:endParaRPr lang="en-US" sz="1400" dirty="0"/>
          </a:p>
          <a:p>
            <a:r>
              <a:rPr lang="en-US" b="1" dirty="0"/>
              <a:t>Sample 8:</a:t>
            </a:r>
            <a:r>
              <a:rPr lang="en-US" dirty="0"/>
              <a:t> </a:t>
            </a:r>
            <a:endParaRPr lang="en-US" sz="1400" dirty="0"/>
          </a:p>
          <a:p>
            <a:r>
              <a:rPr lang="en-US" b="1" dirty="0"/>
              <a:t>Sample 9: </a:t>
            </a:r>
          </a:p>
          <a:p>
            <a:r>
              <a:rPr lang="en-US" b="1" dirty="0"/>
              <a:t>Sample 10: </a:t>
            </a:r>
          </a:p>
          <a:p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47A63D-7784-4D2D-D6D4-8C6B17FB4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6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33136"/>
            <a:ext cx="9251230" cy="484959"/>
          </a:xfrm>
        </p:spPr>
        <p:txBody>
          <a:bodyPr>
            <a:normAutofit/>
          </a:bodyPr>
          <a:lstStyle/>
          <a:p>
            <a:r>
              <a:rPr lang="en-US" dirty="0"/>
              <a:t>C# code samples with Azure SDK for .NET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04A99E-3A65-3819-D770-CD0C14AEFB17}"/>
              </a:ext>
            </a:extLst>
          </p:cNvPr>
          <p:cNvSpPr txBox="1"/>
          <p:nvPr/>
        </p:nvSpPr>
        <p:spPr>
          <a:xfrm>
            <a:off x="412435" y="1123735"/>
            <a:ext cx="8074618" cy="317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/>
              <a:t>Sample 1: </a:t>
            </a:r>
            <a:r>
              <a:rPr lang="en-US" sz="1667" dirty="0"/>
              <a:t>create a Blob container inside an Azure Storage account</a:t>
            </a:r>
          </a:p>
          <a:p>
            <a:endParaRPr lang="en-US" sz="1667" dirty="0">
              <a:solidFill>
                <a:srgbClr val="7030A0"/>
              </a:solidFill>
            </a:endParaRPr>
          </a:p>
          <a:p>
            <a:r>
              <a:rPr lang="en-US" sz="1667" dirty="0">
                <a:solidFill>
                  <a:srgbClr val="7030A0"/>
                </a:solidFill>
              </a:rPr>
              <a:t>using</a:t>
            </a:r>
            <a:r>
              <a:rPr lang="en-US" sz="1667" dirty="0"/>
              <a:t> </a:t>
            </a:r>
            <a:r>
              <a:rPr lang="en-US" sz="1667" b="1" dirty="0"/>
              <a:t>Azure.Storage.Blobs</a:t>
            </a:r>
            <a:r>
              <a:rPr lang="en-US" sz="1667" dirty="0"/>
              <a:t>;</a:t>
            </a:r>
          </a:p>
          <a:p>
            <a:endParaRPr lang="en-US" sz="1667" dirty="0"/>
          </a:p>
          <a:p>
            <a:r>
              <a:rPr lang="en-US" sz="1667" dirty="0">
                <a:solidFill>
                  <a:srgbClr val="7030A0"/>
                </a:solidFill>
              </a:rPr>
              <a:t>string</a:t>
            </a:r>
            <a:r>
              <a:rPr lang="en-US" sz="1667" dirty="0"/>
              <a:t> </a:t>
            </a:r>
            <a:r>
              <a:rPr lang="en-US" sz="1667" dirty="0">
                <a:solidFill>
                  <a:srgbClr val="FF0000"/>
                </a:solidFill>
              </a:rPr>
              <a:t>connectionString</a:t>
            </a:r>
            <a:r>
              <a:rPr lang="en-US" sz="1667" dirty="0"/>
              <a:t> = “</a:t>
            </a:r>
            <a:r>
              <a:rPr lang="en-US" sz="1667" dirty="0">
                <a:solidFill>
                  <a:srgbClr val="0070C0"/>
                </a:solidFill>
              </a:rPr>
              <a:t>&lt;AzureStorageAccountConnectionString&gt;</a:t>
            </a:r>
            <a:r>
              <a:rPr lang="en-US" sz="1667" dirty="0"/>
              <a:t>";</a:t>
            </a:r>
          </a:p>
          <a:p>
            <a:r>
              <a:rPr lang="en-US" sz="1667" dirty="0">
                <a:solidFill>
                  <a:srgbClr val="7030A0"/>
                </a:solidFill>
              </a:rPr>
              <a:t>string</a:t>
            </a:r>
            <a:r>
              <a:rPr lang="en-US" sz="1667" dirty="0"/>
              <a:t> </a:t>
            </a:r>
            <a:r>
              <a:rPr lang="en-US" sz="1667" dirty="0">
                <a:solidFill>
                  <a:srgbClr val="FF0000"/>
                </a:solidFill>
              </a:rPr>
              <a:t>containerName</a:t>
            </a:r>
            <a:r>
              <a:rPr lang="en-US" sz="1667" dirty="0"/>
              <a:t> = "</a:t>
            </a:r>
            <a:r>
              <a:rPr lang="en-US" sz="1667" dirty="0">
                <a:solidFill>
                  <a:srgbClr val="0070C0"/>
                </a:solidFill>
              </a:rPr>
              <a:t>data1</a:t>
            </a:r>
            <a:r>
              <a:rPr lang="en-US" sz="1667" dirty="0"/>
              <a:t>";</a:t>
            </a:r>
          </a:p>
          <a:p>
            <a:endParaRPr lang="en-US" sz="1667" dirty="0"/>
          </a:p>
          <a:p>
            <a:r>
              <a:rPr lang="en-US" sz="1667" b="1" dirty="0"/>
              <a:t>BlobServiceClient</a:t>
            </a:r>
            <a:r>
              <a:rPr lang="en-US" sz="1667" dirty="0"/>
              <a:t> </a:t>
            </a:r>
            <a:r>
              <a:rPr lang="en-US" sz="1667" dirty="0">
                <a:solidFill>
                  <a:srgbClr val="FF0000"/>
                </a:solidFill>
              </a:rPr>
              <a:t>blobServiceClient</a:t>
            </a:r>
            <a:r>
              <a:rPr lang="en-US" sz="1667" dirty="0"/>
              <a:t> = </a:t>
            </a:r>
            <a:r>
              <a:rPr lang="en-US" sz="1667" dirty="0">
                <a:solidFill>
                  <a:srgbClr val="7030A0"/>
                </a:solidFill>
              </a:rPr>
              <a:t>new</a:t>
            </a:r>
            <a:r>
              <a:rPr lang="en-US" sz="1667" dirty="0"/>
              <a:t> </a:t>
            </a:r>
            <a:r>
              <a:rPr lang="en-US" sz="1667" b="1" dirty="0"/>
              <a:t>BlobServiceClient</a:t>
            </a:r>
            <a:r>
              <a:rPr lang="en-US" sz="1667" dirty="0"/>
              <a:t>(</a:t>
            </a:r>
            <a:r>
              <a:rPr lang="en-US" sz="1667" dirty="0">
                <a:solidFill>
                  <a:srgbClr val="FF0000"/>
                </a:solidFill>
              </a:rPr>
              <a:t>connectionString</a:t>
            </a:r>
            <a:r>
              <a:rPr lang="en-US" sz="1667" dirty="0"/>
              <a:t>);</a:t>
            </a:r>
          </a:p>
          <a:p>
            <a:endParaRPr lang="en-US" sz="1667" dirty="0"/>
          </a:p>
          <a:p>
            <a:r>
              <a:rPr lang="en-US" sz="1667" b="1" dirty="0"/>
              <a:t>Console</a:t>
            </a:r>
            <a:r>
              <a:rPr lang="en-US" sz="1667" dirty="0"/>
              <a:t>.</a:t>
            </a:r>
            <a:r>
              <a:rPr lang="en-US" sz="1667" b="1" dirty="0"/>
              <a:t>WriteLine</a:t>
            </a:r>
            <a:r>
              <a:rPr lang="en-US" sz="1667" dirty="0"/>
              <a:t>("</a:t>
            </a:r>
            <a:r>
              <a:rPr lang="en-US" sz="1667" dirty="0">
                <a:solidFill>
                  <a:srgbClr val="0070C0"/>
                </a:solidFill>
              </a:rPr>
              <a:t>Creating the container</a:t>
            </a:r>
            <a:r>
              <a:rPr lang="en-US" sz="1667" dirty="0"/>
              <a:t>");</a:t>
            </a:r>
          </a:p>
          <a:p>
            <a:endParaRPr lang="en-US" sz="1667" dirty="0"/>
          </a:p>
          <a:p>
            <a:r>
              <a:rPr lang="en-US" sz="1667" dirty="0">
                <a:solidFill>
                  <a:srgbClr val="7030A0"/>
                </a:solidFill>
              </a:rPr>
              <a:t>await</a:t>
            </a:r>
            <a:r>
              <a:rPr lang="en-US" sz="1667" dirty="0"/>
              <a:t> </a:t>
            </a:r>
            <a:r>
              <a:rPr lang="en-US" sz="1667" dirty="0">
                <a:solidFill>
                  <a:srgbClr val="FF0000"/>
                </a:solidFill>
              </a:rPr>
              <a:t>blobServiceClient</a:t>
            </a:r>
            <a:r>
              <a:rPr lang="en-US" sz="1667" dirty="0"/>
              <a:t>.</a:t>
            </a:r>
            <a:r>
              <a:rPr lang="en-US" sz="1667" b="1" dirty="0"/>
              <a:t>CreateBlobContainerAsync</a:t>
            </a:r>
            <a:r>
              <a:rPr lang="en-US" sz="1667" dirty="0"/>
              <a:t>(</a:t>
            </a:r>
            <a:r>
              <a:rPr lang="en-US" sz="1667" dirty="0">
                <a:solidFill>
                  <a:srgbClr val="FF0000"/>
                </a:solidFill>
              </a:rPr>
              <a:t>containerName</a:t>
            </a:r>
            <a:r>
              <a:rPr lang="en-US" sz="1667" dirty="0"/>
              <a:t>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C34F2-E0B9-8BD8-565A-A290A37AA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4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33136"/>
            <a:ext cx="9251230" cy="484959"/>
          </a:xfrm>
        </p:spPr>
        <p:txBody>
          <a:bodyPr>
            <a:normAutofit/>
          </a:bodyPr>
          <a:lstStyle/>
          <a:p>
            <a:r>
              <a:rPr lang="en-US" dirty="0"/>
              <a:t>C# code samples with Azure SDK for .NET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04A99E-3A65-3819-D770-CD0C14AEFB17}"/>
              </a:ext>
            </a:extLst>
          </p:cNvPr>
          <p:cNvSpPr txBox="1"/>
          <p:nvPr/>
        </p:nvSpPr>
        <p:spPr>
          <a:xfrm>
            <a:off x="412435" y="1123735"/>
            <a:ext cx="5899588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/>
              <a:t>Sample 2: </a:t>
            </a:r>
            <a:r>
              <a:rPr lang="en-US" sz="1667" dirty="0"/>
              <a:t>List blobs containers in an Azure Storage account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C34F2-E0B9-8BD8-565A-A290A37AA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84228E-DE30-01E0-4232-0CCF4C1E4126}"/>
              </a:ext>
            </a:extLst>
          </p:cNvPr>
          <p:cNvSpPr txBox="1"/>
          <p:nvPr/>
        </p:nvSpPr>
        <p:spPr>
          <a:xfrm>
            <a:off x="412435" y="1568174"/>
            <a:ext cx="10397763" cy="3427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67" dirty="0">
                <a:solidFill>
                  <a:srgbClr val="7030A0"/>
                </a:solidFill>
              </a:rPr>
              <a:t>using</a:t>
            </a:r>
            <a:r>
              <a:rPr lang="en-US" sz="1667" dirty="0"/>
              <a:t> </a:t>
            </a:r>
            <a:r>
              <a:rPr lang="en-US" sz="1667" b="1" dirty="0"/>
              <a:t>Azure.Storage.Blobs</a:t>
            </a:r>
            <a:r>
              <a:rPr lang="en-US" sz="1667" dirty="0"/>
              <a:t>;</a:t>
            </a:r>
          </a:p>
          <a:p>
            <a:r>
              <a:rPr lang="en-US" sz="1667" dirty="0">
                <a:solidFill>
                  <a:srgbClr val="7030A0"/>
                </a:solidFill>
              </a:rPr>
              <a:t>using</a:t>
            </a:r>
            <a:r>
              <a:rPr lang="en-US" sz="1667" dirty="0"/>
              <a:t> </a:t>
            </a:r>
            <a:r>
              <a:rPr lang="en-US" sz="1667" b="1" dirty="0"/>
              <a:t>Azure.Storage.Blobs.Models</a:t>
            </a:r>
            <a:r>
              <a:rPr lang="en-US" sz="1667" dirty="0"/>
              <a:t>;</a:t>
            </a:r>
          </a:p>
          <a:p>
            <a:endParaRPr lang="en-US" sz="1667" dirty="0"/>
          </a:p>
          <a:p>
            <a:r>
              <a:rPr lang="en-US" sz="1667" dirty="0">
                <a:solidFill>
                  <a:srgbClr val="7030A0"/>
                </a:solidFill>
              </a:rPr>
              <a:t>string</a:t>
            </a:r>
            <a:r>
              <a:rPr lang="en-US" sz="1667" dirty="0"/>
              <a:t> </a:t>
            </a:r>
            <a:r>
              <a:rPr lang="en-US" sz="1667" dirty="0">
                <a:solidFill>
                  <a:srgbClr val="FF0000"/>
                </a:solidFill>
              </a:rPr>
              <a:t>connectionString</a:t>
            </a:r>
            <a:r>
              <a:rPr lang="en-US" sz="1667" dirty="0"/>
              <a:t> = "</a:t>
            </a:r>
            <a:r>
              <a:rPr lang="en-US" sz="1667" dirty="0">
                <a:solidFill>
                  <a:srgbClr val="0070C0"/>
                </a:solidFill>
              </a:rPr>
              <a:t>&lt;AzureStorageAccountConnectionString&gt;</a:t>
            </a:r>
            <a:r>
              <a:rPr lang="en-US" sz="1667" dirty="0"/>
              <a:t>";</a:t>
            </a:r>
          </a:p>
          <a:p>
            <a:r>
              <a:rPr lang="en-US" sz="1667" dirty="0">
                <a:solidFill>
                  <a:srgbClr val="7030A0"/>
                </a:solidFill>
              </a:rPr>
              <a:t>string</a:t>
            </a:r>
            <a:r>
              <a:rPr lang="en-US" sz="1667" dirty="0"/>
              <a:t> </a:t>
            </a:r>
            <a:r>
              <a:rPr lang="en-US" sz="1667" dirty="0">
                <a:solidFill>
                  <a:srgbClr val="FF0000"/>
                </a:solidFill>
              </a:rPr>
              <a:t>containerName</a:t>
            </a:r>
            <a:r>
              <a:rPr lang="en-US" sz="1667" dirty="0"/>
              <a:t> = "</a:t>
            </a:r>
            <a:r>
              <a:rPr lang="en-US" sz="1667" dirty="0">
                <a:solidFill>
                  <a:srgbClr val="0070C0"/>
                </a:solidFill>
              </a:rPr>
              <a:t>data</a:t>
            </a:r>
            <a:r>
              <a:rPr lang="en-US" sz="1667" dirty="0"/>
              <a:t>";</a:t>
            </a:r>
          </a:p>
          <a:p>
            <a:endParaRPr lang="en-US" sz="1667" dirty="0"/>
          </a:p>
          <a:p>
            <a:r>
              <a:rPr lang="en-US" sz="1667" b="1" dirty="0"/>
              <a:t>BlobContainerClient</a:t>
            </a:r>
            <a:r>
              <a:rPr lang="en-US" sz="1667" dirty="0"/>
              <a:t> </a:t>
            </a:r>
            <a:r>
              <a:rPr lang="en-US" sz="1667" dirty="0">
                <a:solidFill>
                  <a:srgbClr val="FF0000"/>
                </a:solidFill>
              </a:rPr>
              <a:t>blobContainerClient</a:t>
            </a:r>
            <a:r>
              <a:rPr lang="en-US" sz="1667" dirty="0"/>
              <a:t> = </a:t>
            </a:r>
            <a:r>
              <a:rPr lang="en-US" sz="1667" dirty="0">
                <a:solidFill>
                  <a:srgbClr val="7030A0"/>
                </a:solidFill>
              </a:rPr>
              <a:t>new</a:t>
            </a:r>
            <a:r>
              <a:rPr lang="en-US" sz="1667" dirty="0"/>
              <a:t> </a:t>
            </a:r>
            <a:r>
              <a:rPr lang="en-US" sz="1667" b="1" dirty="0"/>
              <a:t>BlobContainerClient</a:t>
            </a:r>
            <a:r>
              <a:rPr lang="en-US" sz="1667" dirty="0"/>
              <a:t>(</a:t>
            </a:r>
            <a:r>
              <a:rPr lang="en-US" sz="1667" dirty="0">
                <a:solidFill>
                  <a:srgbClr val="FF0000"/>
                </a:solidFill>
              </a:rPr>
              <a:t>connectionString</a:t>
            </a:r>
            <a:r>
              <a:rPr lang="en-US" sz="1667" dirty="0"/>
              <a:t>, </a:t>
            </a:r>
            <a:r>
              <a:rPr lang="en-US" sz="1667" dirty="0">
                <a:solidFill>
                  <a:srgbClr val="FF0000"/>
                </a:solidFill>
              </a:rPr>
              <a:t>containerName</a:t>
            </a:r>
            <a:r>
              <a:rPr lang="en-US" sz="1667" dirty="0"/>
              <a:t>);</a:t>
            </a:r>
          </a:p>
          <a:p>
            <a:endParaRPr lang="en-US" sz="1667" dirty="0"/>
          </a:p>
          <a:p>
            <a:r>
              <a:rPr lang="en-US" sz="1667" dirty="0">
                <a:solidFill>
                  <a:srgbClr val="7030A0"/>
                </a:solidFill>
              </a:rPr>
              <a:t>await foreach</a:t>
            </a:r>
            <a:r>
              <a:rPr lang="en-US" sz="1667" dirty="0"/>
              <a:t>(</a:t>
            </a:r>
            <a:r>
              <a:rPr lang="en-US" sz="1667" b="1" dirty="0"/>
              <a:t>BlobItem</a:t>
            </a:r>
            <a:r>
              <a:rPr lang="en-US" sz="1667" dirty="0"/>
              <a:t> </a:t>
            </a:r>
            <a:r>
              <a:rPr lang="en-US" sz="1667" dirty="0">
                <a:solidFill>
                  <a:srgbClr val="FF0000"/>
                </a:solidFill>
              </a:rPr>
              <a:t>blobItem</a:t>
            </a:r>
            <a:r>
              <a:rPr lang="en-US" sz="1667" dirty="0"/>
              <a:t> in </a:t>
            </a:r>
            <a:r>
              <a:rPr lang="en-US" sz="1667" dirty="0">
                <a:solidFill>
                  <a:srgbClr val="FF0000"/>
                </a:solidFill>
              </a:rPr>
              <a:t>blobContainerClient</a:t>
            </a:r>
            <a:r>
              <a:rPr lang="en-US" sz="1667" dirty="0"/>
              <a:t>.</a:t>
            </a:r>
            <a:r>
              <a:rPr lang="en-US" sz="1667" b="1" dirty="0"/>
              <a:t>GetBlobsAsync</a:t>
            </a:r>
            <a:r>
              <a:rPr lang="en-US" sz="1667" dirty="0"/>
              <a:t>())</a:t>
            </a:r>
          </a:p>
          <a:p>
            <a:r>
              <a:rPr lang="en-US" sz="1667" dirty="0"/>
              <a:t>{</a:t>
            </a:r>
          </a:p>
          <a:p>
            <a:r>
              <a:rPr lang="en-US" sz="1667" dirty="0"/>
              <a:t>    </a:t>
            </a:r>
            <a:r>
              <a:rPr lang="en-US" sz="1667" b="1" dirty="0"/>
              <a:t>Console</a:t>
            </a:r>
            <a:r>
              <a:rPr lang="en-US" sz="1667" dirty="0"/>
              <a:t>.</a:t>
            </a:r>
            <a:r>
              <a:rPr lang="en-US" sz="1667" b="1" dirty="0"/>
              <a:t>WriteLine</a:t>
            </a:r>
            <a:r>
              <a:rPr lang="en-US" sz="1667" dirty="0"/>
              <a:t>("</a:t>
            </a:r>
            <a:r>
              <a:rPr lang="en-US" sz="1667" dirty="0">
                <a:solidFill>
                  <a:srgbClr val="0070C0"/>
                </a:solidFill>
              </a:rPr>
              <a:t>The Blob Name is {0}</a:t>
            </a:r>
            <a:r>
              <a:rPr lang="en-US" sz="1667" dirty="0"/>
              <a:t>",</a:t>
            </a:r>
            <a:r>
              <a:rPr lang="en-US" sz="1667" dirty="0">
                <a:solidFill>
                  <a:srgbClr val="FF0000"/>
                </a:solidFill>
              </a:rPr>
              <a:t>blobItem</a:t>
            </a:r>
            <a:r>
              <a:rPr lang="en-US" sz="1667" dirty="0"/>
              <a:t>.</a:t>
            </a:r>
            <a:r>
              <a:rPr lang="en-US" sz="1667" b="1" dirty="0"/>
              <a:t>Name</a:t>
            </a:r>
            <a:r>
              <a:rPr lang="en-US" sz="1667" dirty="0"/>
              <a:t>);</a:t>
            </a:r>
          </a:p>
          <a:p>
            <a:r>
              <a:rPr lang="en-US" sz="1667" dirty="0"/>
              <a:t>    </a:t>
            </a:r>
            <a:r>
              <a:rPr lang="en-US" sz="1667" b="1" dirty="0"/>
              <a:t>Console</a:t>
            </a:r>
            <a:r>
              <a:rPr lang="en-US" sz="1667" dirty="0"/>
              <a:t>.</a:t>
            </a:r>
            <a:r>
              <a:rPr lang="en-US" sz="1667" b="1" dirty="0"/>
              <a:t>WriteLine</a:t>
            </a:r>
            <a:r>
              <a:rPr lang="en-US" sz="1667" dirty="0"/>
              <a:t>("</a:t>
            </a:r>
            <a:r>
              <a:rPr lang="en-US" sz="1667" dirty="0">
                <a:solidFill>
                  <a:srgbClr val="0070C0"/>
                </a:solidFill>
              </a:rPr>
              <a:t>The Blob Size is {0}</a:t>
            </a:r>
            <a:r>
              <a:rPr lang="en-US" sz="1667" dirty="0"/>
              <a:t>", </a:t>
            </a:r>
            <a:r>
              <a:rPr lang="en-US" sz="1667" dirty="0">
                <a:solidFill>
                  <a:srgbClr val="FF0000"/>
                </a:solidFill>
              </a:rPr>
              <a:t>blobItem</a:t>
            </a:r>
            <a:r>
              <a:rPr lang="en-US" sz="1667" dirty="0"/>
              <a:t>.</a:t>
            </a:r>
            <a:r>
              <a:rPr lang="en-US" sz="1667" b="1" dirty="0"/>
              <a:t>Properties</a:t>
            </a:r>
            <a:r>
              <a:rPr lang="en-US" sz="1667" dirty="0"/>
              <a:t>.</a:t>
            </a:r>
            <a:r>
              <a:rPr lang="en-US" sz="1667" b="1" dirty="0"/>
              <a:t>ContentLength</a:t>
            </a:r>
            <a:r>
              <a:rPr lang="en-US" sz="1667" dirty="0"/>
              <a:t>);</a:t>
            </a:r>
          </a:p>
          <a:p>
            <a:r>
              <a:rPr lang="en-US" sz="1667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107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33136"/>
            <a:ext cx="9251230" cy="484959"/>
          </a:xfrm>
        </p:spPr>
        <p:txBody>
          <a:bodyPr>
            <a:normAutofit/>
          </a:bodyPr>
          <a:lstStyle/>
          <a:p>
            <a:r>
              <a:rPr lang="en-US" dirty="0"/>
              <a:t>C# code samples with Azure SDK for .NET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04A99E-3A65-3819-D770-CD0C14AEFB17}"/>
              </a:ext>
            </a:extLst>
          </p:cNvPr>
          <p:cNvSpPr txBox="1"/>
          <p:nvPr/>
        </p:nvSpPr>
        <p:spPr>
          <a:xfrm>
            <a:off x="412435" y="1123735"/>
            <a:ext cx="4345996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/>
              <a:t>Sample 3: </a:t>
            </a:r>
            <a:r>
              <a:rPr lang="en-US" sz="1667" dirty="0"/>
              <a:t>Upload a file to a blob container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C34F2-E0B9-8BD8-565A-A290A37AA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84228E-DE30-01E0-4232-0CCF4C1E4126}"/>
              </a:ext>
            </a:extLst>
          </p:cNvPr>
          <p:cNvSpPr txBox="1"/>
          <p:nvPr/>
        </p:nvSpPr>
        <p:spPr>
          <a:xfrm>
            <a:off x="412435" y="1555776"/>
            <a:ext cx="10397763" cy="368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67" dirty="0">
                <a:solidFill>
                  <a:srgbClr val="7030A0"/>
                </a:solidFill>
              </a:rPr>
              <a:t>using</a:t>
            </a:r>
            <a:r>
              <a:rPr lang="en-US" sz="1667" dirty="0"/>
              <a:t> </a:t>
            </a:r>
            <a:r>
              <a:rPr lang="en-US" sz="1667" b="1" dirty="0"/>
              <a:t>Azure.Storage.Blobs</a:t>
            </a:r>
            <a:r>
              <a:rPr lang="en-US" sz="1667" dirty="0"/>
              <a:t>;</a:t>
            </a:r>
          </a:p>
          <a:p>
            <a:r>
              <a:rPr lang="en-US" sz="1667" dirty="0">
                <a:solidFill>
                  <a:srgbClr val="7030A0"/>
                </a:solidFill>
              </a:rPr>
              <a:t>using</a:t>
            </a:r>
            <a:r>
              <a:rPr lang="en-US" sz="1667" dirty="0"/>
              <a:t> </a:t>
            </a:r>
            <a:r>
              <a:rPr lang="en-US" sz="1667" b="1" dirty="0"/>
              <a:t>Azure.Storage.Blobs.Models</a:t>
            </a:r>
            <a:r>
              <a:rPr lang="en-US" sz="1667" dirty="0"/>
              <a:t>;</a:t>
            </a:r>
          </a:p>
          <a:p>
            <a:endParaRPr lang="en-US" sz="1667" dirty="0"/>
          </a:p>
          <a:p>
            <a:r>
              <a:rPr lang="en-US" sz="1667" dirty="0">
                <a:solidFill>
                  <a:srgbClr val="7030A0"/>
                </a:solidFill>
              </a:rPr>
              <a:t>string</a:t>
            </a:r>
            <a:r>
              <a:rPr lang="en-US" sz="1667" dirty="0"/>
              <a:t> </a:t>
            </a:r>
            <a:r>
              <a:rPr lang="en-US" sz="1667" dirty="0">
                <a:solidFill>
                  <a:srgbClr val="FF0000"/>
                </a:solidFill>
              </a:rPr>
              <a:t>connectionString</a:t>
            </a:r>
            <a:r>
              <a:rPr lang="en-US" sz="1667" dirty="0"/>
              <a:t> = “</a:t>
            </a:r>
            <a:r>
              <a:rPr lang="en-US" sz="1667" dirty="0">
                <a:solidFill>
                  <a:srgbClr val="0070C0"/>
                </a:solidFill>
              </a:rPr>
              <a:t>&lt;AzureStorageAccountConnectionString&gt;</a:t>
            </a:r>
            <a:r>
              <a:rPr lang="en-US" sz="1667" dirty="0"/>
              <a:t>";</a:t>
            </a:r>
          </a:p>
          <a:p>
            <a:r>
              <a:rPr lang="en-US" sz="1667" dirty="0">
                <a:solidFill>
                  <a:srgbClr val="7030A0"/>
                </a:solidFill>
              </a:rPr>
              <a:t>string</a:t>
            </a:r>
            <a:r>
              <a:rPr lang="en-US" sz="1667" dirty="0"/>
              <a:t> </a:t>
            </a:r>
            <a:r>
              <a:rPr lang="en-US" sz="1667" dirty="0">
                <a:solidFill>
                  <a:srgbClr val="FF0000"/>
                </a:solidFill>
              </a:rPr>
              <a:t>containerName</a:t>
            </a:r>
            <a:r>
              <a:rPr lang="en-US" sz="1667" dirty="0"/>
              <a:t> = "</a:t>
            </a:r>
            <a:r>
              <a:rPr lang="en-US" sz="1667" dirty="0">
                <a:solidFill>
                  <a:srgbClr val="0070C0"/>
                </a:solidFill>
              </a:rPr>
              <a:t>scripts</a:t>
            </a:r>
            <a:r>
              <a:rPr lang="en-US" sz="1667" dirty="0"/>
              <a:t>";</a:t>
            </a:r>
          </a:p>
          <a:p>
            <a:r>
              <a:rPr lang="en-US" sz="1667" dirty="0">
                <a:solidFill>
                  <a:srgbClr val="7030A0"/>
                </a:solidFill>
              </a:rPr>
              <a:t>string</a:t>
            </a:r>
            <a:r>
              <a:rPr lang="en-US" sz="1667" dirty="0"/>
              <a:t> </a:t>
            </a:r>
            <a:r>
              <a:rPr lang="en-US" sz="1667" dirty="0" err="1">
                <a:solidFill>
                  <a:srgbClr val="FF0000"/>
                </a:solidFill>
              </a:rPr>
              <a:t>blobName</a:t>
            </a:r>
            <a:r>
              <a:rPr lang="en-US" sz="1667" dirty="0"/>
              <a:t> = "</a:t>
            </a:r>
            <a:r>
              <a:rPr lang="en-US" sz="1667" dirty="0">
                <a:solidFill>
                  <a:srgbClr val="0070C0"/>
                </a:solidFill>
              </a:rPr>
              <a:t>script.sql</a:t>
            </a:r>
            <a:r>
              <a:rPr lang="en-US" sz="1667" dirty="0"/>
              <a:t>";</a:t>
            </a:r>
          </a:p>
          <a:p>
            <a:r>
              <a:rPr lang="en-US" sz="1667" dirty="0">
                <a:solidFill>
                  <a:srgbClr val="7030A0"/>
                </a:solidFill>
              </a:rPr>
              <a:t>string</a:t>
            </a:r>
            <a:r>
              <a:rPr lang="en-US" sz="1667" dirty="0"/>
              <a:t> </a:t>
            </a:r>
            <a:r>
              <a:rPr lang="en-US" sz="1667" dirty="0">
                <a:solidFill>
                  <a:srgbClr val="FF0000"/>
                </a:solidFill>
              </a:rPr>
              <a:t>filePath</a:t>
            </a:r>
            <a:r>
              <a:rPr lang="en-US" sz="1667" dirty="0"/>
              <a:t> = "</a:t>
            </a:r>
            <a:r>
              <a:rPr lang="en-US" sz="1667" dirty="0">
                <a:solidFill>
                  <a:srgbClr val="0070C0"/>
                </a:solidFill>
              </a:rPr>
              <a:t>C:\\tmp1\\script.sql</a:t>
            </a:r>
            <a:r>
              <a:rPr lang="en-US" sz="1667" dirty="0"/>
              <a:t>";</a:t>
            </a:r>
          </a:p>
          <a:p>
            <a:endParaRPr lang="en-US" sz="1667" dirty="0"/>
          </a:p>
          <a:p>
            <a:r>
              <a:rPr lang="en-US" sz="1667" b="1" dirty="0"/>
              <a:t>BlobContainerClient</a:t>
            </a:r>
            <a:r>
              <a:rPr lang="en-US" sz="1667" dirty="0"/>
              <a:t> </a:t>
            </a:r>
            <a:r>
              <a:rPr lang="en-US" sz="1667" dirty="0">
                <a:solidFill>
                  <a:srgbClr val="FF0000"/>
                </a:solidFill>
              </a:rPr>
              <a:t>blobServiceClient</a:t>
            </a:r>
            <a:r>
              <a:rPr lang="en-US" sz="1667" dirty="0"/>
              <a:t> = </a:t>
            </a:r>
            <a:r>
              <a:rPr lang="en-US" sz="1667" dirty="0">
                <a:solidFill>
                  <a:srgbClr val="7030A0"/>
                </a:solidFill>
              </a:rPr>
              <a:t>new</a:t>
            </a:r>
            <a:r>
              <a:rPr lang="en-US" sz="1667" dirty="0"/>
              <a:t> </a:t>
            </a:r>
            <a:r>
              <a:rPr lang="en-US" sz="1667" b="1" dirty="0"/>
              <a:t>BlobContainerClient</a:t>
            </a:r>
            <a:r>
              <a:rPr lang="en-US" sz="1667" dirty="0"/>
              <a:t>(</a:t>
            </a:r>
            <a:r>
              <a:rPr lang="en-US" sz="1667" dirty="0">
                <a:solidFill>
                  <a:srgbClr val="FF0000"/>
                </a:solidFill>
              </a:rPr>
              <a:t>connectionString</a:t>
            </a:r>
            <a:r>
              <a:rPr lang="en-US" sz="1667" dirty="0"/>
              <a:t>, </a:t>
            </a:r>
            <a:r>
              <a:rPr lang="en-US" sz="1667" dirty="0">
                <a:solidFill>
                  <a:srgbClr val="FF0000"/>
                </a:solidFill>
              </a:rPr>
              <a:t>containerName</a:t>
            </a:r>
            <a:r>
              <a:rPr lang="en-US" sz="1667" dirty="0"/>
              <a:t>);</a:t>
            </a:r>
          </a:p>
          <a:p>
            <a:endParaRPr lang="en-US" sz="1667" dirty="0"/>
          </a:p>
          <a:p>
            <a:r>
              <a:rPr lang="en-US" sz="1667" b="1" dirty="0"/>
              <a:t>BlobClient</a:t>
            </a:r>
            <a:r>
              <a:rPr lang="en-US" sz="1667" dirty="0"/>
              <a:t> </a:t>
            </a:r>
            <a:r>
              <a:rPr lang="en-US" sz="1667" dirty="0" err="1">
                <a:solidFill>
                  <a:srgbClr val="FF0000"/>
                </a:solidFill>
              </a:rPr>
              <a:t>blobClient</a:t>
            </a:r>
            <a:r>
              <a:rPr lang="en-US" sz="1667" dirty="0"/>
              <a:t>=</a:t>
            </a:r>
            <a:r>
              <a:rPr lang="en-US" sz="1667" dirty="0">
                <a:solidFill>
                  <a:srgbClr val="FF0000"/>
                </a:solidFill>
              </a:rPr>
              <a:t>blobServiceClient</a:t>
            </a:r>
            <a:r>
              <a:rPr lang="en-US" sz="1667" dirty="0"/>
              <a:t>.</a:t>
            </a:r>
            <a:r>
              <a:rPr lang="en-US" sz="1667" b="1" dirty="0"/>
              <a:t>GetBlobClient</a:t>
            </a:r>
            <a:r>
              <a:rPr lang="en-US" sz="1667" dirty="0"/>
              <a:t>(</a:t>
            </a:r>
            <a:r>
              <a:rPr lang="en-US" sz="1667" dirty="0" err="1">
                <a:solidFill>
                  <a:srgbClr val="FF0000"/>
                </a:solidFill>
              </a:rPr>
              <a:t>blobName</a:t>
            </a:r>
            <a:r>
              <a:rPr lang="en-US" sz="1667" dirty="0"/>
              <a:t>);</a:t>
            </a:r>
          </a:p>
          <a:p>
            <a:r>
              <a:rPr lang="en-US" sz="1667" dirty="0">
                <a:solidFill>
                  <a:srgbClr val="7030A0"/>
                </a:solidFill>
              </a:rPr>
              <a:t>await</a:t>
            </a:r>
            <a:r>
              <a:rPr lang="en-US" sz="1667" dirty="0"/>
              <a:t> </a:t>
            </a:r>
            <a:r>
              <a:rPr lang="en-US" sz="1667" dirty="0" err="1">
                <a:solidFill>
                  <a:srgbClr val="FF0000"/>
                </a:solidFill>
              </a:rPr>
              <a:t>blobClient</a:t>
            </a:r>
            <a:r>
              <a:rPr lang="en-US" sz="1667" dirty="0" err="1"/>
              <a:t>.</a:t>
            </a:r>
            <a:r>
              <a:rPr lang="en-US" sz="1667" b="1" dirty="0" err="1"/>
              <a:t>UploadAsync</a:t>
            </a:r>
            <a:r>
              <a:rPr lang="en-US" sz="1667" dirty="0"/>
              <a:t>(</a:t>
            </a:r>
            <a:r>
              <a:rPr lang="en-US" sz="1667" dirty="0">
                <a:solidFill>
                  <a:srgbClr val="FF0000"/>
                </a:solidFill>
              </a:rPr>
              <a:t>filePath</a:t>
            </a:r>
            <a:r>
              <a:rPr lang="en-US" sz="1667" dirty="0"/>
              <a:t>, </a:t>
            </a:r>
            <a:r>
              <a:rPr lang="en-US" sz="1667" dirty="0">
                <a:solidFill>
                  <a:srgbClr val="7030A0"/>
                </a:solidFill>
              </a:rPr>
              <a:t>true</a:t>
            </a:r>
            <a:r>
              <a:rPr lang="en-US" sz="1667" dirty="0"/>
              <a:t>);</a:t>
            </a:r>
          </a:p>
          <a:p>
            <a:endParaRPr lang="en-US" sz="1667" dirty="0"/>
          </a:p>
          <a:p>
            <a:r>
              <a:rPr lang="en-US" sz="1667" b="1" dirty="0"/>
              <a:t>Console</a:t>
            </a:r>
            <a:r>
              <a:rPr lang="en-US" sz="1667" dirty="0"/>
              <a:t>.</a:t>
            </a:r>
            <a:r>
              <a:rPr lang="en-US" sz="1667" b="1" dirty="0"/>
              <a:t>WriteLine</a:t>
            </a:r>
            <a:r>
              <a:rPr lang="en-US" sz="1667" dirty="0"/>
              <a:t>("</a:t>
            </a:r>
            <a:r>
              <a:rPr lang="en-US" sz="1667" dirty="0">
                <a:solidFill>
                  <a:srgbClr val="0070C0"/>
                </a:solidFill>
              </a:rPr>
              <a:t>Uploaded the blob</a:t>
            </a:r>
            <a:r>
              <a:rPr lang="en-US" sz="1667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03048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533137"/>
            <a:ext cx="9859434" cy="406664"/>
          </a:xfrm>
        </p:spPr>
        <p:txBody>
          <a:bodyPr>
            <a:normAutofit/>
          </a:bodyPr>
          <a:lstStyle/>
          <a:p>
            <a:r>
              <a:rPr lang="en-US" dirty="0"/>
              <a:t>How to create a console application with VSCode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BB20DF-F09A-20CD-F56F-2318FA9CC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D59BA0A9-EF3A-ABD7-3E79-C02A58F4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824" y="1035407"/>
            <a:ext cx="3661419" cy="273039"/>
          </a:xfrm>
        </p:spPr>
        <p:txBody>
          <a:bodyPr>
            <a:normAutofit/>
          </a:bodyPr>
          <a:lstStyle/>
          <a:p>
            <a:pPr marR="0" lvl="1" algn="just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/>
              <a:t>1. Create an Azure Storage account: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5BD56F-73C2-FC78-85F2-545444BD9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24" y="2174491"/>
            <a:ext cx="5740400" cy="2669884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0CF3BBE5-B26B-02A9-9BBD-E248E34E5E12}"/>
              </a:ext>
            </a:extLst>
          </p:cNvPr>
          <p:cNvSpPr/>
          <p:nvPr/>
        </p:nvSpPr>
        <p:spPr>
          <a:xfrm>
            <a:off x="5994224" y="3804797"/>
            <a:ext cx="618067" cy="440267"/>
          </a:xfrm>
          <a:prstGeom prst="rightArrow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3DC078-5F45-5AF6-317F-28A533CDC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400" y="1568174"/>
            <a:ext cx="5098593" cy="4473247"/>
          </a:xfrm>
          <a:prstGeom prst="rect">
            <a:avLst/>
          </a:prstGeom>
        </p:spPr>
      </p:pic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5624A9BD-7896-04E4-052C-F5D907F52B0E}"/>
              </a:ext>
            </a:extLst>
          </p:cNvPr>
          <p:cNvSpPr txBox="1">
            <a:spLocks/>
          </p:cNvSpPr>
          <p:nvPr/>
        </p:nvSpPr>
        <p:spPr>
          <a:xfrm>
            <a:off x="267113" y="1346465"/>
            <a:ext cx="6345177" cy="751989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0" indent="0" algn="l" defTabSz="1219151" rtl="0" eaLnBrk="1" latinLnBrk="0" hangingPunct="1">
              <a:spcBef>
                <a:spcPts val="1000"/>
              </a:spcBef>
              <a:buFontTx/>
              <a:buNone/>
              <a:defRPr sz="166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51" rtl="0" eaLnBrk="1" latinLnBrk="0" hangingPunct="1">
              <a:spcBef>
                <a:spcPts val="1000"/>
              </a:spcBef>
              <a:buFontTx/>
              <a:buNone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0492" indent="-190492" algn="l" defTabSz="1219151" rtl="0" eaLnBrk="1" latinLnBrk="0" hangingPunct="1">
              <a:spcBef>
                <a:spcPts val="1000"/>
              </a:spcBef>
              <a:buFont typeface="Arial" pitchFamily="34" charset="0"/>
              <a:buChar char="•"/>
              <a:tabLst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0985" indent="-190492" algn="l" defTabSz="1219151" rtl="0" eaLnBrk="1" latinLnBrk="0" hangingPunct="1">
              <a:spcBef>
                <a:spcPts val="500"/>
              </a:spcBef>
              <a:buFont typeface="Arial" pitchFamily="34" charset="0"/>
              <a:buChar char="–"/>
              <a:tabLst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1477" indent="-190492" algn="l" defTabSz="1219151" rtl="0" eaLnBrk="1" latinLnBrk="0" hangingPunct="1">
              <a:spcBef>
                <a:spcPts val="500"/>
              </a:spcBef>
              <a:buFont typeface="Arial" pitchFamily="34" charset="0"/>
              <a:buChar char="–"/>
              <a:tabLst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61970" indent="-190492" algn="l" defTabSz="1219151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6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2462" indent="-190492" algn="l" defTabSz="1219151" rtl="0" eaLnBrk="1" latinLnBrk="0" hangingPunct="1">
              <a:spcBef>
                <a:spcPts val="500"/>
              </a:spcBef>
              <a:buFont typeface="Arial" pitchFamily="34" charset="0"/>
              <a:buChar char="–"/>
              <a:tabLst/>
              <a:defRPr sz="16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42954" indent="-190492" algn="l" defTabSz="1219151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6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33447" indent="-190492" algn="l" defTabSz="1219151" rtl="0" eaLnBrk="1" latinLnBrk="0" hangingPunct="1">
              <a:spcBef>
                <a:spcPts val="500"/>
              </a:spcBef>
              <a:buFont typeface="Arial" pitchFamily="34" charset="0"/>
              <a:buChar char="–"/>
              <a:tabLst/>
              <a:defRPr sz="16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spcBef>
                <a:spcPts val="0"/>
              </a:spcBef>
              <a:defRPr/>
            </a:pPr>
            <a:r>
              <a:rPr lang="en-US" dirty="0"/>
              <a:t>Press the “create storage account” button.</a:t>
            </a:r>
          </a:p>
          <a:p>
            <a:pPr lvl="1" algn="just">
              <a:spcBef>
                <a:spcPts val="0"/>
              </a:spcBef>
              <a:defRPr/>
            </a:pPr>
            <a:r>
              <a:rPr lang="en-US" dirty="0"/>
              <a:t>Input data: resource group, storage account name, region, redundancy.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787B6A-BA83-DA9A-DA0A-59CC0D097B4D}"/>
              </a:ext>
            </a:extLst>
          </p:cNvPr>
          <p:cNvSpPr txBox="1"/>
          <p:nvPr/>
        </p:nvSpPr>
        <p:spPr>
          <a:xfrm>
            <a:off x="1951419" y="6002522"/>
            <a:ext cx="78593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https://learn.microsoft.com/en-us/azure/storage/blobs/storage-quickstart-blobs-dotnet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01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1EB86B-45A9-387A-EDA4-EE33EAA3D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3" y="2343151"/>
            <a:ext cx="5600700" cy="25324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533137"/>
            <a:ext cx="9859434" cy="406664"/>
          </a:xfrm>
        </p:spPr>
        <p:txBody>
          <a:bodyPr>
            <a:normAutofit/>
          </a:bodyPr>
          <a:lstStyle/>
          <a:p>
            <a:r>
              <a:rPr lang="en-US" dirty="0"/>
              <a:t>How to create a console application with VSCode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BB20DF-F09A-20CD-F56F-2318FA9CC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0CF3BBE5-B26B-02A9-9BBD-E248E34E5E12}"/>
              </a:ext>
            </a:extLst>
          </p:cNvPr>
          <p:cNvSpPr/>
          <p:nvPr/>
        </p:nvSpPr>
        <p:spPr>
          <a:xfrm>
            <a:off x="5690201" y="3389841"/>
            <a:ext cx="618067" cy="440267"/>
          </a:xfrm>
          <a:prstGeom prst="rightArrow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FE3319C4-B7DB-E0A4-7FA8-3898E81FA70C}"/>
              </a:ext>
            </a:extLst>
          </p:cNvPr>
          <p:cNvSpPr txBox="1">
            <a:spLocks/>
          </p:cNvSpPr>
          <p:nvPr/>
        </p:nvSpPr>
        <p:spPr>
          <a:xfrm>
            <a:off x="571499" y="978029"/>
            <a:ext cx="5098594" cy="278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219151" rtl="0" eaLnBrk="1" latinLnBrk="0" hangingPunct="1">
              <a:spcBef>
                <a:spcPts val="1000"/>
              </a:spcBef>
              <a:buFontTx/>
              <a:buNone/>
              <a:defRPr sz="166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51" rtl="0" eaLnBrk="1" latinLnBrk="0" hangingPunct="1">
              <a:spcBef>
                <a:spcPts val="1000"/>
              </a:spcBef>
              <a:buFontTx/>
              <a:buNone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0492" indent="-190492" algn="l" defTabSz="1219151" rtl="0" eaLnBrk="1" latinLnBrk="0" hangingPunct="1">
              <a:spcBef>
                <a:spcPts val="1000"/>
              </a:spcBef>
              <a:buFont typeface="Arial" pitchFamily="34" charset="0"/>
              <a:buChar char="•"/>
              <a:tabLst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0985" indent="-190492" algn="l" defTabSz="1219151" rtl="0" eaLnBrk="1" latinLnBrk="0" hangingPunct="1">
              <a:spcBef>
                <a:spcPts val="500"/>
              </a:spcBef>
              <a:buFont typeface="Arial" pitchFamily="34" charset="0"/>
              <a:buChar char="–"/>
              <a:tabLst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1477" indent="-190492" algn="l" defTabSz="1219151" rtl="0" eaLnBrk="1" latinLnBrk="0" hangingPunct="1">
              <a:spcBef>
                <a:spcPts val="500"/>
              </a:spcBef>
              <a:buFont typeface="Arial" pitchFamily="34" charset="0"/>
              <a:buChar char="–"/>
              <a:tabLst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61970" indent="-190492" algn="l" defTabSz="1219151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6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2462" indent="-190492" algn="l" defTabSz="1219151" rtl="0" eaLnBrk="1" latinLnBrk="0" hangingPunct="1">
              <a:spcBef>
                <a:spcPts val="500"/>
              </a:spcBef>
              <a:buFont typeface="Arial" pitchFamily="34" charset="0"/>
              <a:buChar char="–"/>
              <a:tabLst/>
              <a:defRPr sz="16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42954" indent="-190492" algn="l" defTabSz="1219151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6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33447" indent="-190492" algn="l" defTabSz="1219151" rtl="0" eaLnBrk="1" latinLnBrk="0" hangingPunct="1">
              <a:spcBef>
                <a:spcPts val="500"/>
              </a:spcBef>
              <a:buFont typeface="Arial" pitchFamily="34" charset="0"/>
              <a:buChar char="–"/>
              <a:tabLst/>
              <a:defRPr sz="16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defRPr/>
            </a:pPr>
            <a:r>
              <a:rPr lang="en-US" b="1" dirty="0"/>
              <a:t>2. Grant permission for creating a Blob container</a:t>
            </a:r>
            <a:r>
              <a:rPr lang="en-US" dirty="0"/>
              <a:t>:</a:t>
            </a:r>
          </a:p>
          <a:p>
            <a:pPr defTabSz="914400">
              <a:spcBef>
                <a:spcPts val="0"/>
              </a:spcBef>
              <a:defRPr/>
            </a:pPr>
            <a:endParaRPr lang="en-US" b="0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585627A0-5818-6F87-0C22-1CB315B1C871}"/>
              </a:ext>
            </a:extLst>
          </p:cNvPr>
          <p:cNvSpPr txBox="1">
            <a:spLocks/>
          </p:cNvSpPr>
          <p:nvPr/>
        </p:nvSpPr>
        <p:spPr>
          <a:xfrm>
            <a:off x="571498" y="1256929"/>
            <a:ext cx="5257801" cy="108622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219151" rtl="0" eaLnBrk="1" latinLnBrk="0" hangingPunct="1">
              <a:spcBef>
                <a:spcPts val="1000"/>
              </a:spcBef>
              <a:buFontTx/>
              <a:buNone/>
              <a:defRPr sz="166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51" rtl="0" eaLnBrk="1" latinLnBrk="0" hangingPunct="1">
              <a:spcBef>
                <a:spcPts val="1000"/>
              </a:spcBef>
              <a:buFontTx/>
              <a:buNone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0492" indent="-190492" algn="l" defTabSz="1219151" rtl="0" eaLnBrk="1" latinLnBrk="0" hangingPunct="1">
              <a:spcBef>
                <a:spcPts val="1000"/>
              </a:spcBef>
              <a:buFont typeface="Arial" pitchFamily="34" charset="0"/>
              <a:buChar char="•"/>
              <a:tabLst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0985" indent="-190492" algn="l" defTabSz="1219151" rtl="0" eaLnBrk="1" latinLnBrk="0" hangingPunct="1">
              <a:spcBef>
                <a:spcPts val="500"/>
              </a:spcBef>
              <a:buFont typeface="Arial" pitchFamily="34" charset="0"/>
              <a:buChar char="–"/>
              <a:tabLst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1477" indent="-190492" algn="l" defTabSz="1219151" rtl="0" eaLnBrk="1" latinLnBrk="0" hangingPunct="1">
              <a:spcBef>
                <a:spcPts val="500"/>
              </a:spcBef>
              <a:buFont typeface="Arial" pitchFamily="34" charset="0"/>
              <a:buChar char="–"/>
              <a:tabLst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61970" indent="-190492" algn="l" defTabSz="1219151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6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2462" indent="-190492" algn="l" defTabSz="1219151" rtl="0" eaLnBrk="1" latinLnBrk="0" hangingPunct="1">
              <a:spcBef>
                <a:spcPts val="500"/>
              </a:spcBef>
              <a:buFont typeface="Arial" pitchFamily="34" charset="0"/>
              <a:buChar char="–"/>
              <a:tabLst/>
              <a:defRPr sz="16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42954" indent="-190492" algn="l" defTabSz="1219151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6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33447" indent="-190492" algn="l" defTabSz="1219151" rtl="0" eaLnBrk="1" latinLnBrk="0" hangingPunct="1">
              <a:spcBef>
                <a:spcPts val="500"/>
              </a:spcBef>
              <a:buFont typeface="Arial" pitchFamily="34" charset="0"/>
              <a:buChar char="–"/>
              <a:tabLst/>
              <a:defRPr sz="16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spcBef>
                <a:spcPts val="0"/>
              </a:spcBef>
              <a:defRPr/>
            </a:pPr>
            <a:r>
              <a:rPr lang="en-US" dirty="0"/>
              <a:t>Press the Access Control (IAM)</a:t>
            </a:r>
          </a:p>
          <a:p>
            <a:pPr lvl="1" algn="just">
              <a:spcBef>
                <a:spcPts val="0"/>
              </a:spcBef>
              <a:defRPr/>
            </a:pPr>
            <a:r>
              <a:rPr lang="en-US" dirty="0"/>
              <a:t>Press the “Add role assignment” button</a:t>
            </a:r>
          </a:p>
          <a:p>
            <a:pPr lvl="1" algn="just">
              <a:spcBef>
                <a:spcPts val="0"/>
              </a:spcBef>
              <a:defRPr/>
            </a:pPr>
            <a:r>
              <a:rPr lang="en-US" dirty="0"/>
              <a:t>Add Role: </a:t>
            </a:r>
            <a:r>
              <a:rPr lang="en-US" b="1" dirty="0"/>
              <a:t>Storage Blob Data Contributor</a:t>
            </a:r>
            <a:endParaRPr lang="en-US" dirty="0"/>
          </a:p>
          <a:p>
            <a:pPr lvl="1" algn="just">
              <a:spcBef>
                <a:spcPts val="0"/>
              </a:spcBef>
              <a:defRPr/>
            </a:pPr>
            <a:r>
              <a:rPr lang="en-US" dirty="0"/>
              <a:t>Add Member: press select member and add the user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977336-86BD-72CF-F5DD-61EAB4400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376" y="1085465"/>
            <a:ext cx="3874987" cy="3352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D871C8-05B5-44C1-33A0-1B6D1CFEC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7844" y="2544891"/>
            <a:ext cx="3088464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7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533137"/>
            <a:ext cx="9859434" cy="406664"/>
          </a:xfrm>
        </p:spPr>
        <p:txBody>
          <a:bodyPr>
            <a:normAutofit/>
          </a:bodyPr>
          <a:lstStyle/>
          <a:p>
            <a:r>
              <a:rPr lang="en-US" dirty="0"/>
              <a:t>How to create a console application with VSCode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BB20DF-F09A-20CD-F56F-2318FA9CC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D59BA0A9-EF3A-ABD7-3E79-C02A58F4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141492"/>
            <a:ext cx="9859433" cy="3630534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3. For installing .NET CLI tools download the .NET 8 SDK: </a:t>
            </a:r>
            <a:r>
              <a:rPr lang="en-US" b="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https://dotnet.microsoft.com/en-us/download</a:t>
            </a:r>
            <a:endParaRPr lang="en-US" b="0" dirty="0">
              <a:solidFill>
                <a:srgbClr val="0070C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0070C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4. Open in VSCode a Terminal window and run the command: </a:t>
            </a:r>
            <a:r>
              <a:rPr lang="en-US" dirty="0"/>
              <a:t>dotnet new console --framework net8.0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defTabSz="914400">
              <a:spcBef>
                <a:spcPts val="0"/>
              </a:spcBef>
              <a:defRPr/>
            </a:pPr>
            <a:r>
              <a:rPr lang="en-US" b="0" dirty="0"/>
              <a:t>5. Load the Azure SDK for .NET libraries: </a:t>
            </a:r>
            <a:r>
              <a:rPr lang="en-US" b="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https://www.nuget.org/packages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dotnet add package Azure.Identity --version 1.10.4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dotnet add package Azure.Storage.Blobs --version 12.19.1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    Type the command </a:t>
            </a:r>
            <a:r>
              <a:rPr lang="en-US" dirty="0"/>
              <a:t>dotnet restore </a:t>
            </a:r>
            <a:r>
              <a:rPr lang="en-US" b="0" dirty="0"/>
              <a:t>and see the </a:t>
            </a:r>
            <a:r>
              <a:rPr lang="en-US" dirty="0"/>
              <a:t>csproj</a:t>
            </a:r>
            <a:r>
              <a:rPr lang="en-US" b="0" dirty="0"/>
              <a:t> file.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6. Input the source code in the </a:t>
            </a:r>
            <a:r>
              <a:rPr lang="en-US" dirty="0"/>
              <a:t>program.cs </a:t>
            </a:r>
            <a:r>
              <a:rPr lang="en-US" b="0" dirty="0"/>
              <a:t>file.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7. For building and running the application type the command: </a:t>
            </a:r>
            <a:r>
              <a:rPr lang="en-US" dirty="0"/>
              <a:t>dotnet run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C80C64-22C8-3431-BBB0-CADABEBFA3D1}"/>
              </a:ext>
            </a:extLst>
          </p:cNvPr>
          <p:cNvSpPr txBox="1"/>
          <p:nvPr/>
        </p:nvSpPr>
        <p:spPr>
          <a:xfrm>
            <a:off x="695516" y="1393735"/>
            <a:ext cx="4995333" cy="348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67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https://learn.microsoft.com/en-us/dotnet/core/tools/</a:t>
            </a:r>
            <a:endParaRPr lang="en-US" sz="1667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92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533137"/>
            <a:ext cx="9859434" cy="406664"/>
          </a:xfrm>
        </p:spPr>
        <p:txBody>
          <a:bodyPr>
            <a:normAutofit/>
          </a:bodyPr>
          <a:lstStyle/>
          <a:p>
            <a:r>
              <a:rPr lang="en-US" dirty="0"/>
              <a:t>How to create a console application with VSCode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BB20DF-F09A-20CD-F56F-2318FA9CC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D59BA0A9-EF3A-ABD7-3E79-C02A58F4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1" y="1065291"/>
            <a:ext cx="8902700" cy="4971442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11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effectLst/>
                <a:latin typeface="Consolas" panose="020B0609020204030204" pitchFamily="49" charset="0"/>
              </a:rPr>
              <a:t>Azure.Storage.Blobs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;</a:t>
            </a:r>
          </a:p>
          <a:p>
            <a:pPr algn="just">
              <a:spcBef>
                <a:spcPts val="0"/>
              </a:spcBef>
            </a:pPr>
            <a:r>
              <a:rPr lang="en-US" sz="11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effectLst/>
                <a:latin typeface="Consolas" panose="020B0609020204030204" pitchFamily="49" charset="0"/>
              </a:rPr>
              <a:t>Azure.Storage.Blobs.Models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;</a:t>
            </a:r>
          </a:p>
          <a:p>
            <a:pPr algn="just">
              <a:spcBef>
                <a:spcPts val="0"/>
              </a:spcBef>
            </a:pPr>
            <a:r>
              <a:rPr lang="en-US" sz="11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effectLst/>
                <a:latin typeface="Consolas" panose="020B0609020204030204" pitchFamily="49" charset="0"/>
              </a:rPr>
              <a:t>Azure.Identity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;</a:t>
            </a:r>
          </a:p>
          <a:p>
            <a:pPr algn="just">
              <a:spcBef>
                <a:spcPts val="0"/>
              </a:spcBef>
            </a:pPr>
            <a:br>
              <a:rPr lang="en-US" sz="1100" b="0" dirty="0"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TODO: Replace &lt;storage-account-name&gt; with your actual storage account name</a:t>
            </a:r>
          </a:p>
          <a:p>
            <a:pPr algn="just">
              <a:spcBef>
                <a:spcPts val="0"/>
              </a:spcBef>
            </a:pPr>
            <a:r>
              <a:rPr lang="en-US" sz="11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blobServiceClient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effectLst/>
                <a:latin typeface="Consolas" panose="020B0609020204030204" pitchFamily="49" charset="0"/>
              </a:rPr>
              <a:t>BlobServiceClient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</a:t>
            </a:r>
          </a:p>
          <a:p>
            <a:pPr algn="just">
              <a:spcBef>
                <a:spcPts val="0"/>
              </a:spcBef>
            </a:pPr>
            <a:r>
              <a:rPr lang="en-US" sz="11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effectLst/>
                <a:latin typeface="Consolas" panose="020B0609020204030204" pitchFamily="49" charset="0"/>
              </a:rPr>
              <a:t>Uri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("https://&lt;</a:t>
            </a:r>
            <a:r>
              <a:rPr lang="en-US" sz="11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storage-account-name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&gt;.blob.core.windows.net"),</a:t>
            </a:r>
          </a:p>
          <a:p>
            <a:pPr algn="just">
              <a:spcBef>
                <a:spcPts val="0"/>
              </a:spcBef>
            </a:pPr>
            <a:r>
              <a:rPr lang="en-US" sz="11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effectLst/>
                <a:latin typeface="Consolas" panose="020B0609020204030204" pitchFamily="49" charset="0"/>
              </a:rPr>
              <a:t>DefaultAzureCredential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());</a:t>
            </a:r>
          </a:p>
          <a:p>
            <a:pPr algn="just">
              <a:spcBef>
                <a:spcPts val="0"/>
              </a:spcBef>
            </a:pPr>
            <a:br>
              <a:rPr lang="en-US" sz="1100" b="0" dirty="0"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//Create a unique name for the container</a:t>
            </a:r>
          </a:p>
          <a:p>
            <a:pPr algn="just">
              <a:spcBef>
                <a:spcPts val="0"/>
              </a:spcBef>
            </a:pPr>
            <a:r>
              <a:rPr lang="en-US" sz="11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containerName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= "</a:t>
            </a:r>
            <a:r>
              <a:rPr lang="en-US" sz="11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quickstartblobs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" + </a:t>
            </a:r>
            <a:r>
              <a:rPr lang="en-US" sz="1100" dirty="0">
                <a:effectLst/>
                <a:latin typeface="Consolas" panose="020B0609020204030204" pitchFamily="49" charset="0"/>
              </a:rPr>
              <a:t>Guid.NewGuid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().</a:t>
            </a:r>
            <a:r>
              <a:rPr lang="en-US" sz="1100" dirty="0">
                <a:effectLst/>
                <a:latin typeface="Consolas" panose="020B0609020204030204" pitchFamily="49" charset="0"/>
              </a:rPr>
              <a:t>ToString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();</a:t>
            </a:r>
          </a:p>
          <a:p>
            <a:pPr algn="just">
              <a:spcBef>
                <a:spcPts val="0"/>
              </a:spcBef>
            </a:pPr>
            <a:br>
              <a:rPr lang="en-US" sz="1100" b="0" dirty="0"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Create the container and return a container client object</a:t>
            </a:r>
          </a:p>
          <a:p>
            <a:pPr algn="just">
              <a:spcBef>
                <a:spcPts val="0"/>
              </a:spcBef>
            </a:pPr>
            <a:r>
              <a:rPr lang="en-US" sz="1100" dirty="0">
                <a:effectLst/>
                <a:latin typeface="Consolas" panose="020B0609020204030204" pitchFamily="49" charset="0"/>
              </a:rPr>
              <a:t>BlobContainerClient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containerClient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blobServiceClient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>
                <a:effectLst/>
                <a:latin typeface="Consolas" panose="020B0609020204030204" pitchFamily="49" charset="0"/>
              </a:rPr>
              <a:t>CreateBlobContainerAsync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containerName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algn="just">
              <a:spcBef>
                <a:spcPts val="0"/>
              </a:spcBef>
            </a:pPr>
            <a:br>
              <a:rPr lang="en-US" sz="1100" b="0" dirty="0"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Create a local file in the ./data/ directory for uploading and downloading</a:t>
            </a:r>
          </a:p>
          <a:p>
            <a:pPr algn="just">
              <a:spcBef>
                <a:spcPts val="0"/>
              </a:spcBef>
            </a:pPr>
            <a:r>
              <a:rPr lang="en-US" sz="11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localPath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= "</a:t>
            </a:r>
            <a:r>
              <a:rPr lang="en-US" sz="11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";</a:t>
            </a:r>
          </a:p>
          <a:p>
            <a:pPr algn="just">
              <a:spcBef>
                <a:spcPts val="0"/>
              </a:spcBef>
            </a:pPr>
            <a:r>
              <a:rPr lang="en-US" sz="1100" dirty="0">
                <a:effectLst/>
                <a:latin typeface="Consolas" panose="020B0609020204030204" pitchFamily="49" charset="0"/>
              </a:rPr>
              <a:t>Directory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>
                <a:effectLst/>
                <a:latin typeface="Consolas" panose="020B0609020204030204" pitchFamily="49" charset="0"/>
              </a:rPr>
              <a:t>CreateDirectory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localPath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algn="just">
              <a:spcBef>
                <a:spcPts val="0"/>
              </a:spcBef>
            </a:pPr>
            <a:r>
              <a:rPr lang="en-US" sz="11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= "</a:t>
            </a:r>
            <a:r>
              <a:rPr lang="en-US" sz="11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quickstart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" + </a:t>
            </a:r>
            <a:r>
              <a:rPr lang="en-US" sz="1100" dirty="0">
                <a:effectLst/>
                <a:latin typeface="Consolas" panose="020B0609020204030204" pitchFamily="49" charset="0"/>
              </a:rPr>
              <a:t>Guid.NewGuid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().</a:t>
            </a:r>
            <a:r>
              <a:rPr lang="en-US" sz="1100" dirty="0">
                <a:effectLst/>
                <a:latin typeface="Consolas" panose="020B0609020204030204" pitchFamily="49" charset="0"/>
              </a:rPr>
              <a:t>ToString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() + "</a:t>
            </a:r>
            <a:r>
              <a:rPr lang="en-US" sz="11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.txt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";</a:t>
            </a:r>
          </a:p>
          <a:p>
            <a:pPr algn="just">
              <a:spcBef>
                <a:spcPts val="0"/>
              </a:spcBef>
            </a:pPr>
            <a:r>
              <a:rPr lang="en-US" sz="11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localFilePath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>
                <a:effectLst/>
                <a:latin typeface="Consolas" panose="020B0609020204030204" pitchFamily="49" charset="0"/>
              </a:rPr>
              <a:t>Path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>
                <a:effectLst/>
                <a:latin typeface="Consolas" panose="020B0609020204030204" pitchFamily="49" charset="0"/>
              </a:rPr>
              <a:t>Combine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localPath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algn="just">
              <a:spcBef>
                <a:spcPts val="0"/>
              </a:spcBef>
            </a:pPr>
            <a:br>
              <a:rPr lang="en-US" sz="11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Write text to the file</a:t>
            </a:r>
          </a:p>
          <a:p>
            <a:pPr algn="just">
              <a:spcBef>
                <a:spcPts val="0"/>
              </a:spcBef>
            </a:pPr>
            <a:r>
              <a:rPr lang="en-US" sz="11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effectLst/>
                <a:latin typeface="Consolas" panose="020B0609020204030204" pitchFamily="49" charset="0"/>
              </a:rPr>
              <a:t>File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>
                <a:effectLst/>
                <a:latin typeface="Consolas" panose="020B0609020204030204" pitchFamily="49" charset="0"/>
              </a:rPr>
              <a:t>WriteAllTextAsync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localFilePath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, "</a:t>
            </a:r>
            <a:r>
              <a:rPr lang="en-US" sz="11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Hello, World!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");</a:t>
            </a:r>
          </a:p>
          <a:p>
            <a:pPr algn="just">
              <a:spcBef>
                <a:spcPts val="0"/>
              </a:spcBef>
            </a:pPr>
            <a:br>
              <a:rPr lang="en-US" sz="1100" b="0" dirty="0"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Get a reference to a blob</a:t>
            </a:r>
          </a:p>
          <a:p>
            <a:pPr algn="just">
              <a:spcBef>
                <a:spcPts val="0"/>
              </a:spcBef>
            </a:pPr>
            <a:r>
              <a:rPr lang="en-US" sz="1100" dirty="0">
                <a:effectLst/>
                <a:latin typeface="Consolas" panose="020B0609020204030204" pitchFamily="49" charset="0"/>
              </a:rPr>
              <a:t>BlobClient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blobClient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containerClient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>
                <a:effectLst/>
                <a:latin typeface="Consolas" panose="020B0609020204030204" pitchFamily="49" charset="0"/>
              </a:rPr>
              <a:t>GetBlobClient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algn="just">
              <a:spcBef>
                <a:spcPts val="0"/>
              </a:spcBef>
            </a:pPr>
            <a:br>
              <a:rPr lang="en-US" sz="1100" b="0" dirty="0">
                <a:effectLst/>
                <a:latin typeface="Consolas" panose="020B0609020204030204" pitchFamily="49" charset="0"/>
              </a:rPr>
            </a:br>
            <a:r>
              <a:rPr lang="en-US" sz="1100" dirty="0"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("</a:t>
            </a:r>
            <a:r>
              <a:rPr lang="en-US" sz="11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Uploading to Blob storage as blob:\n\t {0}\n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", </a:t>
            </a:r>
            <a:r>
              <a:rPr lang="en-US" sz="11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blobClient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 err="1">
                <a:effectLst/>
                <a:latin typeface="Consolas" panose="020B0609020204030204" pitchFamily="49" charset="0"/>
              </a:rPr>
              <a:t>Uri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R="0" lvl="1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62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33136"/>
            <a:ext cx="1483543" cy="46610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FF01DB6-FFA0-4F5E-AA4F-188CAB3D1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264811"/>
              </p:ext>
            </p:extLst>
          </p:nvPr>
        </p:nvGraphicFramePr>
        <p:xfrm>
          <a:off x="571500" y="1332444"/>
          <a:ext cx="10312099" cy="4193112"/>
        </p:xfrm>
        <a:graphic>
          <a:graphicData uri="http://schemas.openxmlformats.org/drawingml/2006/table">
            <a:tbl>
              <a:tblPr firstRow="1" bandRow="1"/>
              <a:tblGrid>
                <a:gridCol w="7216140">
                  <a:extLst>
                    <a:ext uri="{9D8B030D-6E8A-4147-A177-3AD203B41FA5}">
                      <a16:colId xmlns:a16="http://schemas.microsoft.com/office/drawing/2014/main" val="366164871"/>
                    </a:ext>
                  </a:extLst>
                </a:gridCol>
                <a:gridCol w="3095959">
                  <a:extLst>
                    <a:ext uri="{9D8B030D-6E8A-4147-A177-3AD203B41FA5}">
                      <a16:colId xmlns:a16="http://schemas.microsoft.com/office/drawing/2014/main" val="3793889646"/>
                    </a:ext>
                  </a:extLst>
                </a:gridCol>
              </a:tblGrid>
              <a:tr h="698852">
                <a:tc>
                  <a:txBody>
                    <a:bodyPr/>
                    <a:lstStyle/>
                    <a:p>
                      <a:pPr marL="0" marR="0" lvl="0" indent="0" algn="l" defTabSz="12191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1"/>
                          </a:solidFill>
                        </a:rPr>
                        <a:t>Topic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600554"/>
                  </a:ext>
                </a:extLst>
              </a:tr>
              <a:tr h="698852">
                <a:tc>
                  <a:txBody>
                    <a:bodyPr/>
                    <a:lstStyle/>
                    <a:p>
                      <a:pPr marL="0" marR="0" lvl="0" indent="0" algn="l" defTabSz="12191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What is Azure SDK for .NET?.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2113994"/>
                  </a:ext>
                </a:extLst>
              </a:tr>
              <a:tr h="698852">
                <a:tc>
                  <a:txBody>
                    <a:bodyPr/>
                    <a:lstStyle/>
                    <a:p>
                      <a:pPr marL="0" marR="0" lvl="0" indent="0" algn="l" defTabSz="12191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Key Azure Services for .NET developers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4722705"/>
                  </a:ext>
                </a:extLst>
              </a:tr>
              <a:tr h="698852">
                <a:tc>
                  <a:txBody>
                    <a:bodyPr/>
                    <a:lstStyle/>
                    <a:p>
                      <a:pPr marL="0" marR="0" lvl="0" indent="0" algn="l" defTabSz="12191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How to set up your environment.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852">
                <a:tc>
                  <a:txBody>
                    <a:bodyPr/>
                    <a:lstStyle/>
                    <a:p>
                      <a:pPr marL="0" marR="0" lvl="0" indent="0" algn="l" defTabSz="12191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API Reference.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5799442"/>
                  </a:ext>
                </a:extLst>
              </a:tr>
              <a:tr h="698852">
                <a:tc>
                  <a:txBody>
                    <a:bodyPr/>
                    <a:lstStyle/>
                    <a:p>
                      <a:pPr marL="0" marR="0" lvl="0" indent="0" algn="l" defTabSz="12191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/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598904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F75DC8D-A1BF-2FC5-7FF6-3172FF6B5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1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533137"/>
            <a:ext cx="9859434" cy="406664"/>
          </a:xfrm>
        </p:spPr>
        <p:txBody>
          <a:bodyPr>
            <a:normAutofit/>
          </a:bodyPr>
          <a:lstStyle/>
          <a:p>
            <a:r>
              <a:rPr lang="en-US" dirty="0"/>
              <a:t>How to create a console application with VSCode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BB20DF-F09A-20CD-F56F-2318FA9CC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D59BA0A9-EF3A-ABD7-3E79-C02A58F4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65" y="978029"/>
            <a:ext cx="11048999" cy="5022242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11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Upload data from the local file</a:t>
            </a:r>
          </a:p>
          <a:p>
            <a:pPr algn="just">
              <a:spcBef>
                <a:spcPts val="0"/>
              </a:spcBef>
            </a:pPr>
            <a:r>
              <a:rPr lang="en-US" sz="11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blobClient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 err="1">
                <a:effectLst/>
                <a:latin typeface="Consolas" panose="020B0609020204030204" pitchFamily="49" charset="0"/>
              </a:rPr>
              <a:t>UploadAsync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localFilePath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, true);</a:t>
            </a:r>
          </a:p>
          <a:p>
            <a:pPr algn="just">
              <a:spcBef>
                <a:spcPts val="0"/>
              </a:spcBef>
            </a:pPr>
            <a:br>
              <a:rPr lang="en-US" sz="1100" b="0" dirty="0">
                <a:effectLst/>
                <a:latin typeface="Consolas" panose="020B0609020204030204" pitchFamily="49" charset="0"/>
              </a:rPr>
            </a:br>
            <a:r>
              <a:rPr lang="en-US" sz="1100" dirty="0"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("</a:t>
            </a:r>
            <a:r>
              <a:rPr lang="en-US" sz="11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Listing blobs...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");</a:t>
            </a:r>
          </a:p>
          <a:p>
            <a:pPr algn="just">
              <a:spcBef>
                <a:spcPts val="0"/>
              </a:spcBef>
            </a:pPr>
            <a:br>
              <a:rPr lang="en-US" sz="1100" b="0" dirty="0"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List all blobs in the container</a:t>
            </a:r>
          </a:p>
          <a:p>
            <a:pPr algn="just">
              <a:spcBef>
                <a:spcPts val="0"/>
              </a:spcBef>
            </a:pPr>
            <a:r>
              <a:rPr lang="en-US" sz="11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foreach (</a:t>
            </a:r>
            <a:r>
              <a:rPr lang="en-US" sz="1100" dirty="0">
                <a:effectLst/>
                <a:latin typeface="Consolas" panose="020B0609020204030204" pitchFamily="49" charset="0"/>
              </a:rPr>
              <a:t>BlobItem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blobItem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in 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containerClient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>
                <a:effectLst/>
                <a:latin typeface="Consolas" panose="020B0609020204030204" pitchFamily="49" charset="0"/>
              </a:rPr>
              <a:t>GetBlobsAsync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()) {</a:t>
            </a:r>
          </a:p>
          <a:p>
            <a:pPr algn="just">
              <a:spcBef>
                <a:spcPts val="0"/>
              </a:spcBef>
            </a:pPr>
            <a:r>
              <a:rPr lang="en-US" sz="11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("</a:t>
            </a:r>
            <a:r>
              <a:rPr lang="en-US" sz="11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" + 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blobItem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algn="just">
              <a:spcBef>
                <a:spcPts val="0"/>
              </a:spcBef>
            </a:pPr>
            <a:r>
              <a:rPr lang="en-US" sz="1100" b="0" dirty="0">
                <a:effectLst/>
                <a:latin typeface="Consolas" panose="020B0609020204030204" pitchFamily="49" charset="0"/>
              </a:rPr>
              <a:t>}</a:t>
            </a:r>
          </a:p>
          <a:p>
            <a:pPr algn="just">
              <a:spcBef>
                <a:spcPts val="0"/>
              </a:spcBef>
            </a:pPr>
            <a:br>
              <a:rPr lang="en-US" sz="1100" b="0" dirty="0"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Download the blob to a local file. Append the string "DOWNLOADED" before the .txt extension</a:t>
            </a:r>
          </a:p>
          <a:p>
            <a:pPr algn="just">
              <a:spcBef>
                <a:spcPts val="0"/>
              </a:spcBef>
            </a:pPr>
            <a:r>
              <a:rPr lang="en-US" sz="11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downloadFilePath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localFilePath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>
                <a:effectLst/>
                <a:latin typeface="Consolas" panose="020B0609020204030204" pitchFamily="49" charset="0"/>
              </a:rPr>
              <a:t>Replace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("</a:t>
            </a:r>
            <a:r>
              <a:rPr lang="en-US" sz="11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.txt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", "</a:t>
            </a:r>
            <a:r>
              <a:rPr lang="en-US" sz="11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DOWNLOADED.txt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");</a:t>
            </a:r>
          </a:p>
          <a:p>
            <a:pPr algn="just">
              <a:spcBef>
                <a:spcPts val="0"/>
              </a:spcBef>
            </a:pPr>
            <a:br>
              <a:rPr lang="en-US" sz="1100" b="0" dirty="0">
                <a:effectLst/>
                <a:latin typeface="Consolas" panose="020B0609020204030204" pitchFamily="49" charset="0"/>
              </a:rPr>
            </a:br>
            <a:r>
              <a:rPr lang="en-US" sz="1100" dirty="0"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1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\nDownloading blob to\n\t{0}\n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", 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downloadFilePath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algn="just">
              <a:spcBef>
                <a:spcPts val="0"/>
              </a:spcBef>
            </a:pPr>
            <a:br>
              <a:rPr lang="en-US" sz="1100" b="0" dirty="0"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Download the blob's contents and save it to a file</a:t>
            </a:r>
          </a:p>
          <a:p>
            <a:pPr algn="just">
              <a:spcBef>
                <a:spcPts val="0"/>
              </a:spcBef>
            </a:pPr>
            <a:r>
              <a:rPr lang="en-US" sz="11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blobClient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 err="1">
                <a:effectLst/>
                <a:latin typeface="Consolas" panose="020B0609020204030204" pitchFamily="49" charset="0"/>
              </a:rPr>
              <a:t>DownloadToAsync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downloadFilePath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algn="just">
              <a:spcBef>
                <a:spcPts val="0"/>
              </a:spcBef>
            </a:pPr>
            <a:br>
              <a:rPr lang="en-US" sz="1100" b="0" dirty="0"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Clean up</a:t>
            </a:r>
          </a:p>
          <a:p>
            <a:pPr algn="just">
              <a:spcBef>
                <a:spcPts val="0"/>
              </a:spcBef>
            </a:pPr>
            <a:r>
              <a:rPr lang="en-US" sz="1100" dirty="0"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>
                <a:effectLst/>
                <a:latin typeface="Consolas" panose="020B0609020204030204" pitchFamily="49" charset="0"/>
              </a:rPr>
              <a:t>Write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("</a:t>
            </a:r>
            <a:r>
              <a:rPr lang="en-US" sz="11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Press any key to begin clean up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");</a:t>
            </a:r>
          </a:p>
          <a:p>
            <a:pPr algn="just">
              <a:spcBef>
                <a:spcPts val="0"/>
              </a:spcBef>
            </a:pPr>
            <a:r>
              <a:rPr lang="en-US" sz="1100" dirty="0"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>
                <a:effectLst/>
                <a:latin typeface="Consolas" panose="020B0609020204030204" pitchFamily="49" charset="0"/>
              </a:rPr>
              <a:t>ReadLine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();</a:t>
            </a:r>
          </a:p>
          <a:p>
            <a:pPr algn="just">
              <a:spcBef>
                <a:spcPts val="0"/>
              </a:spcBef>
            </a:pPr>
            <a:br>
              <a:rPr lang="en-US" sz="1100" b="0" dirty="0">
                <a:effectLst/>
                <a:latin typeface="Consolas" panose="020B0609020204030204" pitchFamily="49" charset="0"/>
              </a:rPr>
            </a:br>
            <a:r>
              <a:rPr lang="en-US" sz="1100" dirty="0"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("</a:t>
            </a:r>
            <a:r>
              <a:rPr lang="en-US" sz="11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Deleting blob container...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");</a:t>
            </a:r>
          </a:p>
          <a:p>
            <a:pPr algn="just">
              <a:spcBef>
                <a:spcPts val="0"/>
              </a:spcBef>
            </a:pPr>
            <a:r>
              <a:rPr lang="en-US" sz="11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containerClient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>
                <a:effectLst/>
                <a:latin typeface="Consolas" panose="020B0609020204030204" pitchFamily="49" charset="0"/>
              </a:rPr>
              <a:t>DeleteAsync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();</a:t>
            </a:r>
          </a:p>
          <a:p>
            <a:pPr algn="just">
              <a:spcBef>
                <a:spcPts val="0"/>
              </a:spcBef>
            </a:pPr>
            <a:br>
              <a:rPr lang="en-US" sz="1100" b="0" dirty="0">
                <a:effectLst/>
                <a:latin typeface="Consolas" panose="020B0609020204030204" pitchFamily="49" charset="0"/>
              </a:rPr>
            </a:br>
            <a:r>
              <a:rPr lang="en-US" sz="1100" dirty="0"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("</a:t>
            </a:r>
            <a:r>
              <a:rPr lang="en-US" sz="11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Deleting the local source and downloaded files...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");</a:t>
            </a:r>
          </a:p>
          <a:p>
            <a:pPr algn="just">
              <a:spcBef>
                <a:spcPts val="0"/>
              </a:spcBef>
            </a:pPr>
            <a:r>
              <a:rPr lang="en-US" sz="1100" dirty="0">
                <a:effectLst/>
                <a:latin typeface="Consolas" panose="020B0609020204030204" pitchFamily="49" charset="0"/>
              </a:rPr>
              <a:t>File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>
                <a:effectLst/>
                <a:latin typeface="Consolas" panose="020B0609020204030204" pitchFamily="49" charset="0"/>
              </a:rPr>
              <a:t>Delete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localFilePath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algn="just">
              <a:spcBef>
                <a:spcPts val="0"/>
              </a:spcBef>
            </a:pPr>
            <a:r>
              <a:rPr lang="en-US" sz="1100" dirty="0">
                <a:effectLst/>
                <a:latin typeface="Consolas" panose="020B0609020204030204" pitchFamily="49" charset="0"/>
              </a:rPr>
              <a:t>File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>
                <a:effectLst/>
                <a:latin typeface="Consolas" panose="020B0609020204030204" pitchFamily="49" charset="0"/>
              </a:rPr>
              <a:t>Delete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downloadFilePath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algn="just">
              <a:spcBef>
                <a:spcPts val="0"/>
              </a:spcBef>
            </a:pPr>
            <a:br>
              <a:rPr lang="en-US" sz="1100" b="0" dirty="0">
                <a:effectLst/>
                <a:latin typeface="Consolas" panose="020B0609020204030204" pitchFamily="49" charset="0"/>
              </a:rPr>
            </a:br>
            <a:r>
              <a:rPr lang="en-US" sz="1100" dirty="0"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("</a:t>
            </a:r>
            <a:r>
              <a:rPr lang="en-US" sz="11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");</a:t>
            </a:r>
          </a:p>
          <a:p>
            <a:pPr algn="just">
              <a:spcBef>
                <a:spcPts val="0"/>
              </a:spcBef>
            </a:pPr>
            <a:br>
              <a:rPr lang="en-US" sz="1100" b="0" dirty="0">
                <a:effectLst/>
                <a:latin typeface="Consolas" panose="020B0609020204030204" pitchFamily="49" charset="0"/>
              </a:rPr>
            </a:br>
            <a:endParaRPr lang="en-US" sz="1100" b="0" dirty="0">
              <a:effectLst/>
              <a:latin typeface="Consolas" panose="020B0609020204030204" pitchFamily="49" charset="0"/>
            </a:endParaRPr>
          </a:p>
          <a:p>
            <a:pPr marR="0" lvl="1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0519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533137"/>
            <a:ext cx="9859434" cy="406664"/>
          </a:xfrm>
        </p:spPr>
        <p:txBody>
          <a:bodyPr>
            <a:normAutofit/>
          </a:bodyPr>
          <a:lstStyle/>
          <a:p>
            <a:r>
              <a:rPr lang="en-US" dirty="0"/>
              <a:t>How to create a console application with VSCode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BB20DF-F09A-20CD-F56F-2318FA9CC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CBC27-6C76-F075-C06E-D4256126E2B9}"/>
              </a:ext>
            </a:extLst>
          </p:cNvPr>
          <p:cNvSpPr txBox="1"/>
          <p:nvPr/>
        </p:nvSpPr>
        <p:spPr>
          <a:xfrm>
            <a:off x="403007" y="889234"/>
            <a:ext cx="8474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https://learn.microsoft.com/en-us/azure/storage/common/storage-samples-dotnet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5275B-600B-CD3B-9D95-2ED7E4AAF636}"/>
              </a:ext>
            </a:extLst>
          </p:cNvPr>
          <p:cNvSpPr txBox="1"/>
          <p:nvPr/>
        </p:nvSpPr>
        <p:spPr>
          <a:xfrm>
            <a:off x="571498" y="1778901"/>
            <a:ext cx="10650061" cy="4134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b="1" dirty="0"/>
              <a:t>Authentication</a:t>
            </a:r>
          </a:p>
          <a:p>
            <a:pPr algn="l">
              <a:lnSpc>
                <a:spcPct val="90000"/>
              </a:lnSpc>
              <a:spcAft>
                <a:spcPts val="400"/>
              </a:spcAft>
            </a:pPr>
            <a:endParaRPr lang="en-US" sz="500" dirty="0"/>
          </a:p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1600" dirty="0"/>
              <a:t>1. Authenticate using a </a:t>
            </a:r>
            <a:r>
              <a:rPr lang="en-US" sz="1600" b="1" dirty="0"/>
              <a:t>connection string</a:t>
            </a:r>
            <a:r>
              <a:rPr lang="en-US" sz="1600" dirty="0"/>
              <a:t>:</a:t>
            </a:r>
          </a:p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1400" dirty="0"/>
              <a:t>using</a:t>
            </a:r>
            <a:r>
              <a:rPr lang="en-US" sz="1400" b="1" dirty="0"/>
              <a:t> Azure Portal: </a:t>
            </a:r>
            <a:r>
              <a:rPr lang="en-US" sz="1400" dirty="0"/>
              <a:t>click </a:t>
            </a:r>
            <a:r>
              <a:rPr lang="en-US" sz="1400" b="1" dirty="0"/>
              <a:t>Access Keys </a:t>
            </a:r>
            <a:r>
              <a:rPr lang="en-US" sz="1400" dirty="0"/>
              <a:t>under Security in the Portal Storage account blade</a:t>
            </a:r>
          </a:p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1400" dirty="0"/>
              <a:t>using </a:t>
            </a:r>
            <a:r>
              <a:rPr lang="en-US" sz="1400" b="1" dirty="0"/>
              <a:t>Azure CLI </a:t>
            </a:r>
            <a:r>
              <a:rPr lang="en-US" sz="1400" dirty="0"/>
              <a:t>with: </a:t>
            </a:r>
            <a:r>
              <a:rPr lang="en-US" sz="1400" b="1" dirty="0"/>
              <a:t>az</a:t>
            </a:r>
            <a:r>
              <a:rPr lang="en-US" sz="1400" dirty="0"/>
              <a:t> </a:t>
            </a:r>
            <a:r>
              <a:rPr lang="en-US" sz="1400" b="1" dirty="0"/>
              <a:t>storage</a:t>
            </a:r>
            <a:r>
              <a:rPr lang="en-US" sz="1400" dirty="0"/>
              <a:t> </a:t>
            </a:r>
            <a:r>
              <a:rPr lang="en-US" sz="1400" b="1" dirty="0"/>
              <a:t>account</a:t>
            </a:r>
            <a:r>
              <a:rPr lang="en-US" sz="1400" dirty="0"/>
              <a:t> </a:t>
            </a:r>
            <a:r>
              <a:rPr lang="en-US" sz="1400" b="1" dirty="0"/>
              <a:t>show-connection-string --name </a:t>
            </a:r>
            <a:r>
              <a:rPr lang="en-US" sz="1400" dirty="0">
                <a:solidFill>
                  <a:srgbClr val="0070C0"/>
                </a:solidFill>
              </a:rPr>
              <a:t>&lt;account_name&gt; </a:t>
            </a:r>
            <a:r>
              <a:rPr lang="en-US" sz="1400" b="1" dirty="0"/>
              <a:t>--resource-group </a:t>
            </a:r>
            <a:r>
              <a:rPr lang="en-US" sz="1400" dirty="0">
                <a:solidFill>
                  <a:srgbClr val="0070C0"/>
                </a:solidFill>
              </a:rPr>
              <a:t>&lt;resource_group&gt;</a:t>
            </a:r>
          </a:p>
          <a:p>
            <a:pPr algn="l">
              <a:lnSpc>
                <a:spcPct val="90000"/>
              </a:lnSpc>
              <a:spcAft>
                <a:spcPts val="400"/>
              </a:spcAft>
            </a:pPr>
            <a:endParaRPr lang="en-US" sz="1600" dirty="0"/>
          </a:p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1600" dirty="0"/>
              <a:t>2. Authenticate using a shared key credential </a:t>
            </a:r>
            <a:r>
              <a:rPr lang="en-US" sz="1600" b="1" dirty="0"/>
              <a:t>SAS </a:t>
            </a:r>
            <a:r>
              <a:rPr lang="en-US" sz="1600" dirty="0"/>
              <a:t>(Shared Access Signature)</a:t>
            </a:r>
          </a:p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16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https://learn.microsoft.com/en-us/azure/storage/blobs/sas-service-create-dotnet</a:t>
            </a:r>
            <a:endParaRPr lang="en-US" sz="1600" dirty="0">
              <a:solidFill>
                <a:srgbClr val="0070C0"/>
              </a:solidFill>
            </a:endParaRPr>
          </a:p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16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https://github.com/luiscoco/Azure_SDK_Sample10_Create_SAS_for_blob</a:t>
            </a:r>
            <a:endParaRPr lang="en-US" sz="1600" dirty="0">
              <a:solidFill>
                <a:srgbClr val="0070C0"/>
              </a:solidFill>
            </a:endParaRPr>
          </a:p>
          <a:p>
            <a:pPr algn="l">
              <a:lnSpc>
                <a:spcPct val="90000"/>
              </a:lnSpc>
              <a:spcAft>
                <a:spcPts val="400"/>
              </a:spcAft>
            </a:pPr>
            <a:endParaRPr lang="en-US" sz="1600" dirty="0"/>
          </a:p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1600" dirty="0"/>
              <a:t>3. Authenticate with </a:t>
            </a:r>
            <a:r>
              <a:rPr lang="en-US" sz="1600" b="1" dirty="0"/>
              <a:t>Azure Identity</a:t>
            </a:r>
          </a:p>
          <a:p>
            <a:pPr algn="l">
              <a:lnSpc>
                <a:spcPct val="90000"/>
              </a:lnSpc>
              <a:spcAft>
                <a:spcPts val="400"/>
              </a:spcAft>
            </a:pPr>
            <a:endParaRPr lang="en-US" sz="1600" dirty="0"/>
          </a:p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1600" dirty="0"/>
              <a:t>4. Authenticate using an </a:t>
            </a:r>
            <a:r>
              <a:rPr lang="en-US" sz="1600" b="1" dirty="0"/>
              <a:t>Active Directory token</a:t>
            </a:r>
          </a:p>
          <a:p>
            <a:pPr algn="l">
              <a:lnSpc>
                <a:spcPct val="90000"/>
              </a:lnSpc>
              <a:spcAft>
                <a:spcPts val="400"/>
              </a:spcAft>
            </a:pPr>
            <a:endParaRPr lang="en-US" sz="1600" dirty="0"/>
          </a:p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1600" b="1" dirty="0"/>
              <a:t>5. Anonymously access</a:t>
            </a:r>
            <a:r>
              <a:rPr lang="en-US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43A969-E5A9-6761-C0DB-C83498D6DED3}"/>
              </a:ext>
            </a:extLst>
          </p:cNvPr>
          <p:cNvSpPr txBox="1"/>
          <p:nvPr/>
        </p:nvSpPr>
        <p:spPr>
          <a:xfrm>
            <a:off x="0" y="1229620"/>
            <a:ext cx="110049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https://github.com/Azure/azure-sdk-for-net/blob/main/sdk/storage/Azure.Storage.Blobs/samples/Sample02_Auth.cs#L27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42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87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33137"/>
            <a:ext cx="1521251" cy="50381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EEF55C3-E135-5984-87FD-59D0BDA49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334085"/>
              </p:ext>
            </p:extLst>
          </p:nvPr>
        </p:nvGraphicFramePr>
        <p:xfrm>
          <a:off x="571500" y="1332444"/>
          <a:ext cx="10312099" cy="4193112"/>
        </p:xfrm>
        <a:graphic>
          <a:graphicData uri="http://schemas.openxmlformats.org/drawingml/2006/table">
            <a:tbl>
              <a:tblPr firstRow="1" bandRow="1"/>
              <a:tblGrid>
                <a:gridCol w="7216140">
                  <a:extLst>
                    <a:ext uri="{9D8B030D-6E8A-4147-A177-3AD203B41FA5}">
                      <a16:colId xmlns:a16="http://schemas.microsoft.com/office/drawing/2014/main" val="366164871"/>
                    </a:ext>
                  </a:extLst>
                </a:gridCol>
                <a:gridCol w="3095959">
                  <a:extLst>
                    <a:ext uri="{9D8B030D-6E8A-4147-A177-3AD203B41FA5}">
                      <a16:colId xmlns:a16="http://schemas.microsoft.com/office/drawing/2014/main" val="3793889646"/>
                    </a:ext>
                  </a:extLst>
                </a:gridCol>
              </a:tblGrid>
              <a:tr h="698852">
                <a:tc>
                  <a:txBody>
                    <a:bodyPr/>
                    <a:lstStyle/>
                    <a:p>
                      <a:pPr marL="0" marR="0" lvl="0" indent="0" algn="l" defTabSz="12191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1"/>
                          </a:solidFill>
                        </a:rPr>
                        <a:t>Topic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600554"/>
                  </a:ext>
                </a:extLst>
              </a:tr>
              <a:tr h="698852">
                <a:tc>
                  <a:txBody>
                    <a:bodyPr/>
                    <a:lstStyle/>
                    <a:p>
                      <a:pPr marL="0" marR="0" lvl="0" indent="0" algn="l" defTabSz="12191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Code examples with guidance for the Azure SDK for .NET.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2113994"/>
                  </a:ext>
                </a:extLst>
              </a:tr>
              <a:tr h="698852">
                <a:tc>
                  <a:txBody>
                    <a:bodyPr/>
                    <a:lstStyle/>
                    <a:p>
                      <a:pPr marL="0" marR="0" lvl="0" indent="0" algn="l" defTabSz="12191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Additional code examples for the Azure SDK for .NET.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4722705"/>
                  </a:ext>
                </a:extLst>
              </a:tr>
              <a:tr h="698852">
                <a:tc>
                  <a:txBody>
                    <a:bodyPr/>
                    <a:lstStyle/>
                    <a:p>
                      <a:pPr marL="0" marR="0" lvl="0" indent="0" algn="l" defTabSz="12191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GitHub repositories.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852">
                <a:tc>
                  <a:txBody>
                    <a:bodyPr/>
                    <a:lstStyle/>
                    <a:p>
                      <a:pPr marL="0" marR="0" lvl="0" indent="0" algn="l" defTabSz="12191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C# code samples with Azure SDK for .NET. 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5799442"/>
                  </a:ext>
                </a:extLst>
              </a:tr>
              <a:tr h="698852">
                <a:tc>
                  <a:txBody>
                    <a:bodyPr/>
                    <a:lstStyle/>
                    <a:p>
                      <a:pPr marL="0" marR="0" lvl="0" indent="0" algn="l" defTabSz="12191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/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598904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65FF277-C693-9F00-6CB8-E4AE68636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6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</a:t>
            </a:r>
            <a:r>
              <a:rPr lang="en-US" sz="3333" dirty="0"/>
              <a:t> is Azure SDK for .NET?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71500" y="1141491"/>
            <a:ext cx="11048999" cy="4267729"/>
          </a:xfrm>
        </p:spPr>
        <p:txBody>
          <a:bodyPr/>
          <a:lstStyle/>
          <a:p>
            <a:pPr lvl="1" algn="just"/>
            <a:r>
              <a:rPr lang="en-US" dirty="0"/>
              <a:t>The</a:t>
            </a:r>
          </a:p>
          <a:p>
            <a:pPr lvl="1" algn="just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E84F48-557F-375F-F960-164E8CEE9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1" y="2322854"/>
            <a:ext cx="8296275" cy="3238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D3A4A4-765C-8B6B-933B-6C64D21EBA50}"/>
              </a:ext>
            </a:extLst>
          </p:cNvPr>
          <p:cNvSpPr txBox="1"/>
          <p:nvPr/>
        </p:nvSpPr>
        <p:spPr>
          <a:xfrm>
            <a:off x="3372439" y="5648243"/>
            <a:ext cx="4649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for .NET developers | Microsoft Learn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A9E82B-AC4D-7585-987F-6EB86E5EA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6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33136"/>
            <a:ext cx="7281028" cy="369333"/>
          </a:xfrm>
        </p:spPr>
        <p:txBody>
          <a:bodyPr>
            <a:normAutofit fontScale="90000"/>
          </a:bodyPr>
          <a:lstStyle/>
          <a:p>
            <a:r>
              <a:rPr lang="en-US" sz="3333" dirty="0"/>
              <a:t>Key Azure Services for .NET developers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518CCF-BDBC-C4F0-B6A4-CEDA62ECD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281112"/>
            <a:ext cx="1419225" cy="638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45436C-93C9-4112-F37E-24E34FC1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2047973"/>
            <a:ext cx="1409700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DA7974-A573-7EB2-F454-990C0B4DB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33136"/>
            <a:ext cx="7007651" cy="608355"/>
          </a:xfrm>
        </p:spPr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US" b="1" dirty="0"/>
              <a:t>ow to </a:t>
            </a:r>
            <a:r>
              <a:rPr lang="en-US" dirty="0"/>
              <a:t>setup your environment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FD76E2EE-B691-16B0-D927-447C5B43E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141491"/>
            <a:ext cx="11048999" cy="4267729"/>
          </a:xfrm>
        </p:spPr>
        <p:txBody>
          <a:bodyPr>
            <a:normAutofit/>
          </a:bodyPr>
          <a:lstStyle/>
          <a:p>
            <a:pPr marR="0" lvl="1" algn="just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b="0" dirty="0"/>
              <a:t>Follow these steps to install and run the Azure SDK for .NET: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1. Create an Azure free account. See video: </a:t>
            </a:r>
            <a:r>
              <a:rPr lang="en-US" b="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Create a Free Azure Account in Few Minutes</a:t>
            </a:r>
            <a:endParaRPr lang="en-US" b="0" dirty="0">
              <a:solidFill>
                <a:srgbClr val="0070C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2. Install Azure CLI: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3. Login in Azure account with the command: </a:t>
            </a:r>
            <a:r>
              <a:rPr lang="en-US" dirty="0"/>
              <a:t>az login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4. See your Azure account details with the command: </a:t>
            </a:r>
            <a:r>
              <a:rPr lang="en-US" dirty="0"/>
              <a:t>az account show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5.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E18DC6-E100-0955-3328-3D23E36F4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A63A12-8773-006D-EC06-557973E7313C}"/>
              </a:ext>
            </a:extLst>
          </p:cNvPr>
          <p:cNvSpPr txBox="1"/>
          <p:nvPr/>
        </p:nvSpPr>
        <p:spPr>
          <a:xfrm>
            <a:off x="2362200" y="2101930"/>
            <a:ext cx="2446867" cy="348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67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install Azure CLI</a:t>
            </a:r>
            <a:endParaRPr lang="en-US" sz="1667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13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33136"/>
            <a:ext cx="6319494" cy="608355"/>
          </a:xfrm>
        </p:spPr>
        <p:txBody>
          <a:bodyPr>
            <a:normAutofit/>
          </a:bodyPr>
          <a:lstStyle/>
          <a:p>
            <a:r>
              <a:rPr lang="en-US" dirty="0"/>
              <a:t>Azure for Visual Studio 2022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549935-B5EF-A17F-1132-1BB38C828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508B96-07A6-B34C-6726-D21841A609F0}"/>
              </a:ext>
            </a:extLst>
          </p:cNvPr>
          <p:cNvSpPr txBox="1"/>
          <p:nvPr/>
        </p:nvSpPr>
        <p:spPr>
          <a:xfrm>
            <a:off x="2363770" y="5709989"/>
            <a:ext cx="7232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https://learn.microsoft.com/en-us/dotnet/azure/configure-visual-studio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268287-0C06-61DE-120A-3912C03EA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78029"/>
            <a:ext cx="7232716" cy="36447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EE4BB1-ADB7-6B6D-20BA-1B1C86B05AA2}"/>
              </a:ext>
            </a:extLst>
          </p:cNvPr>
          <p:cNvSpPr txBox="1"/>
          <p:nvPr/>
        </p:nvSpPr>
        <p:spPr>
          <a:xfrm>
            <a:off x="5883510" y="547798"/>
            <a:ext cx="45990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https://visualstudio.microsoft.com/vs/community/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596189E-B441-5399-C5BA-DDB492FE23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3510" y="1730930"/>
            <a:ext cx="5374054" cy="364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5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33136"/>
            <a:ext cx="8893011" cy="608355"/>
          </a:xfrm>
        </p:spPr>
        <p:txBody>
          <a:bodyPr>
            <a:normAutofit/>
          </a:bodyPr>
          <a:lstStyle/>
          <a:p>
            <a:r>
              <a:rPr lang="en-US" dirty="0"/>
              <a:t>Azure extensions for Visual Studio Code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76361-EC0B-DAFB-113A-D4E61A365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121167-0CDE-5AD1-EECF-5D9E4362B94B}"/>
              </a:ext>
            </a:extLst>
          </p:cNvPr>
          <p:cNvSpPr txBox="1"/>
          <p:nvPr/>
        </p:nvSpPr>
        <p:spPr>
          <a:xfrm>
            <a:off x="2429933" y="5823635"/>
            <a:ext cx="6815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https://learn.microsoft.com/en-us/dotnet/azure/configure-vs-code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FA820C-A109-084C-C35F-6D3464D50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101011"/>
            <a:ext cx="8094662" cy="46559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0C1ACA-5DCC-ED28-2DE6-6B8872DAF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1533" y="1634820"/>
            <a:ext cx="2597136" cy="408476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B1AC3774-2C00-1E37-7BF6-27A138321DD9}"/>
              </a:ext>
            </a:extLst>
          </p:cNvPr>
          <p:cNvSpPr/>
          <p:nvPr/>
        </p:nvSpPr>
        <p:spPr>
          <a:xfrm>
            <a:off x="8399462" y="3776133"/>
            <a:ext cx="634471" cy="369332"/>
          </a:xfrm>
          <a:prstGeom prst="rightArrow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5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33137"/>
            <a:ext cx="6346595" cy="369332"/>
          </a:xfrm>
        </p:spPr>
        <p:txBody>
          <a:bodyPr>
            <a:noAutofit/>
          </a:bodyPr>
          <a:lstStyle/>
          <a:p>
            <a:r>
              <a:rPr lang="da-DK" dirty="0"/>
              <a:t>Azure SDK for .NET package index</a:t>
            </a:r>
            <a:br>
              <a:rPr lang="da-DK" b="1" i="0" dirty="0">
                <a:solidFill>
                  <a:srgbClr val="161616"/>
                </a:solidFill>
                <a:effectLst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3DE3C-606B-0D21-3371-D28871356675}"/>
              </a:ext>
            </a:extLst>
          </p:cNvPr>
          <p:cNvSpPr txBox="1"/>
          <p:nvPr/>
        </p:nvSpPr>
        <p:spPr>
          <a:xfrm>
            <a:off x="505512" y="866441"/>
            <a:ext cx="6346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https://learn.microsoft.com/en-us/dotnet/azure/sdk/packages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E5AC3-0F5E-46DE-09D2-FCB92050E875}"/>
              </a:ext>
            </a:extLst>
          </p:cNvPr>
          <p:cNvSpPr txBox="1"/>
          <p:nvPr/>
        </p:nvSpPr>
        <p:spPr>
          <a:xfrm>
            <a:off x="505512" y="2229810"/>
            <a:ext cx="6638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https://azure.github.io/azure-sdk/releases/latest/index.html#net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A61561B-6BCC-C6E5-0E42-E95A0A796931}"/>
              </a:ext>
            </a:extLst>
          </p:cNvPr>
          <p:cNvSpPr txBox="1">
            <a:spLocks/>
          </p:cNvSpPr>
          <p:nvPr/>
        </p:nvSpPr>
        <p:spPr>
          <a:xfrm>
            <a:off x="571500" y="1925633"/>
            <a:ext cx="3623428" cy="3041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219151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Azure SDK releases</a:t>
            </a:r>
            <a:br>
              <a:rPr lang="da-DK" dirty="0">
                <a:solidFill>
                  <a:srgbClr val="161616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C504B5-16B2-3168-AE9B-8C87E846F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0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0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0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0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0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0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1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0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0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0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0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5"/>
</p:tagLst>
</file>

<file path=ppt/theme/theme1.xml><?xml version="1.0" encoding="utf-8"?>
<a:theme xmlns:a="http://schemas.openxmlformats.org/drawingml/2006/main" name="Luxoft">
  <a:themeElements>
    <a:clrScheme name="DXC New Brand Palette">
      <a:dk1>
        <a:srgbClr val="000000"/>
      </a:dk1>
      <a:lt1>
        <a:srgbClr val="FFFFFF"/>
      </a:lt1>
      <a:dk2>
        <a:srgbClr val="D9D9D6"/>
      </a:dk2>
      <a:lt2>
        <a:srgbClr val="FFCD00"/>
      </a:lt2>
      <a:accent1>
        <a:srgbClr val="5F249F"/>
      </a:accent1>
      <a:accent2>
        <a:srgbClr val="00968F"/>
      </a:accent2>
      <a:accent3>
        <a:srgbClr val="00A3E1"/>
      </a:accent3>
      <a:accent4>
        <a:srgbClr val="006975"/>
      </a:accent4>
      <a:accent5>
        <a:srgbClr val="6CC24A"/>
      </a:accent5>
      <a:accent6>
        <a:srgbClr val="ED9B33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Aft>
            <a:spcPts val="400"/>
          </a:spcAft>
          <a:defRPr sz="2000" dirty="0"/>
        </a:defPPr>
      </a:lstStyle>
    </a:txDef>
  </a:objectDefaults>
  <a:extraClrSchemeLst/>
  <a:custClrLst>
    <a:custClr name="DXC Bright Purple">
      <a:srgbClr val="5F249F"/>
    </a:custClr>
    <a:custClr name="White">
      <a:srgbClr val="FFFFFF"/>
    </a:custClr>
    <a:custClr name="DXC Light Gray">
      <a:srgbClr val="D9D9D6"/>
    </a:custClr>
    <a:custClr name="DXC Medium Gray">
      <a:srgbClr val="969696"/>
    </a:custClr>
    <a:custClr name="DXC Dark Gray">
      <a:srgbClr val="63666A"/>
    </a:custClr>
    <a:custClr name="Black">
      <a:srgbClr val="000000"/>
    </a:custClr>
    <a:custClr name="DXC Bright Teal">
      <a:srgbClr val="00968F"/>
    </a:custClr>
    <a:custClr name="DXC Blue">
      <a:srgbClr val="00A3E1"/>
    </a:custClr>
    <a:custClr name="DXC Dark Teal">
      <a:srgbClr val="006975"/>
    </a:custClr>
    <a:custClr name="DXC Green">
      <a:srgbClr val="6CC24A"/>
    </a:custClr>
    <a:custClr name="DXC Orange">
      <a:srgbClr val="ED9B33"/>
    </a:custClr>
    <a:custClr name="DXC Gold">
      <a:srgbClr val="FFCD00"/>
    </a:custClr>
    <a:custClr name="DXC Dark Purple">
      <a:srgbClr val="330072"/>
    </a:custClr>
    <a:custClr name="DXC Yellow">
      <a:srgbClr val="F9F048"/>
    </a:custClr>
  </a:custClrLst>
  <a:extLst>
    <a:ext uri="{05A4C25C-085E-4340-85A3-A5531E510DB2}">
      <thm15:themeFamily xmlns:thm15="http://schemas.microsoft.com/office/thememl/2012/main" name="Presentation9" id="{326D7633-9571-4D79-A49D-95A1E3F7F688}" vid="{3704EA2E-5BD9-44D1-A493-7283CD8F311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1648</Words>
  <Application>Microsoft Office PowerPoint</Application>
  <PresentationFormat>Widescreen</PresentationFormat>
  <Paragraphs>214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-apple-system</vt:lpstr>
      <vt:lpstr>Arial</vt:lpstr>
      <vt:lpstr>Consolas</vt:lpstr>
      <vt:lpstr>Luxoft</vt:lpstr>
      <vt:lpstr>Azure Software Development Kit (SDK) for .NET</vt:lpstr>
      <vt:lpstr>Agenda</vt:lpstr>
      <vt:lpstr>Agenda</vt:lpstr>
      <vt:lpstr>What is Azure SDK for .NET?</vt:lpstr>
      <vt:lpstr>Key Azure Services for .NET developers</vt:lpstr>
      <vt:lpstr>How to setup your environment</vt:lpstr>
      <vt:lpstr>Azure for Visual Studio 2022</vt:lpstr>
      <vt:lpstr>Azure extensions for Visual Studio Code</vt:lpstr>
      <vt:lpstr>Azure SDK for .NET package index </vt:lpstr>
      <vt:lpstr>GitHub repositories</vt:lpstr>
      <vt:lpstr>DefaultAzureCredential() for Azure SDK for .NET</vt:lpstr>
      <vt:lpstr>C# code samples with Azure SDK for .NET</vt:lpstr>
      <vt:lpstr>C# code samples with Azure SDK for .NET</vt:lpstr>
      <vt:lpstr>C# code samples with Azure SDK for .NET</vt:lpstr>
      <vt:lpstr>C# code samples with Azure SDK for .NET</vt:lpstr>
      <vt:lpstr>How to create a console application with VSCode</vt:lpstr>
      <vt:lpstr>How to create a console application with VSCode</vt:lpstr>
      <vt:lpstr>How to create a console application with VSCode</vt:lpstr>
      <vt:lpstr>How to create a console application with VSCode</vt:lpstr>
      <vt:lpstr>How to create a console application with VSCode</vt:lpstr>
      <vt:lpstr>How to create a console application with VSCode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Enriquez, Luis (DXC Luxoft)</dc:creator>
  <cp:lastModifiedBy>Enriquez, Luis (DXC Luxoft)</cp:lastModifiedBy>
  <cp:revision>169</cp:revision>
  <dcterms:created xsi:type="dcterms:W3CDTF">2023-05-22T09:47:55Z</dcterms:created>
  <dcterms:modified xsi:type="dcterms:W3CDTF">2023-11-29T12:08:14Z</dcterms:modified>
</cp:coreProperties>
</file>