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3" r:id="rId2"/>
    <p:sldId id="261" r:id="rId3"/>
    <p:sldId id="270" r:id="rId4"/>
    <p:sldId id="268" r:id="rId5"/>
    <p:sldId id="264" r:id="rId6"/>
    <p:sldId id="265" r:id="rId7"/>
    <p:sldId id="275" r:id="rId8"/>
    <p:sldId id="274" r:id="rId9"/>
    <p:sldId id="271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80" autoAdjust="0"/>
  </p:normalViewPr>
  <p:slideViewPr>
    <p:cSldViewPr snapToGrid="0">
      <p:cViewPr>
        <p:scale>
          <a:sx n="76" d="100"/>
          <a:sy n="76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A15F4-2B72-4918-BF62-B1A1F9840156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27613-CF86-4F87-B3E8-7FD831A604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6869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27613-CF86-4F87-B3E8-7FD831A604B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684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77E95-41A2-5595-95F0-A18295B1F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8CE0F5-0EC5-E999-395E-1AD9BDEE69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480E23-9EF9-B7B9-9D70-2122FB7E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AE14A2-901D-25C3-A466-DCA9248C7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FE33AC-316A-8C34-8C9E-2A5D9381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781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C5C25-A1EC-3AC5-32D4-07A92FC3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F58E24-E02C-7163-00C4-FD077A16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65CD3E-6AE9-F3B8-D750-BA2BB109D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9BC2C-3F9C-B55B-820B-0DE05B53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3233D8B-388C-DAC0-614C-D94C4814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386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0466B3-F109-5772-7B6C-7ED42BC21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CFE62E-0039-3D70-51E6-3983C1EB8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72E5A-CD4F-4431-6218-DF847BB9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63AC22-A126-326C-CF67-9722404B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C5A808-A888-E2AF-9117-4349A80E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06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26C6-B148-F0D7-9035-579A0253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460F51-C3CC-457D-B123-961E05CE9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3CF09-E2BE-CA9B-F303-2CA72424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C6CD2-D2F0-39DB-39EB-C4511551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E7AB18-2321-2340-C87D-DE2260AC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87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7FA69-A74F-98DD-2ECE-F5FCE7EE3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DE04FE-DD6A-E3F2-4906-18B9E6F65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0BCCE4-77D6-BA98-F597-521B7166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E5366A-5F82-2EA5-5C1A-6BEE1DC3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DA4D9-E557-4604-649B-8E4A6A59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419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9738C-CCD2-D1EB-E5E1-1781A3525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0760F5-D44E-6CB6-A030-41BF7F5F0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84BF57-8315-67DE-3ED0-F190DAE30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F5CB69-FAAA-092F-4271-562EA122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835BE7-F85F-C24F-2238-5ECA0E4E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EA8A6-89B7-AA80-ED5D-73CF7665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72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38BC9-AB6E-9A80-39FA-607679A14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EA7EA0-ACD7-A960-7E9D-B2689DED0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A1B76E-2B8E-F05F-55E2-7E8E03801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1C802F9-17C8-DFDC-45FB-013187897F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D51B65-2DA4-9AAA-DF23-424E01BCF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23CCCE0-5D64-6EDC-E195-EAD92E960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017972-6C99-CDD4-A200-4D2C35272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2577943-D3AB-41BF-90FB-C69BFF12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3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C305C-1277-B142-681B-81F682C0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77EE52-80AB-8659-435B-717CA7E8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798EC01-C30A-3705-FD18-3E4C399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8148D68-0155-5517-D6E1-8F04B883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62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8C576EB-AD30-ECC7-D092-E03458BD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EC68F44-B77B-5C6F-799E-22DD93483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7A92E8-2199-402C-1D78-A7CE27568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708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D94D09-5284-8743-D83F-FCEF03B3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23B89-AC5E-87F8-FE7F-4AA7E53ED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6EE0C8-C4B3-355A-F842-E63E384B7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011ED03-7137-954B-C899-74E2BD9C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0D6F02-C1FD-3ADA-28B9-F363C446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6A14BA-AC05-F3B3-E84C-600E831D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12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90A15-AF4A-6BC7-5BC7-32EC09F7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A72322-80CC-A687-49AE-0F8DF3192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EE167BB-F8E2-53E4-5842-02D94CCD8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5EFBCB-2126-8A4F-11D6-6ED0D02E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2F1E95F-C7E5-6301-42DD-BE2B2226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5D6F48-1B00-36D5-A6E4-608D2F22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036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383C4F-04F6-A72E-24AE-2F03EEB6F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C62926-B63F-676C-6E28-17534F350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450550-DB78-B990-A7D2-F375FD3EF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03494-2DA1-4C97-AD46-F97F35E03BBF}" type="datetimeFigureOut">
              <a:rPr lang="es-ES" smtClean="0"/>
              <a:t>15/09/2024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A02C6D-13BD-727D-CC56-5DD36191F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E27DB1-2AD2-A241-46F6-AE706F64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2ACF6-9233-4637-8ED2-7E2FC50FB73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438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aspnet/core/fundamentals/middleware/?view=aspnetcore-8.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aspnet/core/fundamentals/middleware/?view=aspnetcore-8.0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6A1AE01-8F1C-1531-0A1F-48B79BE6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1479111"/>
            <a:ext cx="5734050" cy="370522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C08114A-3741-B59C-2C1A-696AD93B34D2}"/>
              </a:ext>
            </a:extLst>
          </p:cNvPr>
          <p:cNvSpPr txBox="1"/>
          <p:nvPr/>
        </p:nvSpPr>
        <p:spPr>
          <a:xfrm>
            <a:off x="3495367" y="5276688"/>
            <a:ext cx="593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/>
              <a:t>Identity (Autenticación y Autorización)</a:t>
            </a:r>
          </a:p>
        </p:txBody>
      </p:sp>
    </p:spTree>
    <p:extLst>
      <p:ext uri="{BB962C8B-B14F-4D97-AF65-F5344CB8AC3E}">
        <p14:creationId xmlns:p14="http://schemas.microsoft.com/office/powerpoint/2010/main" val="37844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E8AB0D5-A09B-804E-C667-0C1AC8DE2A14}"/>
              </a:ext>
            </a:extLst>
          </p:cNvPr>
          <p:cNvSpPr txBox="1"/>
          <p:nvPr/>
        </p:nvSpPr>
        <p:spPr>
          <a:xfrm>
            <a:off x="628841" y="341360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Program.cs (middelware)</a:t>
            </a:r>
            <a:endParaRPr lang="es-ES" sz="2400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6E1466-60F8-D487-2101-5D9740DEB895}"/>
              </a:ext>
            </a:extLst>
          </p:cNvPr>
          <p:cNvSpPr txBox="1"/>
          <p:nvPr/>
        </p:nvSpPr>
        <p:spPr>
          <a:xfrm>
            <a:off x="377368" y="913827"/>
            <a:ext cx="11437263" cy="1443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/>
              <a:t>¿Qué es un Middleware?</a:t>
            </a:r>
            <a:endParaRPr lang="es-ES" sz="700" b="1" dirty="0"/>
          </a:p>
          <a:p>
            <a:pPr algn="just">
              <a:lnSpc>
                <a:spcPct val="150000"/>
              </a:lnSpc>
            </a:pPr>
            <a:r>
              <a:rPr lang="es-ES" sz="1400" dirty="0"/>
              <a:t>Un </a:t>
            </a:r>
            <a:r>
              <a:rPr lang="es-ES" sz="1400" b="1" dirty="0"/>
              <a:t>middleware</a:t>
            </a:r>
            <a:r>
              <a:rPr lang="es-ES" sz="1400" dirty="0"/>
              <a:t> es un componente de software que se ubica en la </a:t>
            </a:r>
            <a:r>
              <a:rPr lang="es-ES" sz="1400" b="1" dirty="0"/>
              <a:t>canalización</a:t>
            </a:r>
            <a:r>
              <a:rPr lang="es-ES" sz="1400" dirty="0"/>
              <a:t> de </a:t>
            </a:r>
            <a:r>
              <a:rPr lang="es-ES" sz="1400" b="1" dirty="0"/>
              <a:t>solicitudes HTTP</a:t>
            </a:r>
            <a:r>
              <a:rPr lang="es-ES" sz="1400" dirty="0"/>
              <a:t>. Cada solicitud que llega al servidor pasa a través de una serie de middlewares, los cuales pueden realizar operaciones antes y/o después de que se procesen las solicitudes y respuestas. El middleware puede ser encargado de realizar funciones como </a:t>
            </a:r>
            <a:r>
              <a:rPr lang="es-ES" sz="1400" b="1" dirty="0"/>
              <a:t>autenticación</a:t>
            </a:r>
            <a:r>
              <a:rPr lang="es-ES" sz="1400" dirty="0"/>
              <a:t>, </a:t>
            </a:r>
            <a:r>
              <a:rPr lang="es-ES" sz="1400" b="1" dirty="0"/>
              <a:t>manejo de errores</a:t>
            </a:r>
            <a:r>
              <a:rPr lang="es-ES" sz="1400" dirty="0"/>
              <a:t>, </a:t>
            </a:r>
            <a:r>
              <a:rPr lang="es-ES" sz="1400" b="1" dirty="0"/>
              <a:t>registro de logs</a:t>
            </a:r>
            <a:r>
              <a:rPr lang="es-ES" sz="1400" dirty="0"/>
              <a:t>, </a:t>
            </a:r>
            <a:r>
              <a:rPr lang="es-ES" sz="1400" b="1" dirty="0"/>
              <a:t>compresión de respuesta</a:t>
            </a:r>
            <a:r>
              <a:rPr lang="es-ES" sz="1400" dirty="0"/>
              <a:t>, entre otros.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A00693E-9EC3-8EF8-2D66-C5391B7B83A8}"/>
              </a:ext>
            </a:extLst>
          </p:cNvPr>
          <p:cNvSpPr txBox="1"/>
          <p:nvPr/>
        </p:nvSpPr>
        <p:spPr>
          <a:xfrm>
            <a:off x="2518269" y="6208863"/>
            <a:ext cx="7421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3"/>
              </a:rPr>
              <a:t>https://learn.microsoft.com/es-es/aspnet/core/fundamentals/middleware/?view=aspnetcore-8.0</a:t>
            </a:r>
            <a:endParaRPr lang="es-ES" sz="1400" dirty="0"/>
          </a:p>
        </p:txBody>
      </p:sp>
      <p:pic>
        <p:nvPicPr>
          <p:cNvPr id="1026" name="Picture 2" descr="En el patrón de procesamiento de solicitudes se muestra una solicitud entrante, el procesamiento a través de tres middleware y la respuesta que sale de la aplicación. Cada middleware ejecuta su lógica y pasa la solicitud al middleware siguiente con la instrucción next(). Después de que el tercer middleware procese la solicitud, esta vuelve a pasar por los dos middleware anteriores en orden inverso. Esto se hace a modo de procesamiento adicional después de las instrucciones next() y antes de salir de la aplicación como respuesta al cliente.">
            <a:extLst>
              <a:ext uri="{FF2B5EF4-FFF2-40B4-BE49-F238E27FC236}">
                <a16:creationId xmlns:a16="http://schemas.microsoft.com/office/drawing/2014/main" id="{E7C7ADB3-A2AD-C259-2D40-1A211845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68" y="2448044"/>
            <a:ext cx="5735191" cy="367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52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35CC4FF-F9B3-A520-CED8-88C3265B3B01}"/>
              </a:ext>
            </a:extLst>
          </p:cNvPr>
          <p:cNvSpPr txBox="1"/>
          <p:nvPr/>
        </p:nvSpPr>
        <p:spPr>
          <a:xfrm>
            <a:off x="309033" y="803025"/>
            <a:ext cx="11573933" cy="1767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dirty="0"/>
              <a:t>¿Cómo funciona en una aplicación Blazor Server?</a:t>
            </a:r>
          </a:p>
          <a:p>
            <a:pPr algn="just">
              <a:lnSpc>
                <a:spcPct val="150000"/>
              </a:lnSpc>
            </a:pPr>
            <a:r>
              <a:rPr lang="es-ES" sz="1400" dirty="0"/>
              <a:t>- En una aplicación </a:t>
            </a:r>
            <a:r>
              <a:rPr lang="es-ES" sz="1400" b="1" dirty="0"/>
              <a:t>Blazor Server</a:t>
            </a:r>
            <a:r>
              <a:rPr lang="es-ES" sz="1400" dirty="0"/>
              <a:t>, el middleware es responsable de </a:t>
            </a:r>
            <a:r>
              <a:rPr lang="es-ES" sz="1400" b="1" dirty="0"/>
              <a:t>manejar</a:t>
            </a:r>
            <a:r>
              <a:rPr lang="es-ES" sz="1400" dirty="0"/>
              <a:t> las </a:t>
            </a:r>
            <a:r>
              <a:rPr lang="es-ES" sz="1400" b="1" dirty="0"/>
              <a:t>solicitudes HTTP desde los clientes</a:t>
            </a:r>
            <a:r>
              <a:rPr lang="es-ES" sz="14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s-ES" sz="1400" dirty="0"/>
              <a:t>- El ciclo de vida de la solicitud se gestiona a través de una pila de middleware en el servidor. </a:t>
            </a:r>
          </a:p>
          <a:p>
            <a:pPr algn="just">
              <a:lnSpc>
                <a:spcPct val="150000"/>
              </a:lnSpc>
            </a:pPr>
            <a:r>
              <a:rPr lang="es-ES" sz="1400" dirty="0"/>
              <a:t>- Cuando un cliente realiza una solicitud, esta pasa a través de los diferentes middlewares que se han registrado en la aplicación antes de que se llegue a la lógica principal, y la respuesta sigue el mismo camino de vuelta.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91F2F4D-90C8-88B6-2817-5696D619434C}"/>
              </a:ext>
            </a:extLst>
          </p:cNvPr>
          <p:cNvSpPr txBox="1"/>
          <p:nvPr/>
        </p:nvSpPr>
        <p:spPr>
          <a:xfrm>
            <a:off x="628841" y="341360"/>
            <a:ext cx="3389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Program.cs (middelware)</a:t>
            </a:r>
            <a:endParaRPr lang="es-ES" sz="2400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96BBE64-1391-E93C-A403-1E4C3431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47" y="2543133"/>
            <a:ext cx="6731551" cy="379728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E542AF9-D7E8-AC02-C5BB-68AB9B880EA6}"/>
              </a:ext>
            </a:extLst>
          </p:cNvPr>
          <p:cNvSpPr txBox="1"/>
          <p:nvPr/>
        </p:nvSpPr>
        <p:spPr>
          <a:xfrm>
            <a:off x="2526735" y="6362751"/>
            <a:ext cx="7421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hlinkClick r:id="rId3"/>
              </a:rPr>
              <a:t>https://learn.microsoft.com/es-es/aspnet/core/fundamentals/middleware/?view=aspnetcore-8.0</a:t>
            </a:r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15691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C58191F-692E-167B-73A1-8872EDCCD029}"/>
              </a:ext>
            </a:extLst>
          </p:cNvPr>
          <p:cNvSpPr txBox="1"/>
          <p:nvPr/>
        </p:nvSpPr>
        <p:spPr>
          <a:xfrm>
            <a:off x="872987" y="872059"/>
            <a:ext cx="1044602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Add services to the container.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builder.Services.AddRazorComponents()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.AddInteractiveServerComponents();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builder.Services.AddCascadingAuthenticationState();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builder.Services.AddScoped&lt;</a:t>
            </a:r>
            <a:r>
              <a:rPr lang="es-ES" sz="1200" dirty="0">
                <a:solidFill>
                  <a:srgbClr val="2B91A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IdentityUserAccessor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builder.Services.AddScoped&lt;</a:t>
            </a:r>
            <a:r>
              <a:rPr lang="es-ES" sz="1200" dirty="0">
                <a:solidFill>
                  <a:srgbClr val="2B91A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IdentityRedirectManager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builder.Services.AddScoped&lt;</a:t>
            </a:r>
            <a:r>
              <a:rPr lang="en-US" sz="1200" dirty="0">
                <a:solidFill>
                  <a:srgbClr val="2B91A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AuthenticationStateProvider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IdentityRevalidatingAuthenticationStateProvider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</a:t>
            </a:r>
            <a:r>
              <a:rPr lang="es-ES" sz="1200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AddAuthentication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=&gt;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options.DefaultScheme = </a:t>
            </a:r>
            <a:r>
              <a:rPr lang="es-E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IdentityConstants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.ApplicationScheme;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options.DefaultSignInScheme = </a:t>
            </a:r>
            <a:r>
              <a:rPr lang="es-E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IdentityConstants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.ExternalScheme;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})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.AddIdentityCookies();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connectionString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builder.Configuration.GetConnectionString(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"DefaultConnection"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??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InvalidOperationException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"Connection string 'DefaultConnection' not found."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</a:t>
            </a:r>
            <a:r>
              <a:rPr lang="es-ES" sz="1200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AddDbContext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s-E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ApplicationDbContext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options.</a:t>
            </a:r>
            <a:r>
              <a:rPr lang="es-ES" sz="1200" dirty="0">
                <a:solidFill>
                  <a:srgbClr val="000000"/>
                </a:solidFill>
                <a:highlight>
                  <a:srgbClr val="FF00FF"/>
                </a:highlight>
                <a:latin typeface="Cascadia Mono" panose="020B0609020000020004" pitchFamily="49" charset="0"/>
              </a:rPr>
              <a:t>UseSqlServer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(connectionString));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builder.Services.AddDatabaseDeveloperPageExceptionFilter();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</a:t>
            </a:r>
            <a:r>
              <a:rPr lang="en-US" sz="1200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AddIdentityCore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ApplicationUser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 options.SignIn.RequireConfirmedAccount =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.AddEntityFrameworkStores&lt;</a:t>
            </a:r>
            <a:r>
              <a:rPr lang="es-E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ApplicationDbContext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.AddSignInManager()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.AddDefaultTokenProviders();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builder.Services.AddSingleton&lt;</a:t>
            </a:r>
            <a:r>
              <a:rPr lang="es-E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IEmailSender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s-E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ApplicationUser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s-E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IdentityNoOpEmailSender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s-ES" sz="1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1CCBB3-2F16-A3CF-7D85-001975E300CE}"/>
              </a:ext>
            </a:extLst>
          </p:cNvPr>
          <p:cNvSpPr txBox="1"/>
          <p:nvPr/>
        </p:nvSpPr>
        <p:spPr>
          <a:xfrm>
            <a:off x="628841" y="341360"/>
            <a:ext cx="825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Program.cs (middelware)</a:t>
            </a:r>
            <a:r>
              <a:rPr lang="es-ES" sz="24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registrar los servicios de la aplicacíon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DB93CC-91D3-D580-3A26-750CC42E38A1}"/>
              </a:ext>
            </a:extLst>
          </p:cNvPr>
          <p:cNvSpPr txBox="1"/>
          <p:nvPr/>
        </p:nvSpPr>
        <p:spPr>
          <a:xfrm>
            <a:off x="6766064" y="1001808"/>
            <a:ext cx="489253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LeccionAuthentication.Components;</a:t>
            </a:r>
          </a:p>
          <a:p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LeccionAuthentication.Components.Account;</a:t>
            </a:r>
          </a:p>
          <a:p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LeccionAuthentication.Data;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Microsoft.</a:t>
            </a:r>
            <a:r>
              <a:rPr lang="en-US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AspNetCore.Components.Authorization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Microsoft.</a:t>
            </a:r>
            <a:r>
              <a:rPr lang="es-ES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AspNetCore.Identity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Microsoft.</a:t>
            </a:r>
            <a:r>
              <a:rPr lang="es-ES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EntityFrameworkCore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0640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F7E80896-90E5-2E9C-5994-C1C96D6238F4}"/>
              </a:ext>
            </a:extLst>
          </p:cNvPr>
          <p:cNvSpPr txBox="1"/>
          <p:nvPr/>
        </p:nvSpPr>
        <p:spPr>
          <a:xfrm>
            <a:off x="265471" y="859065"/>
            <a:ext cx="11742309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1. Inicialización de la aplicación</a:t>
            </a:r>
          </a:p>
          <a:p>
            <a:endParaRPr lang="es-ES" sz="1400" dirty="0"/>
          </a:p>
          <a:p>
            <a:r>
              <a:rPr lang="es-ES" sz="1400" dirty="0"/>
              <a:t>var builder = WebApplication.</a:t>
            </a:r>
            <a:r>
              <a:rPr lang="es-ES" sz="1400" b="1" dirty="0"/>
              <a:t>CreateBuilder</a:t>
            </a:r>
            <a:r>
              <a:rPr lang="es-ES" sz="1400" dirty="0"/>
              <a:t>(args);</a:t>
            </a:r>
          </a:p>
          <a:p>
            <a:endParaRPr lang="es-ES" sz="1400" dirty="0"/>
          </a:p>
          <a:p>
            <a:r>
              <a:rPr lang="es-ES" sz="1400" dirty="0"/>
              <a:t>Esta línea inicializa un </a:t>
            </a:r>
            <a:r>
              <a:rPr lang="es-ES" sz="1400" b="1" dirty="0"/>
              <a:t>WebApplicationBuilder</a:t>
            </a:r>
            <a:r>
              <a:rPr lang="es-ES" sz="1400" dirty="0"/>
              <a:t>, que se encarga de configurar los servicios, el middleware y construir la instancia final de la aplicación</a:t>
            </a:r>
          </a:p>
          <a:p>
            <a:endParaRPr lang="es-ES" sz="1400" dirty="0"/>
          </a:p>
          <a:p>
            <a:r>
              <a:rPr lang="es-ES" b="1" dirty="0"/>
              <a:t>2. Registro de Servicios. </a:t>
            </a:r>
          </a:p>
          <a:p>
            <a:endParaRPr lang="es-ES" b="1" dirty="0"/>
          </a:p>
          <a:p>
            <a:r>
              <a:rPr lang="es-ES" b="1" dirty="0"/>
              <a:t>2.1. Componentes Razor e Interacción del servidor</a:t>
            </a:r>
          </a:p>
          <a:p>
            <a:endParaRPr lang="es-ES" sz="1400" dirty="0"/>
          </a:p>
          <a:p>
            <a:r>
              <a:rPr lang="es-ES" sz="1400" dirty="0"/>
              <a:t>codebuilder.Services.</a:t>
            </a:r>
            <a:r>
              <a:rPr lang="es-ES" sz="1400" b="1" dirty="0"/>
              <a:t>AddRazorComponents</a:t>
            </a:r>
            <a:r>
              <a:rPr lang="es-ES" sz="1400" dirty="0"/>
              <a:t>()    </a:t>
            </a:r>
          </a:p>
          <a:p>
            <a:r>
              <a:rPr lang="es-ES" sz="1400" dirty="0"/>
              <a:t>.</a:t>
            </a:r>
            <a:r>
              <a:rPr lang="es-ES" sz="1400" b="1" dirty="0"/>
              <a:t>AddInteractiveServerComponents</a:t>
            </a:r>
            <a:r>
              <a:rPr lang="es-ES" sz="1400" dirty="0"/>
              <a:t>();</a:t>
            </a:r>
          </a:p>
          <a:p>
            <a:endParaRPr lang="es-ES" sz="1400" dirty="0"/>
          </a:p>
          <a:p>
            <a:r>
              <a:rPr lang="es-ES" sz="1400" b="1" dirty="0"/>
              <a:t>AddRazorComponents</a:t>
            </a:r>
            <a:r>
              <a:rPr lang="es-ES" sz="1400" dirty="0"/>
              <a:t>: Registra el soporte para componentes Razor (componentes Blazor que generan la interfaz de usuario)</a:t>
            </a:r>
          </a:p>
          <a:p>
            <a:endParaRPr lang="es-ES" sz="1400" dirty="0"/>
          </a:p>
          <a:p>
            <a:r>
              <a:rPr lang="es-ES" sz="1400" dirty="0"/>
              <a:t>.</a:t>
            </a:r>
            <a:r>
              <a:rPr lang="es-ES" sz="1400" b="1" dirty="0"/>
              <a:t>AddInteractiveServerComponents</a:t>
            </a:r>
            <a:r>
              <a:rPr lang="es-ES" sz="1400" dirty="0"/>
              <a:t>: Habilita el modo de renderizado interactivo de Blazor Server, permitiendo que los componentes interactúen con el servidor</a:t>
            </a:r>
          </a:p>
          <a:p>
            <a:endParaRPr lang="es-ES" sz="1400" dirty="0"/>
          </a:p>
          <a:p>
            <a:r>
              <a:rPr lang="es-ES" b="1" dirty="0"/>
              <a:t>2.2. Estado de autenticación en cascada</a:t>
            </a:r>
          </a:p>
          <a:p>
            <a:endParaRPr lang="es-ES" sz="1400" dirty="0"/>
          </a:p>
          <a:p>
            <a:r>
              <a:rPr lang="es-ES" sz="1400" dirty="0"/>
              <a:t>codebuilder.Services.</a:t>
            </a:r>
            <a:r>
              <a:rPr lang="es-ES" sz="1400" b="1" dirty="0"/>
              <a:t>AddCascadingAuthenticationState</a:t>
            </a:r>
            <a:r>
              <a:rPr lang="es-ES" sz="1400" dirty="0"/>
              <a:t>();</a:t>
            </a:r>
          </a:p>
          <a:p>
            <a:endParaRPr lang="es-ES" sz="1400" dirty="0"/>
          </a:p>
          <a:p>
            <a:r>
              <a:rPr lang="es-ES" sz="1400" dirty="0"/>
              <a:t>Este servicio se encarga de hacer que el estado de autenticación esté disponible como un parámetro en cascada para los componentes Blazor que lo necesiten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CD0352-3CAB-F3E2-FDD9-7A2537D18F2B}"/>
              </a:ext>
            </a:extLst>
          </p:cNvPr>
          <p:cNvSpPr txBox="1"/>
          <p:nvPr/>
        </p:nvSpPr>
        <p:spPr>
          <a:xfrm>
            <a:off x="265471" y="296877"/>
            <a:ext cx="550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Explicación del Program.cs (middelware)</a:t>
            </a:r>
            <a:endParaRPr lang="es-ES" sz="2400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8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9733A8-4A66-2352-967A-8A0F840B0B01}"/>
              </a:ext>
            </a:extLst>
          </p:cNvPr>
          <p:cNvSpPr txBox="1"/>
          <p:nvPr/>
        </p:nvSpPr>
        <p:spPr>
          <a:xfrm>
            <a:off x="265471" y="915117"/>
            <a:ext cx="11926529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2.3. Servicios personalizados</a:t>
            </a:r>
          </a:p>
          <a:p>
            <a:endParaRPr lang="es-ES" sz="1400" dirty="0"/>
          </a:p>
          <a:p>
            <a:r>
              <a:rPr lang="es-ES" sz="1400" dirty="0"/>
              <a:t>builder.Services.AddScoped&lt;</a:t>
            </a:r>
            <a:r>
              <a:rPr lang="es-ES" sz="1400" b="1" dirty="0">
                <a:highlight>
                  <a:srgbClr val="00FFFF"/>
                </a:highlight>
              </a:rPr>
              <a:t>IdentityUserAccessor</a:t>
            </a:r>
            <a:r>
              <a:rPr lang="es-ES" sz="1400" dirty="0"/>
              <a:t>&gt;();</a:t>
            </a:r>
          </a:p>
          <a:p>
            <a:r>
              <a:rPr lang="es-ES" sz="1400" dirty="0"/>
              <a:t>builder.Services.AddScoped&lt;</a:t>
            </a:r>
            <a:r>
              <a:rPr lang="es-ES" sz="1400" b="1" dirty="0">
                <a:highlight>
                  <a:srgbClr val="00FFFF"/>
                </a:highlight>
              </a:rPr>
              <a:t>IdentityRedirectManager</a:t>
            </a:r>
            <a:r>
              <a:rPr lang="es-ES" sz="1400" dirty="0"/>
              <a:t>&gt;();</a:t>
            </a:r>
          </a:p>
          <a:p>
            <a:r>
              <a:rPr lang="es-ES" sz="1400" dirty="0"/>
              <a:t>builder.Services.AddScoped&lt;</a:t>
            </a:r>
            <a:r>
              <a:rPr lang="es-ES" sz="1400" b="1" dirty="0">
                <a:highlight>
                  <a:srgbClr val="00FFFF"/>
                </a:highlight>
              </a:rPr>
              <a:t>AuthenticationStateProvider</a:t>
            </a:r>
            <a:r>
              <a:rPr lang="es-ES" sz="1400" dirty="0"/>
              <a:t>, </a:t>
            </a:r>
            <a:r>
              <a:rPr lang="es-ES" sz="1400" b="1" dirty="0">
                <a:highlight>
                  <a:srgbClr val="00FFFF"/>
                </a:highlight>
              </a:rPr>
              <a:t>IdentityRevalidatingAuthenticationStateProvider</a:t>
            </a:r>
            <a:r>
              <a:rPr lang="es-ES" sz="1400" dirty="0"/>
              <a:t>&gt;();</a:t>
            </a:r>
          </a:p>
          <a:p>
            <a:endParaRPr lang="es-ES" sz="1400" dirty="0"/>
          </a:p>
          <a:p>
            <a:r>
              <a:rPr lang="es-ES" sz="1400" b="1" dirty="0"/>
              <a:t>IdentityUserAccessor</a:t>
            </a:r>
            <a:r>
              <a:rPr lang="es-ES" sz="1400" dirty="0"/>
              <a:t> y </a:t>
            </a:r>
            <a:r>
              <a:rPr lang="es-ES" sz="1400" b="1" dirty="0"/>
              <a:t>IdentityRedirectManager</a:t>
            </a:r>
            <a:r>
              <a:rPr lang="es-ES" sz="1400" dirty="0"/>
              <a:t> son servicios personalizados (definidos en la aplicación) que gestionan tareas relacionadas con el acceso a la </a:t>
            </a:r>
          </a:p>
          <a:p>
            <a:r>
              <a:rPr lang="es-ES" sz="1400" dirty="0"/>
              <a:t>identidad del usuario y la redirección dentro de la aplicación.</a:t>
            </a:r>
          </a:p>
          <a:p>
            <a:endParaRPr lang="es-ES" sz="1400" dirty="0"/>
          </a:p>
          <a:p>
            <a:r>
              <a:rPr lang="es-ES" sz="1400" b="1" dirty="0"/>
              <a:t>AuthenticationStateProvider</a:t>
            </a:r>
            <a:r>
              <a:rPr lang="es-ES" sz="1400" dirty="0"/>
              <a:t>: IdentityRevalidatingAuthenticationStateProvider es un proveedor personalizado que actualiza periódicamente el estado de autenticación del usuario.</a:t>
            </a:r>
          </a:p>
          <a:p>
            <a:endParaRPr lang="es-ES" sz="1400" dirty="0"/>
          </a:p>
          <a:p>
            <a:r>
              <a:rPr lang="es-ES" b="1" dirty="0"/>
              <a:t>2.4. Configuración de autenticación e identidad</a:t>
            </a:r>
          </a:p>
          <a:p>
            <a:endParaRPr lang="es-ES" sz="1400" dirty="0"/>
          </a:p>
          <a:p>
            <a:r>
              <a:rPr lang="es-ES" sz="1400" dirty="0"/>
              <a:t>builder.Services.</a:t>
            </a:r>
            <a:r>
              <a:rPr lang="es-ES" sz="1400" b="1" dirty="0"/>
              <a:t>AddAuthentication</a:t>
            </a:r>
            <a:r>
              <a:rPr lang="es-ES" sz="1400" dirty="0"/>
              <a:t>(options =&gt;    {</a:t>
            </a:r>
          </a:p>
          <a:p>
            <a:r>
              <a:rPr lang="es-ES" sz="1400" dirty="0"/>
              <a:t>        options.DefaultScheme = IdentityConstants.</a:t>
            </a:r>
            <a:r>
              <a:rPr lang="es-ES" sz="1400" b="1" dirty="0"/>
              <a:t>ApplicationScheme</a:t>
            </a:r>
            <a:r>
              <a:rPr lang="es-ES" sz="1400" dirty="0"/>
              <a:t>;</a:t>
            </a:r>
          </a:p>
          <a:p>
            <a:r>
              <a:rPr lang="es-ES" sz="1400" dirty="0"/>
              <a:t>        options.DefaultSignInScheme = IdentityConstants.</a:t>
            </a:r>
            <a:r>
              <a:rPr lang="es-ES" sz="1400" b="1" dirty="0"/>
              <a:t>ExternalScheme</a:t>
            </a:r>
            <a:r>
              <a:rPr lang="es-ES" sz="1400" dirty="0"/>
              <a:t>;    </a:t>
            </a:r>
          </a:p>
          <a:p>
            <a:r>
              <a:rPr lang="es-ES" sz="1400" dirty="0"/>
              <a:t>})    </a:t>
            </a:r>
          </a:p>
          <a:p>
            <a:r>
              <a:rPr lang="es-ES" sz="1400" dirty="0"/>
              <a:t>.</a:t>
            </a:r>
            <a:r>
              <a:rPr lang="es-ES" sz="1400" b="1" dirty="0"/>
              <a:t>AddIdentityCookies</a:t>
            </a:r>
            <a:r>
              <a:rPr lang="es-ES" sz="1400" dirty="0"/>
              <a:t>();</a:t>
            </a:r>
          </a:p>
          <a:p>
            <a:endParaRPr lang="es-ES" sz="1400" dirty="0"/>
          </a:p>
          <a:p>
            <a:r>
              <a:rPr lang="es-ES" sz="1400" dirty="0"/>
              <a:t>Configura los esquemas de autenticación para la aplicación. </a:t>
            </a:r>
          </a:p>
          <a:p>
            <a:endParaRPr lang="es-ES" sz="1400" dirty="0"/>
          </a:p>
          <a:p>
            <a:r>
              <a:rPr lang="es-ES" sz="1400" b="1" dirty="0"/>
              <a:t>IdentityConstants.ApplicationScheme </a:t>
            </a:r>
            <a:r>
              <a:rPr lang="es-ES" sz="1400" dirty="0"/>
              <a:t>se usa para el inicio de sesión de la aplicación, mientras que </a:t>
            </a:r>
            <a:r>
              <a:rPr lang="es-ES" sz="1400" b="1" dirty="0"/>
              <a:t>IdentityConstants.ExternalScheme </a:t>
            </a:r>
            <a:r>
              <a:rPr lang="es-ES" sz="1400" dirty="0"/>
              <a:t>es para inicios de sesión externos (como Google o Facebook)</a:t>
            </a:r>
          </a:p>
          <a:p>
            <a:r>
              <a:rPr lang="es-ES" sz="1400" b="1" dirty="0"/>
              <a:t>AddIdentityCookies</a:t>
            </a:r>
            <a:r>
              <a:rPr lang="es-ES" sz="1400" dirty="0"/>
              <a:t>: Añade autenticación basada en cookies para Identity.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C0F0BB-A934-C199-0505-B1EF6AD7DBDF}"/>
              </a:ext>
            </a:extLst>
          </p:cNvPr>
          <p:cNvSpPr txBox="1"/>
          <p:nvPr/>
        </p:nvSpPr>
        <p:spPr>
          <a:xfrm>
            <a:off x="265471" y="296877"/>
            <a:ext cx="550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Explicación del Program.cs (middelware)</a:t>
            </a:r>
            <a:endParaRPr lang="es-ES" sz="2400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877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9733A8-4A66-2352-967A-8A0F840B0B01}"/>
              </a:ext>
            </a:extLst>
          </p:cNvPr>
          <p:cNvSpPr txBox="1"/>
          <p:nvPr/>
        </p:nvSpPr>
        <p:spPr>
          <a:xfrm>
            <a:off x="265471" y="758542"/>
            <a:ext cx="11926529" cy="5855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2.5. Configuración de la base de datos</a:t>
            </a:r>
          </a:p>
          <a:p>
            <a:endParaRPr lang="es-ES" sz="600" b="1" dirty="0"/>
          </a:p>
          <a:p>
            <a:r>
              <a:rPr lang="es-ES" sz="1400" dirty="0"/>
              <a:t>var connectionString = builder.Configuration.</a:t>
            </a:r>
            <a:r>
              <a:rPr lang="es-ES" sz="1400" b="1" dirty="0"/>
              <a:t>GetConnectionString</a:t>
            </a:r>
            <a:r>
              <a:rPr lang="es-ES" sz="1400" dirty="0"/>
              <a:t>("</a:t>
            </a:r>
            <a:r>
              <a:rPr lang="es-ES" sz="1400" dirty="0">
                <a:highlight>
                  <a:srgbClr val="00FFFF"/>
                </a:highlight>
              </a:rPr>
              <a:t>DefaultConnection</a:t>
            </a:r>
            <a:r>
              <a:rPr lang="es-ES" sz="1400" dirty="0"/>
              <a:t>") ?? throw new InvalidOperationException("Connection string 'DefaultConnection' not found.");</a:t>
            </a:r>
          </a:p>
          <a:p>
            <a:endParaRPr lang="es-ES" sz="1400" dirty="0"/>
          </a:p>
          <a:p>
            <a:r>
              <a:rPr lang="es-ES" sz="1400" dirty="0"/>
              <a:t>builder.Services.AddDbContext&lt;</a:t>
            </a:r>
            <a:r>
              <a:rPr lang="es-ES" sz="1400" b="1" dirty="0">
                <a:highlight>
                  <a:srgbClr val="00FFFF"/>
                </a:highlight>
              </a:rPr>
              <a:t>ApplicationDbContext</a:t>
            </a:r>
            <a:r>
              <a:rPr lang="es-ES" sz="1400" dirty="0"/>
              <a:t>&gt;(options =&gt;    options.</a:t>
            </a:r>
            <a:r>
              <a:rPr lang="es-ES" sz="1400" dirty="0">
                <a:highlight>
                  <a:srgbClr val="00FFFF"/>
                </a:highlight>
              </a:rPr>
              <a:t>UseSqlServer</a:t>
            </a:r>
            <a:r>
              <a:rPr lang="es-ES" sz="1400" dirty="0"/>
              <a:t>(connectionString));</a:t>
            </a:r>
          </a:p>
          <a:p>
            <a:endParaRPr lang="es-ES" sz="1400" dirty="0"/>
          </a:p>
          <a:p>
            <a:r>
              <a:rPr lang="es-ES" sz="1400" dirty="0"/>
              <a:t>builder.Services.</a:t>
            </a:r>
            <a:r>
              <a:rPr lang="es-ES" sz="1400" b="1" dirty="0"/>
              <a:t>AddDatabaseDeveloperPageExceptionFilter</a:t>
            </a:r>
            <a:r>
              <a:rPr lang="es-ES" sz="1400" dirty="0"/>
              <a:t>();</a:t>
            </a:r>
          </a:p>
          <a:p>
            <a:endParaRPr lang="es-ES" sz="1400" dirty="0"/>
          </a:p>
          <a:p>
            <a:r>
              <a:rPr lang="es-ES" sz="1400" dirty="0"/>
              <a:t>La cadena de conexión se obtiene de la configuración (generalmente del archivo </a:t>
            </a:r>
            <a:r>
              <a:rPr lang="es-ES" sz="1400" b="1" dirty="0"/>
              <a:t>appsettings.json</a:t>
            </a:r>
            <a:r>
              <a:rPr lang="es-ES" sz="1400" dirty="0"/>
              <a:t>), y Entity Framework se configura para usar </a:t>
            </a:r>
            <a:r>
              <a:rPr lang="es-ES" sz="1400" b="1" dirty="0"/>
              <a:t>SQL Server </a:t>
            </a:r>
            <a:r>
              <a:rPr lang="es-ES" sz="1400" dirty="0"/>
              <a:t>como proveedor de base de datos.</a:t>
            </a:r>
          </a:p>
          <a:p>
            <a:endParaRPr lang="es-ES" sz="1400" dirty="0"/>
          </a:p>
          <a:p>
            <a:r>
              <a:rPr lang="es-ES" sz="1400" b="1" dirty="0"/>
              <a:t>ApplicationDbContext</a:t>
            </a:r>
            <a:r>
              <a:rPr lang="es-ES" sz="1400" dirty="0"/>
              <a:t>: Es una clase personalizada de DbContext que representa la base de datos.</a:t>
            </a:r>
          </a:p>
          <a:p>
            <a:endParaRPr lang="es-ES" sz="1400" dirty="0"/>
          </a:p>
          <a:p>
            <a:r>
              <a:rPr lang="es-ES" sz="1400" b="1" dirty="0"/>
              <a:t>AddDatabaseDeveloperPageExceptionFilter</a:t>
            </a:r>
            <a:r>
              <a:rPr lang="es-ES" sz="1400" dirty="0"/>
              <a:t>: Muestra páginas de excepción detalladas para errores relacionados con la base de datos durante el desarrollo.</a:t>
            </a:r>
          </a:p>
          <a:p>
            <a:endParaRPr lang="es-ES" sz="1400" dirty="0"/>
          </a:p>
          <a:p>
            <a:r>
              <a:rPr lang="es-ES" b="1" dirty="0"/>
              <a:t>2.6. Configuración de ASP.NET Identity</a:t>
            </a:r>
          </a:p>
          <a:p>
            <a:endParaRPr lang="es-ES" sz="700" dirty="0"/>
          </a:p>
          <a:p>
            <a:r>
              <a:rPr lang="es-ES" sz="1400" dirty="0"/>
              <a:t>builder.Services.</a:t>
            </a:r>
            <a:r>
              <a:rPr lang="es-ES" sz="1400" b="1" dirty="0"/>
              <a:t>AddIdentityCore</a:t>
            </a:r>
            <a:r>
              <a:rPr lang="es-ES" sz="1400" dirty="0"/>
              <a:t>&lt;</a:t>
            </a:r>
            <a:r>
              <a:rPr lang="es-ES" sz="1400" dirty="0">
                <a:highlight>
                  <a:srgbClr val="00FFFF"/>
                </a:highlight>
              </a:rPr>
              <a:t>ApplicationUser</a:t>
            </a:r>
            <a:r>
              <a:rPr lang="es-ES" sz="1400" dirty="0"/>
              <a:t>&gt;(options =&gt; options.SignIn.</a:t>
            </a:r>
            <a:r>
              <a:rPr lang="es-ES" sz="1400" b="1" dirty="0"/>
              <a:t>RequireConfirmedAccount</a:t>
            </a:r>
            <a:r>
              <a:rPr lang="es-ES" sz="1400" dirty="0"/>
              <a:t> = true)   </a:t>
            </a:r>
          </a:p>
          <a:p>
            <a:r>
              <a:rPr lang="es-ES" sz="1400" dirty="0"/>
              <a:t>.</a:t>
            </a:r>
            <a:r>
              <a:rPr lang="es-ES" sz="1400" b="1" dirty="0"/>
              <a:t>AddEntityFrameworkStores</a:t>
            </a:r>
            <a:r>
              <a:rPr lang="es-ES" sz="1400" dirty="0"/>
              <a:t>&lt;</a:t>
            </a:r>
            <a:r>
              <a:rPr lang="es-ES" sz="1400" dirty="0">
                <a:highlight>
                  <a:srgbClr val="00FFFF"/>
                </a:highlight>
              </a:rPr>
              <a:t>ApplicationDbContext</a:t>
            </a:r>
            <a:r>
              <a:rPr lang="es-ES" sz="1400" dirty="0"/>
              <a:t>&gt;()    </a:t>
            </a:r>
          </a:p>
          <a:p>
            <a:r>
              <a:rPr lang="es-ES" sz="1400" dirty="0"/>
              <a:t>.</a:t>
            </a:r>
            <a:r>
              <a:rPr lang="es-ES" sz="1400" b="1" dirty="0"/>
              <a:t>AddSignInManager</a:t>
            </a:r>
            <a:r>
              <a:rPr lang="es-ES" sz="1400" dirty="0"/>
              <a:t>()   </a:t>
            </a:r>
          </a:p>
          <a:p>
            <a:r>
              <a:rPr lang="es-ES" sz="1400" dirty="0"/>
              <a:t>.</a:t>
            </a:r>
            <a:r>
              <a:rPr lang="es-ES" sz="1400" b="1" dirty="0"/>
              <a:t>AddDefaultTokenProviders</a:t>
            </a:r>
            <a:r>
              <a:rPr lang="es-ES" sz="1400" dirty="0"/>
              <a:t>();</a:t>
            </a:r>
          </a:p>
          <a:p>
            <a:endParaRPr lang="es-ES" sz="1400" dirty="0"/>
          </a:p>
          <a:p>
            <a:r>
              <a:rPr lang="es-ES" sz="1400" b="1" dirty="0"/>
              <a:t>AddIdentityCore</a:t>
            </a:r>
            <a:r>
              <a:rPr lang="es-ES" sz="1400" dirty="0"/>
              <a:t>&lt;ApplicationUser&gt;: Registra ASP.NET Identity con una clase personalizada de usuario ApplicationUser.</a:t>
            </a:r>
          </a:p>
          <a:p>
            <a:r>
              <a:rPr lang="es-ES" sz="1400" b="1" dirty="0"/>
              <a:t>RequireConfirmedAccount</a:t>
            </a:r>
            <a:r>
              <a:rPr lang="es-ES" sz="1400" dirty="0"/>
              <a:t>: Obliga a que la cuenta esté confirmada por correo electrónico para permitir el inicio de sesión.</a:t>
            </a:r>
          </a:p>
          <a:p>
            <a:r>
              <a:rPr lang="es-ES" sz="1400" b="1" dirty="0"/>
              <a:t>AddEntityFrameworkStores</a:t>
            </a:r>
            <a:r>
              <a:rPr lang="es-ES" sz="1400" dirty="0"/>
              <a:t>: Conecta Identity con Entity Framework, utilizando ApplicationDbContext para persistir los datos de los usuarios.</a:t>
            </a:r>
          </a:p>
          <a:p>
            <a:r>
              <a:rPr lang="es-ES" sz="1400" b="1" dirty="0"/>
              <a:t>AddDefaultTokenProviders</a:t>
            </a:r>
            <a:r>
              <a:rPr lang="es-ES" sz="1400" dirty="0"/>
              <a:t>: Proporciona soporte de tokens para restablecer contraseñas, confirmación de correos electrónicos, etc.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C0F0BB-A934-C199-0505-B1EF6AD7DBDF}"/>
              </a:ext>
            </a:extLst>
          </p:cNvPr>
          <p:cNvSpPr txBox="1"/>
          <p:nvPr/>
        </p:nvSpPr>
        <p:spPr>
          <a:xfrm>
            <a:off x="265471" y="296877"/>
            <a:ext cx="550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Explicación del Program.cs (middelware)</a:t>
            </a:r>
            <a:endParaRPr lang="es-ES" sz="2400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7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A348BF8-7B97-C9C6-AECD-5824612C25B9}"/>
              </a:ext>
            </a:extLst>
          </p:cNvPr>
          <p:cNvSpPr txBox="1"/>
          <p:nvPr/>
        </p:nvSpPr>
        <p:spPr>
          <a:xfrm>
            <a:off x="265471" y="959509"/>
            <a:ext cx="1192652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2.6. Servicio de envío de correos electrónicos</a:t>
            </a:r>
          </a:p>
          <a:p>
            <a:endParaRPr lang="es-ES" sz="1050" dirty="0"/>
          </a:p>
          <a:p>
            <a:r>
              <a:rPr lang="es-ES" sz="1400" dirty="0"/>
              <a:t>builder.Services.AddSingleton&lt;</a:t>
            </a:r>
            <a:r>
              <a:rPr lang="es-ES" sz="1400" b="1" dirty="0"/>
              <a:t>IEmailSender</a:t>
            </a:r>
            <a:r>
              <a:rPr lang="es-ES" sz="1400" dirty="0"/>
              <a:t>&lt;ApplicationUser&gt;, </a:t>
            </a:r>
            <a:r>
              <a:rPr lang="es-ES" sz="1400" b="1" dirty="0"/>
              <a:t>IdentityNoOpEmailSender</a:t>
            </a:r>
            <a:r>
              <a:rPr lang="es-ES" sz="1400" dirty="0"/>
              <a:t>&gt;();</a:t>
            </a:r>
          </a:p>
          <a:p>
            <a:endParaRPr lang="es-ES" sz="1400" dirty="0"/>
          </a:p>
          <a:p>
            <a:r>
              <a:rPr lang="es-ES" sz="1400" dirty="0"/>
              <a:t>Registra un servicio de envío de correos electrónicos de tipo "No-</a:t>
            </a:r>
            <a:r>
              <a:rPr lang="es-ES" sz="1400" dirty="0" err="1"/>
              <a:t>Op</a:t>
            </a:r>
            <a:r>
              <a:rPr lang="es-ES" sz="1400" dirty="0"/>
              <a:t>" (No operación), que actúa como un marcador de posición para una funcionalidad de envío de correos que puede implementarse más adelante.</a:t>
            </a:r>
            <a:endParaRPr lang="es-ES" sz="11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C8EF2E-C34D-F9AD-C442-DC0A55CB0050}"/>
              </a:ext>
            </a:extLst>
          </p:cNvPr>
          <p:cNvSpPr txBox="1"/>
          <p:nvPr/>
        </p:nvSpPr>
        <p:spPr>
          <a:xfrm>
            <a:off x="265471" y="296877"/>
            <a:ext cx="5506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Explicación del Program.cs (middelware)</a:t>
            </a:r>
            <a:endParaRPr lang="es-ES" sz="2400" b="1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63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C58191F-692E-167B-73A1-8872EDCCD029}"/>
              </a:ext>
            </a:extLst>
          </p:cNvPr>
          <p:cNvSpPr txBox="1"/>
          <p:nvPr/>
        </p:nvSpPr>
        <p:spPr>
          <a:xfrm>
            <a:off x="782814" y="973234"/>
            <a:ext cx="1044602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//Esta línea finaliza la configuración y construye la instancia de la aplicación web</a:t>
            </a:r>
          </a:p>
          <a:p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builder.Build();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Si el entorno es el de dessarrollo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(app.Environment.IsDevelopment())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s-ES" sz="105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//Para ejecutar migraciones de base de datos directamente desde el entorno de desarroll</a:t>
            </a:r>
            <a:r>
              <a:rPr lang="es-ES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 </a:t>
            </a:r>
            <a:endParaRPr lang="es-ES" sz="12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app.UseMigrationsEndPoint();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s-E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Si el entorno es producción u otro diferente a desarrollo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app.UseExceptionHandler(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"/Error"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createScopeForErrors: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The default HSTS (HTTP Strict Transport Security Protocol) value is 30 days. 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//You may want to change this for production scenarios, see https://aka.ms/aspnetcore-hsts.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app.UseHsts();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app.UseHttpsRedirection();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//Redirección a HTTPS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app.UseStaticFiles();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//Entrega de archivos estáticos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app.UseAntiforgery(); //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app.MapRazorComponents&lt;</a:t>
            </a:r>
            <a:r>
              <a:rPr lang="es-ES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 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//Configuración de componentes Razor interactivos</a:t>
            </a: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.AddInteractiveServerRenderMode();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H</a:t>
            </a:r>
            <a:r>
              <a:rPr lang="es-ES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abilitación de endpoints para el sistema de autenticación (Identity)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app.MapAdditional</a:t>
            </a:r>
            <a:r>
              <a:rPr lang="es-ES" sz="1200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IdentityEndpoints</a:t>
            </a:r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s-ES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ES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app.Run();</a:t>
            </a:r>
            <a:endParaRPr lang="es-E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F1CCBB3-2F16-A3CF-7D85-001975E300CE}"/>
              </a:ext>
            </a:extLst>
          </p:cNvPr>
          <p:cNvSpPr txBox="1"/>
          <p:nvPr/>
        </p:nvSpPr>
        <p:spPr>
          <a:xfrm>
            <a:off x="782814" y="291115"/>
            <a:ext cx="1062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Program.cs (middelware)</a:t>
            </a:r>
            <a:r>
              <a:rPr lang="es-ES" sz="2400" b="1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configurar la canalización (pipeline) de la solicitud HTTP</a:t>
            </a:r>
          </a:p>
        </p:txBody>
      </p:sp>
      <p:pic>
        <p:nvPicPr>
          <p:cNvPr id="2" name="Picture 2" descr="En el patrón de procesamiento de solicitudes se muestra una solicitud entrante, el procesamiento a través de tres middleware y la respuesta que sale de la aplicación. Cada middleware ejecuta su lógica y pasa la solicitud al middleware siguiente con la instrucción next(). Después de que el tercer middleware procese la solicitud, esta vuelve a pasar por los dos middleware anteriores en orden inverso. Esto se hace a modo de procesamiento adicional después de las instrucciones next() y antes de salir de la aplicación como respuesta al cliente.">
            <a:extLst>
              <a:ext uri="{FF2B5EF4-FFF2-40B4-BE49-F238E27FC236}">
                <a16:creationId xmlns:a16="http://schemas.microsoft.com/office/drawing/2014/main" id="{615352FC-FA3F-5546-B366-EFFB36C90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15" y="1068439"/>
            <a:ext cx="3762756" cy="240816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AD1A855-EF36-4BF8-D11D-8AAF3E6D0A60}"/>
              </a:ext>
            </a:extLst>
          </p:cNvPr>
          <p:cNvSpPr txBox="1"/>
          <p:nvPr/>
        </p:nvSpPr>
        <p:spPr>
          <a:xfrm>
            <a:off x="8118115" y="4058798"/>
            <a:ext cx="3887618" cy="13914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s-ES" sz="1400" dirty="0"/>
              <a:t>Las configuraciones incluyen la </a:t>
            </a:r>
            <a:r>
              <a:rPr lang="es-ES" sz="1400" b="1" dirty="0"/>
              <a:t>gestión de errores</a:t>
            </a:r>
            <a:r>
              <a:rPr lang="es-ES" sz="1400" dirty="0"/>
              <a:t>, la redirección a </a:t>
            </a:r>
            <a:r>
              <a:rPr lang="es-ES" sz="1400" b="1" dirty="0"/>
              <a:t>HTTPS</a:t>
            </a:r>
            <a:r>
              <a:rPr lang="es-ES" sz="1400" dirty="0"/>
              <a:t>, la entrega de </a:t>
            </a:r>
            <a:r>
              <a:rPr lang="es-ES" sz="1400" b="1" dirty="0"/>
              <a:t>archivos estáticos</a:t>
            </a:r>
            <a:r>
              <a:rPr lang="es-ES" sz="1400" dirty="0"/>
              <a:t>, la protección contra </a:t>
            </a:r>
            <a:r>
              <a:rPr lang="es-ES" sz="1400" b="1" dirty="0"/>
              <a:t>CSRF</a:t>
            </a:r>
            <a:r>
              <a:rPr lang="es-ES" sz="1400" dirty="0"/>
              <a:t>, la configuración de </a:t>
            </a:r>
            <a:r>
              <a:rPr lang="es-ES" sz="1400" b="1" dirty="0"/>
              <a:t>componentes Razor </a:t>
            </a:r>
            <a:r>
              <a:rPr lang="es-ES" sz="1400" dirty="0"/>
              <a:t>interactivos y la habilitación de </a:t>
            </a:r>
            <a:r>
              <a:rPr lang="es-ES" sz="1400" b="1" dirty="0"/>
              <a:t>endpoints</a:t>
            </a:r>
            <a:r>
              <a:rPr lang="es-ES" sz="1400" dirty="0"/>
              <a:t> para el sistema de </a:t>
            </a:r>
            <a:r>
              <a:rPr lang="es-ES" sz="1400" b="1" dirty="0"/>
              <a:t>autenticación</a:t>
            </a:r>
            <a:r>
              <a:rPr lang="es-ES" sz="1400" dirty="0"/>
              <a:t> (Identity).</a:t>
            </a:r>
          </a:p>
        </p:txBody>
      </p:sp>
    </p:spTree>
    <p:extLst>
      <p:ext uri="{BB962C8B-B14F-4D97-AF65-F5344CB8AC3E}">
        <p14:creationId xmlns:p14="http://schemas.microsoft.com/office/powerpoint/2010/main" val="3465381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1336</Words>
  <Application>Microsoft Office PowerPoint</Application>
  <PresentationFormat>Panorámica</PresentationFormat>
  <Paragraphs>158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Enriquez, Luis (DXC Luxoft)</dc:creator>
  <cp:lastModifiedBy>Enriquez, Luis (DXC Luxoft)</cp:lastModifiedBy>
  <cp:revision>107</cp:revision>
  <cp:lastPrinted>2024-09-15T11:33:25Z</cp:lastPrinted>
  <dcterms:created xsi:type="dcterms:W3CDTF">2024-09-14T06:32:49Z</dcterms:created>
  <dcterms:modified xsi:type="dcterms:W3CDTF">2024-09-15T19:40:25Z</dcterms:modified>
</cp:coreProperties>
</file>