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308084" r:id="rId2"/>
    <p:sldId id="2134804377" r:id="rId3"/>
    <p:sldId id="2147308085" r:id="rId4"/>
    <p:sldId id="294" r:id="rId5"/>
    <p:sldId id="2147308086" r:id="rId6"/>
    <p:sldId id="2147308087" r:id="rId7"/>
    <p:sldId id="2147308088" r:id="rId8"/>
    <p:sldId id="2147308089" r:id="rId9"/>
    <p:sldId id="2147308090" r:id="rId10"/>
    <p:sldId id="2147308091" r:id="rId11"/>
    <p:sldId id="2147308092" r:id="rId12"/>
    <p:sldId id="2147308093" r:id="rId13"/>
    <p:sldId id="2147308094" r:id="rId14"/>
    <p:sldId id="2147308095" r:id="rId15"/>
    <p:sldId id="2147308096" r:id="rId16"/>
    <p:sldId id="2147308097" r:id="rId17"/>
    <p:sldId id="2147308098" r:id="rId18"/>
    <p:sldId id="2147308099" r:id="rId19"/>
    <p:sldId id="2147308100" r:id="rId20"/>
    <p:sldId id="2147308107" r:id="rId21"/>
    <p:sldId id="2147308108" r:id="rId22"/>
    <p:sldId id="2147308101" r:id="rId23"/>
    <p:sldId id="2147308102" r:id="rId24"/>
    <p:sldId id="5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slideMaster" Target="../slideMasters/slideMaster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2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3.jpe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a 47">
            <a:extLst>
              <a:ext uri="{FF2B5EF4-FFF2-40B4-BE49-F238E27FC236}">
                <a16:creationId xmlns:a16="http://schemas.microsoft.com/office/drawing/2014/main" id="{426382BD-D0B5-4E34-AEDB-074440842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7391398" cy="4163484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6127859" cy="18803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61278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04F5A-D7FF-B24A-BC25-E2B2701B29ED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A855797C-D0C3-7E44-BDCD-0719D1FC2D7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3" name="Footer Placeholder 4">
              <a:extLst>
                <a:ext uri="{FF2B5EF4-FFF2-40B4-BE49-F238E27FC236}">
                  <a16:creationId xmlns:a16="http://schemas.microsoft.com/office/drawing/2014/main" id="{7426D0C8-860A-8C45-8DE3-525A13DBAAC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4" name="Footer Placeholder 4">
              <a:extLst>
                <a:ext uri="{FF2B5EF4-FFF2-40B4-BE49-F238E27FC236}">
                  <a16:creationId xmlns:a16="http://schemas.microsoft.com/office/drawing/2014/main" id="{16914312-5555-4747-BBA3-9AC5ADB0814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4643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 marL="380985" indent="-190492">
              <a:buFont typeface="Arial" pitchFamily="34" charset="0"/>
              <a:buChar char="–"/>
              <a:defRPr sz="1667"/>
            </a:lvl4pPr>
            <a:lvl5pPr marL="571477" indent="-190492">
              <a:buFont typeface="Arial" pitchFamily="34" charset="0"/>
              <a:buChar char="–"/>
              <a:defRPr sz="1667"/>
            </a:lvl5pPr>
            <a:lvl6pPr marL="761970" indent="-190492">
              <a:buFont typeface="Arial" pitchFamily="34" charset="0"/>
              <a:buChar char="–"/>
              <a:defRPr sz="1667" baseline="0"/>
            </a:lvl6pPr>
            <a:lvl7pPr marL="952462" indent="-190492">
              <a:buFont typeface="Arial" pitchFamily="34" charset="0"/>
              <a:buChar char="–"/>
              <a:defRPr sz="1667" baseline="0"/>
            </a:lvl7pPr>
            <a:lvl8pPr marL="1142954" indent="-190492">
              <a:buFont typeface="Arial" pitchFamily="34" charset="0"/>
              <a:buChar char="–"/>
              <a:defRPr sz="1667" baseline="0"/>
            </a:lvl8pPr>
            <a:lvl9pPr marL="1333447" indent="-190492">
              <a:buFont typeface="Arial" pitchFamily="34" charset="0"/>
              <a:buChar char="–"/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91500" y="1714499"/>
            <a:ext cx="3429000" cy="4267730"/>
          </a:xfrm>
        </p:spPr>
        <p:txBody>
          <a:bodyPr>
            <a:normAutofit/>
          </a:bodyPr>
          <a:lstStyle>
            <a:lvl1pPr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  <a:lvl6pPr>
              <a:defRPr sz="1667" baseline="0"/>
            </a:lvl6pPr>
            <a:lvl7pPr>
              <a:defRPr sz="1667" baseline="0"/>
            </a:lvl7pPr>
            <a:lvl8pPr>
              <a:defRPr sz="1667" baseline="0"/>
            </a:lvl8pPr>
            <a:lvl9pPr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1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500" y="533136"/>
            <a:ext cx="5334000" cy="1181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June 26,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0" y="1714499"/>
            <a:ext cx="5334000" cy="42677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2" name="Grafika 41">
            <a:extLst>
              <a:ext uri="{FF2B5EF4-FFF2-40B4-BE49-F238E27FC236}">
                <a16:creationId xmlns:a16="http://schemas.microsoft.com/office/drawing/2014/main" id="{2D9B1AFA-4ECA-499E-9388-DDD8AEBAE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04DD4A2-218D-FB44-86B1-C4C89F587AE7}"/>
              </a:ext>
            </a:extLst>
          </p:cNvPr>
          <p:cNvGrpSpPr/>
          <p:nvPr userDrawn="1"/>
        </p:nvGrpSpPr>
        <p:grpSpPr>
          <a:xfrm>
            <a:off x="2483305" y="6317361"/>
            <a:ext cx="3555209" cy="229719"/>
            <a:chOff x="574692" y="7700178"/>
            <a:chExt cx="4266251" cy="275663"/>
          </a:xfrm>
        </p:grpSpPr>
        <p:sp>
          <p:nvSpPr>
            <p:cNvPr id="45" name="Footer Placeholder 4">
              <a:extLst>
                <a:ext uri="{FF2B5EF4-FFF2-40B4-BE49-F238E27FC236}">
                  <a16:creationId xmlns:a16="http://schemas.microsoft.com/office/drawing/2014/main" id="{C313637D-0509-5849-BD7A-CB4E809BB4A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E9B3178B-78B5-0347-BB9D-24AF05F7057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23872086-A2B8-E645-B7AC-12BBF8EE246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1580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1500" y="1714500"/>
            <a:ext cx="9334500" cy="426772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4500">
                <a:solidFill>
                  <a:schemeClr val="accent1"/>
                </a:solidFill>
              </a:defRPr>
            </a:lvl1pPr>
            <a:lvl2pPr marL="0" indent="0">
              <a:spcBef>
                <a:spcPts val="750"/>
              </a:spcBef>
              <a:buFontTx/>
              <a:buNone/>
              <a:defRPr/>
            </a:lvl2pPr>
            <a:lvl3pPr marL="0" indent="0">
              <a:spcBef>
                <a:spcPts val="750"/>
              </a:spcBef>
              <a:buFontTx/>
              <a:buNone/>
              <a:defRPr/>
            </a:lvl3pPr>
            <a:lvl4pPr marL="0" indent="0">
              <a:spcBef>
                <a:spcPts val="750"/>
              </a:spcBef>
              <a:buFontTx/>
              <a:buNone/>
              <a:defRPr/>
            </a:lvl4pPr>
            <a:lvl5pPr marL="0" indent="0">
              <a:spcBef>
                <a:spcPts val="750"/>
              </a:spcBef>
              <a:buFontTx/>
              <a:buNone/>
              <a:defRPr/>
            </a:lvl5pPr>
            <a:lvl6pPr marL="0" indent="0">
              <a:spcBef>
                <a:spcPts val="750"/>
              </a:spcBef>
              <a:buFontTx/>
              <a:buNone/>
              <a:defRPr baseline="0"/>
            </a:lvl6pPr>
            <a:lvl7pPr marL="0" indent="0">
              <a:spcBef>
                <a:spcPts val="750"/>
              </a:spcBef>
              <a:buFontTx/>
              <a:buNone/>
              <a:defRPr baseline="0"/>
            </a:lvl7pPr>
            <a:lvl8pPr marL="0" indent="0">
              <a:spcBef>
                <a:spcPts val="750"/>
              </a:spcBef>
              <a:buFontTx/>
              <a:buNone/>
              <a:defRPr baseline="0"/>
            </a:lvl8pPr>
            <a:lvl9pPr marL="0" indent="0">
              <a:spcBef>
                <a:spcPts val="75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June 26, 2023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June 26,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579438" y="1714498"/>
            <a:ext cx="9334500" cy="26670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1714500"/>
            <a:ext cx="8276167" cy="26670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7" y="4738422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4FF0877-16C7-4070-A249-FEEFF5129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FEF9C94-2E6B-AF4F-B81C-60169FB7DC42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C64525B7-550F-F745-A712-A4BCD3DA139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F1C8EB43-E0E4-F845-AEAF-66C04C9F4D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997A607E-B67D-A947-8D23-B26360B92AB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2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571501" y="533137"/>
            <a:ext cx="6928749" cy="5449092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488" y="1764574"/>
            <a:ext cx="6014358" cy="2120900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488" y="4025174"/>
            <a:ext cx="601435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June 26, 2023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301234"/>
            <a:ext cx="2057400" cy="233313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June 26,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pic>
        <p:nvPicPr>
          <p:cNvPr id="45" name="Grafika 44">
            <a:extLst>
              <a:ext uri="{FF2B5EF4-FFF2-40B4-BE49-F238E27FC236}">
                <a16:creationId xmlns:a16="http://schemas.microsoft.com/office/drawing/2014/main" id="{66672ADE-1A7C-4849-9479-C260091363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6D45E1F-2B0B-1A45-BE63-86F320E7782F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4B7C47A0-C9BF-4347-857E-EF7B284BE1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7" name="Footer Placeholder 4">
              <a:extLst>
                <a:ext uri="{FF2B5EF4-FFF2-40B4-BE49-F238E27FC236}">
                  <a16:creationId xmlns:a16="http://schemas.microsoft.com/office/drawing/2014/main" id="{0E5044AE-6D31-434D-A5F3-FFD6FE61B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8" name="Footer Placeholder 4">
              <a:extLst>
                <a:ext uri="{FF2B5EF4-FFF2-40B4-BE49-F238E27FC236}">
                  <a16:creationId xmlns:a16="http://schemas.microsoft.com/office/drawing/2014/main" id="{C6552DE6-37D3-964B-B4B2-B6BE6E5F24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70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June 26, 2023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June 26,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868470"/>
            <a:ext cx="8678333" cy="1857556"/>
          </a:xfrm>
        </p:spPr>
        <p:txBody>
          <a:bodyPr anchor="ctr" anchorCtr="0">
            <a:noAutofit/>
          </a:bodyPr>
          <a:lstStyle>
            <a:lvl1pPr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3850731"/>
            <a:ext cx="8678333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35B389AD-5B81-4AE7-9A3F-9B395C82B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F246894-239C-DA42-8A40-E5711B990381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34CCAA4B-1622-664E-A9BD-B7FB0EFD241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1" name="Footer Placeholder 4">
              <a:extLst>
                <a:ext uri="{FF2B5EF4-FFF2-40B4-BE49-F238E27FC236}">
                  <a16:creationId xmlns:a16="http://schemas.microsoft.com/office/drawing/2014/main" id="{F447D276-236D-B745-B548-5E1C9BA4C5D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51EE907F-7AC4-6D4A-AD21-8C061B271B2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2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333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03C7D0F0-10D5-4191-B6F4-99306F468FEF}" type="datetime4">
              <a:rPr lang="en-US" sz="917" b="0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June 26, 2023</a:t>
            </a:fld>
            <a:endParaRPr lang="en-US" sz="917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ct val="50000"/>
              </a:spcBef>
            </a:pPr>
            <a:fld id="{18E29826-F105-4F77-B977-03F4A4723A21}" type="slidenum">
              <a:rPr lang="en-US" sz="917" b="1" smtClean="0">
                <a:solidFill>
                  <a:schemeClr val="bg1"/>
                </a:solidFill>
              </a:rPr>
              <a:pPr algn="r" defTabSz="683921">
                <a:spcBef>
                  <a:spcPct val="50000"/>
                </a:spcBef>
              </a:pPr>
              <a:t>‹#›</a:t>
            </a:fld>
            <a:endParaRPr lang="en-US" sz="917" b="1" dirty="0">
              <a:solidFill>
                <a:schemeClr val="bg1"/>
              </a:solidFill>
            </a:endParaRPr>
          </a:p>
        </p:txBody>
      </p:sp>
      <p:pic>
        <p:nvPicPr>
          <p:cNvPr id="43" name="Grafika 42">
            <a:extLst>
              <a:ext uri="{FF2B5EF4-FFF2-40B4-BE49-F238E27FC236}">
                <a16:creationId xmlns:a16="http://schemas.microsoft.com/office/drawing/2014/main" id="{39619C86-5B4E-4E87-86DA-F11E3D189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1DB53F0-F0CF-D942-8002-6A1C6067D557}"/>
              </a:ext>
            </a:extLst>
          </p:cNvPr>
          <p:cNvGrpSpPr/>
          <p:nvPr userDrawn="1"/>
        </p:nvGrpSpPr>
        <p:grpSpPr>
          <a:xfrm>
            <a:off x="4318396" y="6317031"/>
            <a:ext cx="3555209" cy="229719"/>
            <a:chOff x="574692" y="7700178"/>
            <a:chExt cx="4266251" cy="275663"/>
          </a:xfrm>
        </p:grpSpPr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375DF1EE-75CB-AE40-A1C6-F9D281F58E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>
                  <a:solidFill>
                    <a:schemeClr val="bg1"/>
                  </a:solidFill>
                </a:rPr>
                <a:t>Luxoft</a:t>
              </a:r>
              <a:r>
                <a:rPr lang="en-GB" sz="917" dirty="0">
                  <a:solidFill>
                    <a:schemeClr val="bg1"/>
                  </a:solidFill>
                </a:rPr>
                <a:t>, A DXC Technology Company. All rights reserved. </a:t>
              </a:r>
              <a:endParaRPr lang="en-US" sz="917" dirty="0">
                <a:solidFill>
                  <a:schemeClr val="bg1"/>
                </a:solidFill>
              </a:endParaRPr>
            </a:p>
          </p:txBody>
        </p:sp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BB5C99EF-B9A1-AA4F-9490-B701941767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>
                  <a:solidFill>
                    <a:schemeClr val="bg1"/>
                  </a:solidFill>
                </a:rPr>
                <a:t>©</a:t>
              </a:r>
              <a:endParaRPr lang="en-US" sz="917" dirty="0">
                <a:solidFill>
                  <a:schemeClr val="bg1"/>
                </a:solidFill>
              </a:endParaRPr>
            </a:p>
          </p:txBody>
        </p:sp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CB431BD3-B8A4-5546-A588-7751A816BDF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>
                  <a:solidFill>
                    <a:schemeClr val="bg1"/>
                  </a:solidFill>
                </a:rPr>
                <a:t>2023</a:t>
              </a:fld>
              <a:endParaRPr lang="en-US" sz="917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4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uxoft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1E5FE449-EA83-4C78-9697-D63423739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2170" y="2380744"/>
            <a:ext cx="5087660" cy="209651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DC67E057-A9AA-433A-9F89-291C09690982}"/>
              </a:ext>
            </a:extLst>
          </p:cNvPr>
          <p:cNvGrpSpPr/>
          <p:nvPr userDrawn="1"/>
        </p:nvGrpSpPr>
        <p:grpSpPr>
          <a:xfrm>
            <a:off x="8348385" y="6432169"/>
            <a:ext cx="3555209" cy="229719"/>
            <a:chOff x="5180309" y="7580771"/>
            <a:chExt cx="4266251" cy="275663"/>
          </a:xfrm>
        </p:grpSpPr>
        <p:sp>
          <p:nvSpPr>
            <p:cNvPr id="44" name="Footer Placeholder 4">
              <a:extLst>
                <a:ext uri="{FF2B5EF4-FFF2-40B4-BE49-F238E27FC236}">
                  <a16:creationId xmlns:a16="http://schemas.microsoft.com/office/drawing/2014/main" id="{0E634178-0260-44F8-A8D6-944C58A475E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5" name="Footer Placeholder 4">
              <a:extLst>
                <a:ext uri="{FF2B5EF4-FFF2-40B4-BE49-F238E27FC236}">
                  <a16:creationId xmlns:a16="http://schemas.microsoft.com/office/drawing/2014/main" id="{5F189AA7-1041-4E8C-86F6-09C5418BFA1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E733443D-E495-43C9-90C1-4E9B1A4B375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7471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B531-2DB1-77F5-C8E3-5F1A64645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BA14-54EF-C7B6-6E65-9B91A09F5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47F-EBFC-7483-8306-688FBE64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1190-83ED-4212-B3E8-A4A63CA38796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7C31-B868-BFD9-66CF-38842220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A3C9-6433-06AE-8E4A-BBCEBA79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664C-6CDF-4081-B964-2D4EA34E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2" y="2116666"/>
            <a:ext cx="5524497" cy="416348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4674559" cy="1880306"/>
          </a:xfrm>
        </p:spPr>
        <p:txBody>
          <a:bodyPr anchor="ctr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8" y="4784725"/>
            <a:ext cx="4674559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1A44959-9D40-4A9F-897E-47F53D41B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46A9704-3E3A-A64B-8466-4FE4F4F67001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AA845480-8D48-4545-B072-491983FAE7F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3" name="Footer Placeholder 4">
              <a:extLst>
                <a:ext uri="{FF2B5EF4-FFF2-40B4-BE49-F238E27FC236}">
                  <a16:creationId xmlns:a16="http://schemas.microsoft.com/office/drawing/2014/main" id="{9A9A7006-4D54-4B46-994C-41DC15E6750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4" name="Footer Placeholder 4">
              <a:extLst>
                <a:ext uri="{FF2B5EF4-FFF2-40B4-BE49-F238E27FC236}">
                  <a16:creationId xmlns:a16="http://schemas.microsoft.com/office/drawing/2014/main" id="{95618CC7-BDDC-7F47-9C83-14C99197F50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5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571500" y="1714500"/>
            <a:ext cx="9334500" cy="26670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6" y="1714501"/>
            <a:ext cx="8276167" cy="2650906"/>
          </a:xfrm>
        </p:spPr>
        <p:txBody>
          <a:bodyPr anchor="ctr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4732251"/>
            <a:ext cx="8276166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333">
                <a:solidFill>
                  <a:srgbClr val="63666F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1FBF69FD-9986-43EE-8CBF-D44AE84246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A2FD84A-EF3E-AF45-8DB1-2A52BAB85B43}"/>
              </a:ext>
            </a:extLst>
          </p:cNvPr>
          <p:cNvGrpSpPr/>
          <p:nvPr userDrawn="1"/>
        </p:nvGrpSpPr>
        <p:grpSpPr>
          <a:xfrm>
            <a:off x="478911" y="6416816"/>
            <a:ext cx="3555209" cy="229719"/>
            <a:chOff x="574692" y="7700178"/>
            <a:chExt cx="4266251" cy="275663"/>
          </a:xfrm>
        </p:grpSpPr>
        <p:sp>
          <p:nvSpPr>
            <p:cNvPr id="47" name="Footer Placeholder 4">
              <a:extLst>
                <a:ext uri="{FF2B5EF4-FFF2-40B4-BE49-F238E27FC236}">
                  <a16:creationId xmlns:a16="http://schemas.microsoft.com/office/drawing/2014/main" id="{4012ADEB-70F0-BE46-BA58-9FBE88C6DF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75767" y="7700178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9" name="Footer Placeholder 4">
              <a:extLst>
                <a:ext uri="{FF2B5EF4-FFF2-40B4-BE49-F238E27FC236}">
                  <a16:creationId xmlns:a16="http://schemas.microsoft.com/office/drawing/2014/main" id="{AA54FA16-177E-0D4D-8946-0629D1327A7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74692" y="7701521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0" name="Footer Placeholder 4">
              <a:extLst>
                <a:ext uri="{FF2B5EF4-FFF2-40B4-BE49-F238E27FC236}">
                  <a16:creationId xmlns:a16="http://schemas.microsoft.com/office/drawing/2014/main" id="{A6443D81-9175-2046-83F5-3C851F578F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62953" y="7722764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5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Tab Shape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ity at night&#10;&#10;Description automatically generated with low confidence">
            <a:extLst>
              <a:ext uri="{FF2B5EF4-FFF2-40B4-BE49-F238E27FC236}">
                <a16:creationId xmlns:a16="http://schemas.microsoft.com/office/drawing/2014/main" id="{99627FBC-82C2-4623-838E-4E03FBF4F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0501" y="0"/>
            <a:ext cx="8191499" cy="6858000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71502" y="2116666"/>
            <a:ext cx="5524497" cy="4163484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</a:lstStyle>
          <a:p>
            <a:pPr algn="ctr"/>
            <a:endParaRPr lang="en-US" sz="1500"/>
          </a:p>
        </p:txBody>
      </p:sp>
      <p:grpSp>
        <p:nvGrpSpPr>
          <p:cNvPr id="9" name="Group 8"/>
          <p:cNvGrpSpPr/>
          <p:nvPr userDrawn="1">
            <p:custDataLst>
              <p:tags r:id="rId2"/>
            </p:custDataLst>
          </p:nvPr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>
              <p:custDataLst>
                <p:tags r:id="rId6"/>
              </p:custDataLst>
            </p:nvPr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>
              <p:custDataLst>
                <p:tags r:id="rId7"/>
              </p:custDataLst>
            </p:nvPr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>
              <p:custDataLst>
                <p:tags r:id="rId8"/>
              </p:custDataLst>
            </p:nvPr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>
              <p:custDataLst>
                <p:tags r:id="rId9"/>
              </p:custDataLst>
            </p:nvPr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>
              <p:custDataLst>
                <p:tags r:id="rId11"/>
              </p:custDataLst>
            </p:nvPr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>
              <p:custDataLst>
                <p:tags r:id="rId14"/>
              </p:custDataLst>
            </p:nvPr>
          </p:nvCxnSpPr>
          <p:spPr>
            <a:xfrm flipH="1"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>
              <p:custDataLst>
                <p:tags r:id="rId15"/>
              </p:custDataLst>
            </p:nvPr>
          </p:nvCxnSpPr>
          <p:spPr>
            <a:xfrm flipH="1"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>
              <p:custDataLst>
                <p:tags r:id="rId16"/>
              </p:custDataLst>
            </p:nvPr>
          </p:nvCxnSpPr>
          <p:spPr>
            <a:xfrm flipH="1"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>
              <p:custDataLst>
                <p:tags r:id="rId17"/>
              </p:custDataLst>
            </p:nvPr>
          </p:nvCxnSpPr>
          <p:spPr>
            <a:xfrm flipH="1"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>
              <p:custDataLst>
                <p:tags r:id="rId18"/>
              </p:custDataLst>
            </p:nvPr>
          </p:nvCxnSpPr>
          <p:spPr>
            <a:xfrm flipH="1"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>
              <p:custDataLst>
                <p:tags r:id="rId19"/>
              </p:custDataLst>
            </p:nvPr>
          </p:nvCxnSpPr>
          <p:spPr>
            <a:xfrm flipH="1"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>
              <p:custDataLst>
                <p:tags r:id="rId20"/>
              </p:custDataLst>
            </p:nvPr>
          </p:nvCxnSpPr>
          <p:spPr>
            <a:xfrm flipH="1"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>
              <p:custDataLst>
                <p:tags r:id="rId21"/>
              </p:custDataLst>
            </p:nvPr>
          </p:nvCxnSpPr>
          <p:spPr>
            <a:xfrm flipH="1"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>
              <p:custDataLst>
                <p:tags r:id="rId22"/>
              </p:custDataLst>
            </p:nvPr>
          </p:nvCxnSpPr>
          <p:spPr>
            <a:xfrm flipH="1"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>
              <p:custDataLst>
                <p:tags r:id="rId23"/>
              </p:custDataLst>
            </p:nvPr>
          </p:nvCxnSpPr>
          <p:spPr>
            <a:xfrm flipH="1"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>
              <p:custDataLst>
                <p:tags r:id="rId24"/>
              </p:custDataLst>
            </p:nvPr>
          </p:nvCxnSpPr>
          <p:spPr>
            <a:xfrm flipH="1"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>
              <p:custDataLst>
                <p:tags r:id="rId25"/>
              </p:custDataLst>
            </p:nvPr>
          </p:nvCxnSpPr>
          <p:spPr>
            <a:xfrm flipH="1"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>
              <p:custDataLst>
                <p:tags r:id="rId26"/>
              </p:custDataLst>
            </p:nvPr>
          </p:nvCxnSpPr>
          <p:spPr>
            <a:xfrm flipH="1"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>
              <p:custDataLst>
                <p:tags r:id="rId27"/>
              </p:custDataLst>
            </p:nvPr>
          </p:nvCxnSpPr>
          <p:spPr>
            <a:xfrm flipH="1"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>
              <p:custDataLst>
                <p:tags r:id="rId28"/>
              </p:custDataLst>
            </p:nvPr>
          </p:nvCxnSpPr>
          <p:spPr>
            <a:xfrm flipH="1"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>
              <p:custDataLst>
                <p:tags r:id="rId29"/>
              </p:custDataLst>
            </p:nvPr>
          </p:nvCxnSpPr>
          <p:spPr>
            <a:xfrm flipH="1"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>
              <p:custDataLst>
                <p:tags r:id="rId30"/>
              </p:custDataLst>
            </p:nvPr>
          </p:nvCxnSpPr>
          <p:spPr>
            <a:xfrm flipH="1"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>
              <p:custDataLst>
                <p:tags r:id="rId31"/>
              </p:custDataLst>
            </p:nvPr>
          </p:nvCxnSpPr>
          <p:spPr>
            <a:xfrm flipH="1"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>
              <p:custDataLst>
                <p:tags r:id="rId32"/>
              </p:custDataLst>
            </p:nvPr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>
              <p:custDataLst>
                <p:tags r:id="rId33"/>
              </p:custDataLst>
            </p:nvPr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973667" y="2587625"/>
            <a:ext cx="4674559" cy="1880306"/>
          </a:xfrm>
        </p:spPr>
        <p:txBody>
          <a:bodyPr anchor="ctr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973668" y="4784725"/>
            <a:ext cx="4674559" cy="762000"/>
          </a:xfrm>
        </p:spPr>
        <p:txBody>
          <a:bodyPr>
            <a:noAutofit/>
          </a:bodyPr>
          <a:lstStyle>
            <a:lvl1pPr marL="0" indent="0" algn="l">
              <a:spcBef>
                <a:spcPct val="0"/>
              </a:spcBef>
              <a:buNone/>
              <a:defRPr sz="2333">
                <a:solidFill>
                  <a:schemeClr val="bg1"/>
                </a:solidFill>
              </a:defRPr>
            </a:lvl1pPr>
            <a:lvl2pPr marL="609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Grafika 47">
            <a:extLst>
              <a:ext uri="{FF2B5EF4-FFF2-40B4-BE49-F238E27FC236}">
                <a16:creationId xmlns:a16="http://schemas.microsoft.com/office/drawing/2014/main" id="{21A44959-9D40-4A9F-897E-47F53D41B447}"/>
              </a:ext>
            </a:extLst>
          </p:cNvPr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4147" y="564058"/>
            <a:ext cx="1597553" cy="658318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D33674AB-9573-ADD0-6F33-C9CAAFD976D3}"/>
              </a:ext>
            </a:extLst>
          </p:cNvPr>
          <p:cNvGrpSpPr/>
          <p:nvPr userDrawn="1"/>
        </p:nvGrpSpPr>
        <p:grpSpPr>
          <a:xfrm>
            <a:off x="482387" y="6411771"/>
            <a:ext cx="3555209" cy="229719"/>
            <a:chOff x="5180309" y="7580771"/>
            <a:chExt cx="4266251" cy="275663"/>
          </a:xfrm>
        </p:grpSpPr>
        <p:sp>
          <p:nvSpPr>
            <p:cNvPr id="4" name="Footer Placeholder 4">
              <a:extLst>
                <a:ext uri="{FF2B5EF4-FFF2-40B4-BE49-F238E27FC236}">
                  <a16:creationId xmlns:a16="http://schemas.microsoft.com/office/drawing/2014/main" id="{1764FB53-2FBB-B07F-D913-509FDC2A5D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5" name="Footer Placeholder 4">
              <a:extLst>
                <a:ext uri="{FF2B5EF4-FFF2-40B4-BE49-F238E27FC236}">
                  <a16:creationId xmlns:a16="http://schemas.microsoft.com/office/drawing/2014/main" id="{76B09759-7CD1-3878-6AFB-F366DD678CD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6" name="Footer Placeholder 4">
              <a:extLst>
                <a:ext uri="{FF2B5EF4-FFF2-40B4-BE49-F238E27FC236}">
                  <a16:creationId xmlns:a16="http://schemas.microsoft.com/office/drawing/2014/main" id="{849E0F30-AE03-E9D1-FD13-7E8EE754F2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14499"/>
            <a:ext cx="11049000" cy="426773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136"/>
            <a:ext cx="8883396" cy="1181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380985" indent="-190492">
              <a:buFont typeface="Arial" pitchFamily="34" charset="0"/>
              <a:buChar char="–"/>
              <a:defRPr/>
            </a:lvl4pPr>
            <a:lvl5pPr marL="571477" indent="-190492">
              <a:buFont typeface="Arial" pitchFamily="34" charset="0"/>
              <a:buChar char="–"/>
              <a:defRPr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9564687" y="-3"/>
            <a:ext cx="2627307" cy="646707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763125" y="1"/>
            <a:ext cx="2167820" cy="646705"/>
          </a:xfrm>
        </p:spPr>
        <p:txBody>
          <a:bodyPr anchor="ctr" anchorCtr="0">
            <a:normAutofit/>
          </a:bodyPr>
          <a:lstStyle>
            <a:lvl1pPr algn="ctr">
              <a:defRPr sz="1333">
                <a:solidFill>
                  <a:schemeClr val="bg1"/>
                </a:solidFill>
              </a:defRPr>
            </a:lvl1pPr>
            <a:lvl2pPr>
              <a:defRPr sz="1167"/>
            </a:lvl2pPr>
            <a:lvl3pPr>
              <a:defRPr sz="1167"/>
            </a:lvl3pPr>
            <a:lvl4pPr marL="380985" indent="-190492">
              <a:buFont typeface="Arial" pitchFamily="34" charset="0"/>
              <a:buChar char="–"/>
              <a:defRPr sz="1167"/>
            </a:lvl4pPr>
            <a:lvl5pPr marL="571477" indent="-190492">
              <a:buFont typeface="Arial" pitchFamily="34" charset="0"/>
              <a:buChar char="–"/>
              <a:defRPr sz="1167"/>
            </a:lvl5pPr>
            <a:lvl6pPr marL="761970" indent="-190492">
              <a:buFont typeface="Arial" pitchFamily="34" charset="0"/>
              <a:buChar char="–"/>
              <a:defRPr baseline="0"/>
            </a:lvl6pPr>
            <a:lvl7pPr marL="952462" indent="-190492">
              <a:buFont typeface="Arial" pitchFamily="34" charset="0"/>
              <a:buChar char="–"/>
              <a:defRPr baseline="0"/>
            </a:lvl7pPr>
            <a:lvl8pPr marL="1142954" indent="-190492">
              <a:buFont typeface="Arial" pitchFamily="34" charset="0"/>
              <a:buChar char="–"/>
              <a:defRPr baseline="0"/>
            </a:lvl8pPr>
            <a:lvl9pPr marL="1333447" indent="-190492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5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2" indent="-190492">
              <a:buFont typeface="Arial" pitchFamily="34" charset="0"/>
              <a:buChar char="•"/>
              <a:defRPr b="0"/>
            </a:lvl1pPr>
            <a:lvl2pPr marL="380985" indent="-190492">
              <a:spcBef>
                <a:spcPts val="500"/>
              </a:spcBef>
              <a:buFont typeface="Arial" pitchFamily="34" charset="0"/>
              <a:buChar char="–"/>
              <a:defRPr b="0"/>
            </a:lvl2pPr>
            <a:lvl3pPr marL="571477" indent="-190492">
              <a:spcBef>
                <a:spcPts val="500"/>
              </a:spcBef>
              <a:buFont typeface="Arial" pitchFamily="34" charset="0"/>
              <a:buChar char="–"/>
              <a:defRPr b="0"/>
            </a:lvl3pPr>
            <a:lvl4pPr marL="761970" indent="-190492">
              <a:spcBef>
                <a:spcPts val="500"/>
              </a:spcBef>
              <a:buFont typeface="Arial" pitchFamily="34" charset="0"/>
              <a:buChar char="–"/>
              <a:defRPr b="0"/>
            </a:lvl4pPr>
            <a:lvl5pPr marL="952462" indent="-190492">
              <a:spcBef>
                <a:spcPts val="500"/>
              </a:spcBef>
              <a:buFont typeface="Arial" pitchFamily="34" charset="0"/>
              <a:buChar char="–"/>
              <a:defRPr b="0"/>
            </a:lvl5pPr>
            <a:lvl6pPr marL="1142954" indent="-190492">
              <a:spcBef>
                <a:spcPts val="500"/>
              </a:spcBef>
              <a:buFont typeface="Arial" pitchFamily="34" charset="0"/>
              <a:buChar char="–"/>
              <a:defRPr baseline="0"/>
            </a:lvl6pPr>
            <a:lvl7pPr marL="1333447" indent="-190492">
              <a:spcBef>
                <a:spcPts val="500"/>
              </a:spcBef>
              <a:buFont typeface="Arial" pitchFamily="34" charset="0"/>
              <a:buChar char="–"/>
              <a:defRPr baseline="0"/>
            </a:lvl7pPr>
            <a:lvl8pPr marL="1523939" indent="-190492">
              <a:spcBef>
                <a:spcPts val="500"/>
              </a:spcBef>
              <a:buFont typeface="Arial" pitchFamily="34" charset="0"/>
              <a:buChar char="–"/>
              <a:defRPr baseline="0"/>
            </a:lvl8pPr>
            <a:lvl9pPr marL="1714431" indent="-190492">
              <a:spcBef>
                <a:spcPts val="5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533136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71500" y="1714500"/>
            <a:ext cx="11048999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9911292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91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June 26, 2023</a:t>
            </a:fld>
            <a:endParaRPr lang="en-US" sz="917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1277600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18E29826-F105-4F77-B977-03F4A4723A21}" type="slidenum">
              <a:rPr lang="en-US" sz="917" b="1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‹#›</a:t>
            </a:fld>
            <a:endParaRPr lang="en-US" sz="917" b="1" dirty="0">
              <a:solidFill>
                <a:schemeClr val="tx1"/>
              </a:solidFill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D2479C33-2277-4E92-90DB-43557A4995C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3015" y="6177641"/>
            <a:ext cx="922885" cy="38030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02DC157-A1AB-E64D-BF9A-F198ADA0E076}"/>
              </a:ext>
            </a:extLst>
          </p:cNvPr>
          <p:cNvGrpSpPr/>
          <p:nvPr userDrawn="1"/>
        </p:nvGrpSpPr>
        <p:grpSpPr>
          <a:xfrm>
            <a:off x="4316925" y="6317310"/>
            <a:ext cx="3555209" cy="229719"/>
            <a:chOff x="5180309" y="7580771"/>
            <a:chExt cx="4266251" cy="275663"/>
          </a:xfrm>
        </p:grpSpPr>
        <p:sp>
          <p:nvSpPr>
            <p:cNvPr id="46" name="Footer Placeholder 4">
              <a:extLst>
                <a:ext uri="{FF2B5EF4-FFF2-40B4-BE49-F238E27FC236}">
                  <a16:creationId xmlns:a16="http://schemas.microsoft.com/office/drawing/2014/main" id="{5EB65F63-7EBC-AE40-B6C0-3210FC1523D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81384" y="7580771"/>
              <a:ext cx="3765176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 err="1"/>
                <a:t>Luxoft</a:t>
              </a:r>
              <a:r>
                <a:rPr lang="en-GB" sz="917" dirty="0"/>
                <a:t>, A DXC Technology Company. All rights reserved. </a:t>
              </a:r>
              <a:endParaRPr lang="en-US" sz="917" dirty="0"/>
            </a:p>
          </p:txBody>
        </p:sp>
        <p:sp>
          <p:nvSpPr>
            <p:cNvPr id="48" name="Footer Placeholder 4">
              <a:extLst>
                <a:ext uri="{FF2B5EF4-FFF2-40B4-BE49-F238E27FC236}">
                  <a16:creationId xmlns:a16="http://schemas.microsoft.com/office/drawing/2014/main" id="{9B786FDD-D378-EA49-82A9-4EBB1EA52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80309" y="7582114"/>
              <a:ext cx="336177" cy="27432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917" dirty="0"/>
                <a:t>©</a:t>
              </a:r>
              <a:endParaRPr lang="en-US" sz="917" dirty="0"/>
            </a:p>
          </p:txBody>
        </p:sp>
        <p:sp>
          <p:nvSpPr>
            <p:cNvPr id="52" name="Footer Placeholder 4">
              <a:extLst>
                <a:ext uri="{FF2B5EF4-FFF2-40B4-BE49-F238E27FC236}">
                  <a16:creationId xmlns:a16="http://schemas.microsoft.com/office/drawing/2014/main" id="{EA9110D2-21DC-5D4C-A265-86BDA0A901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68570" y="7603357"/>
              <a:ext cx="440558" cy="228600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280A301F-15FE-3248-ADBA-4CACF8F9CB59}" type="datetimeyyyy">
                <a:rPr lang="ru-RU" sz="917" smtClean="0"/>
                <a:t>2023</a:t>
              </a:fld>
              <a:endParaRPr lang="en-US" sz="917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09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9151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51" rtl="0" eaLnBrk="1" latinLnBrk="0" hangingPunct="1">
        <a:spcBef>
          <a:spcPts val="1000"/>
        </a:spcBef>
        <a:buFontTx/>
        <a:buNone/>
        <a:defRPr sz="1667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51" rtl="0" eaLnBrk="1" latinLnBrk="0" hangingPunct="1">
        <a:spcBef>
          <a:spcPts val="1000"/>
        </a:spcBef>
        <a:buFontTx/>
        <a:buNone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190492" indent="-190492" algn="l" defTabSz="1219151" rtl="0" eaLnBrk="1" latinLnBrk="0" hangingPunct="1">
        <a:spcBef>
          <a:spcPts val="1000"/>
        </a:spcBef>
        <a:buFont typeface="Arial" pitchFamily="34" charset="0"/>
        <a:buChar char="•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380985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57147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761970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952462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954" indent="-190492" algn="l" defTabSz="1219151" rtl="0" eaLnBrk="1" latinLnBrk="0" hangingPunct="1">
        <a:spcBef>
          <a:spcPts val="500"/>
        </a:spcBef>
        <a:buFont typeface="Arial" pitchFamily="34" charset="0"/>
        <a:buChar char="–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333447" indent="-190492" algn="l" defTabSz="1219151" rtl="0" eaLnBrk="1" latinLnBrk="0" hangingPunct="1">
        <a:spcBef>
          <a:spcPts val="500"/>
        </a:spcBef>
        <a:buFont typeface="Arial" pitchFamily="34" charset="0"/>
        <a:buChar char="–"/>
        <a:tabLst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121915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>
          <p15:clr>
            <a:srgbClr val="F26B43"/>
          </p15:clr>
        </p15:guide>
        <p15:guide id="2" pos="4608">
          <p15:clr>
            <a:srgbClr val="F26B43"/>
          </p15:clr>
        </p15:guide>
        <p15:guide id="3" pos="432">
          <p15:clr>
            <a:srgbClr val="F26B43"/>
          </p15:clr>
        </p15:guide>
        <p15:guide id="4" pos="3024">
          <p15:clr>
            <a:srgbClr val="F26B43"/>
          </p15:clr>
        </p15:guide>
        <p15:guide id="5" pos="3312">
          <p15:clr>
            <a:srgbClr val="F26B43"/>
          </p15:clr>
        </p15:guide>
        <p15:guide id="6" pos="4464">
          <p15:clr>
            <a:srgbClr val="F26B43"/>
          </p15:clr>
        </p15:guide>
        <p15:guide id="7" pos="4752">
          <p15:clr>
            <a:srgbClr val="F26B43"/>
          </p15:clr>
        </p15:guide>
        <p15:guide id="8" pos="5904">
          <p15:clr>
            <a:srgbClr val="F26B43"/>
          </p15:clr>
        </p15:guide>
        <p15:guide id="9" pos="6192">
          <p15:clr>
            <a:srgbClr val="F26B43"/>
          </p15:clr>
        </p15:guide>
        <p15:guide id="10" pos="7488">
          <p15:clr>
            <a:srgbClr val="F26B43"/>
          </p15:clr>
        </p15:guide>
        <p15:guide id="11" pos="8784">
          <p15:clr>
            <a:srgbClr val="F26B43"/>
          </p15:clr>
        </p15:guide>
        <p15:guide id="12" orient="horz" pos="1296">
          <p15:clr>
            <a:srgbClr val="F26B43"/>
          </p15:clr>
        </p15:guide>
        <p15:guide id="13" orient="horz" pos="4522">
          <p15:clr>
            <a:srgbClr val="F26B43"/>
          </p15:clr>
        </p15:guide>
        <p15:guide id="14" orient="horz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amples/storage-create-bucket?hl=en#storage_create_bucket-c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otnet/docs/referenc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unctions/docs/concepts/overview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" TargetMode="External"/><Relationship Id="rId2" Type="http://schemas.openxmlformats.org/officeDocument/2006/relationships/hyperlink" Target="https://support.google.com/mail/answer/56256?hl=en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cloud.google.com/dotnet/docs/setup?hl=en" TargetMode="External"/><Relationship Id="rId4" Type="http://schemas.openxmlformats.org/officeDocument/2006/relationships/hyperlink" Target="https://cloud.google.com/docs/authentication/application-default-credentia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install?hl=en" TargetMode="External"/><Relationship Id="rId2" Type="http://schemas.openxmlformats.org/officeDocument/2006/relationships/hyperlink" Target="https://cloud.google.com/docs/authentication/provide-credentials-adc#local-dev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cloud.google.com/dotnet/docs/setup?hl=en" TargetMode="External"/><Relationship Id="rId4" Type="http://schemas.openxmlformats.org/officeDocument/2006/relationships/hyperlink" Target="https://cloud.google.com/docs/authentication/provide-credentials-adc#troubleshoot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loudPlatform/dotnet-docs-sampl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loud.google.com/docs/samples?language=csharp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ocs/samples?language=csharp&amp;text=create%20bucke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FCDB-122D-C37F-3DC0-0CFBE505F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667" y="2587625"/>
            <a:ext cx="4993500" cy="18803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Google Cloud Software Development Kit (SDK) for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A7F0-0512-0DC4-A6A3-7E4114FD7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666" y="5261380"/>
            <a:ext cx="4674559" cy="762000"/>
          </a:xfrm>
        </p:spPr>
        <p:txBody>
          <a:bodyPr/>
          <a:lstStyle/>
          <a:p>
            <a:r>
              <a:rPr lang="en-US" dirty="0"/>
              <a:t>Author: Luis Coco Enríquez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14B1E-3BB9-95E8-E5A5-C7DD631C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545" y="389742"/>
            <a:ext cx="1162050" cy="11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BC313-5208-7E2B-4AC6-2CBE4999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3" y="1190890"/>
            <a:ext cx="7629427" cy="4291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FB377B-732B-6D51-B474-1F09198D0037}"/>
              </a:ext>
            </a:extLst>
          </p:cNvPr>
          <p:cNvSpPr txBox="1"/>
          <p:nvPr/>
        </p:nvSpPr>
        <p:spPr>
          <a:xfrm>
            <a:off x="509048" y="527901"/>
            <a:ext cx="8814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A1472-3F5C-4851-067A-3420EBD18B99}"/>
              </a:ext>
            </a:extLst>
          </p:cNvPr>
          <p:cNvSpPr txBox="1"/>
          <p:nvPr/>
        </p:nvSpPr>
        <p:spPr>
          <a:xfrm>
            <a:off x="499625" y="5622212"/>
            <a:ext cx="11142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https://cloud.google.com/storage/docs/samples/storage-create-bucket?hl=en#storage_create_bucket-csharp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0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C86FAA-9E5A-FEA2-3242-735788A6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39" y="1258512"/>
            <a:ext cx="8502180" cy="4782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C2942-E3F5-7FA3-9D02-9794435C3EFE}"/>
              </a:ext>
            </a:extLst>
          </p:cNvPr>
          <p:cNvSpPr txBox="1"/>
          <p:nvPr/>
        </p:nvSpPr>
        <p:spPr>
          <a:xfrm>
            <a:off x="527902" y="527901"/>
            <a:ext cx="879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</p:spTree>
    <p:extLst>
      <p:ext uri="{BB962C8B-B14F-4D97-AF65-F5344CB8AC3E}">
        <p14:creationId xmlns:p14="http://schemas.microsoft.com/office/powerpoint/2010/main" val="112396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42A2F8-D027-094A-AE92-7328D8E6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36" y="1168923"/>
            <a:ext cx="8396139" cy="47228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14351F-91E6-EDDC-4F74-13A6E3FFD424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63AF9-2E3C-DB77-243D-EBB48BF0DF2B}"/>
              </a:ext>
            </a:extLst>
          </p:cNvPr>
          <p:cNvSpPr txBox="1"/>
          <p:nvPr/>
        </p:nvSpPr>
        <p:spPr>
          <a:xfrm>
            <a:off x="3397086" y="5887040"/>
            <a:ext cx="539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https://cloud.google.com/dotnet/docs/reference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A78FA-530E-4BC0-9A04-D58791A77FB1}"/>
              </a:ext>
            </a:extLst>
          </p:cNvPr>
          <p:cNvSpPr txBox="1"/>
          <p:nvPr/>
        </p:nvSpPr>
        <p:spPr>
          <a:xfrm>
            <a:off x="568750" y="1470550"/>
            <a:ext cx="62429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Google.Apis.Storage.v1.Data;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Google.Cloud.Storage.V1;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"focus-cache-387205"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bucketName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"luiscocoenriquezsegundo"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localPath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"C://NetChapterArticles.txt"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objectName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"NetChapterArticles.txt"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Create Bucket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 = StorageClient.Create();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bucket = storage.CreateBucket(projectId, bucketName);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$"Created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{bucketName}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List Buckets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//var storage = StorageClient.Create();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bucketsluis = storage.ListBuckets(projectId);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"Buckets:"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(var bucketluis </a:t>
            </a:r>
            <a:r>
              <a:rPr lang="sv-SE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bucketsluis)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Console.WriteLine(bucketluis.Name);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Fi</a:t>
            </a:r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le Upload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fileStream = File.OpenRead(localPath);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storage.UploadObject(bucketName, objectName,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fileStream);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$"Uploaded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{objectName}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22582-27C3-1F25-2B19-795434C933A3}"/>
              </a:ext>
            </a:extLst>
          </p:cNvPr>
          <p:cNvSpPr txBox="1"/>
          <p:nvPr/>
        </p:nvSpPr>
        <p:spPr>
          <a:xfrm>
            <a:off x="6811650" y="3556987"/>
            <a:ext cx="53803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File Download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downloadlocalpath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"C:\\New folder\\DownloadedFile.txt"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outputFile = File.OpenWrite(downloadlocalpath);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storage.DownloadObject(bucketName, objectName, outputFile);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$"Downloaded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{objectName}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to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{localPath}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List Files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//------------------------------------------------------------------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storageObjects = storage.ListObjects(bucketName);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$"Files in bucket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{bucketName}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:"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(var storageObject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storageObjects)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Console.WriteLine(storageObject.Name);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61788-8826-2146-035C-6DE988894989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0C57A-8C4A-3C47-D798-121774CE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177" y="1051121"/>
            <a:ext cx="2803296" cy="2523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CCEA3-8A24-AC39-4C1D-725A402CC733}"/>
              </a:ext>
            </a:extLst>
          </p:cNvPr>
          <p:cNvSpPr txBox="1"/>
          <p:nvPr/>
        </p:nvSpPr>
        <p:spPr>
          <a:xfrm>
            <a:off x="810705" y="1051121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Buckets</a:t>
            </a:r>
          </a:p>
        </p:txBody>
      </p:sp>
    </p:spTree>
    <p:extLst>
      <p:ext uri="{BB962C8B-B14F-4D97-AF65-F5344CB8AC3E}">
        <p14:creationId xmlns:p14="http://schemas.microsoft.com/office/powerpoint/2010/main" val="293632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E64DF4-8C5E-2D99-199F-D945C7F7EBBA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48AE9-D4F2-E47A-FF60-03EF8D835B33}"/>
              </a:ext>
            </a:extLst>
          </p:cNvPr>
          <p:cNvSpPr txBox="1"/>
          <p:nvPr/>
        </p:nvSpPr>
        <p:spPr>
          <a:xfrm>
            <a:off x="219958" y="1475327"/>
            <a:ext cx="59640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Google.Cloud.Compute.V1;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"focus-cache-387205"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zone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"europe-southwest1-a"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machineName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"luis-test-machine"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machineType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"e2-micro"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diskImage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"projects/debian-cloud/global/images/family/debian-10"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diskSizeGb = 10;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networkName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"default"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Instance instance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 = machineName,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MachineType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$"zones/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{zone}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/machineTypes/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{machineType}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Disks =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AttachedDisk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AutoDelete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Boot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Type = ComputeEnumConstants.AttachedDisk.Type.Persistent,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InitializeParams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AttachedDiskInitializeParams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SourceImage = diskImage,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DiskSizeGb = diskSizeGb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NetworkInterfaces = {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NetworkInterface { Name = networkName }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0AEAE-3712-7180-B0C6-33C9157CC476}"/>
              </a:ext>
            </a:extLst>
          </p:cNvPr>
          <p:cNvSpPr txBox="1"/>
          <p:nvPr/>
        </p:nvSpPr>
        <p:spPr>
          <a:xfrm>
            <a:off x="6183984" y="1475327"/>
            <a:ext cx="58556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InstancesClient client = </a:t>
            </a:r>
            <a:r>
              <a:rPr lang="fr-F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InstancesClient.CreateAsync();</a:t>
            </a:r>
          </a:p>
          <a:p>
            <a:r>
              <a:rPr lang="fr-F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instanceCreation = </a:t>
            </a:r>
            <a:r>
              <a:rPr lang="fr-F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client.InsertAsync(projectId, zone, instance);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instanceCreation.PollUntilCompletedAsync();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72F07-1226-196A-4D7D-A737D753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86" y="2572277"/>
            <a:ext cx="3114445" cy="2810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ABDE69-55CE-18CC-9DE6-E0BE9C86A452}"/>
              </a:ext>
            </a:extLst>
          </p:cNvPr>
          <p:cNvSpPr txBox="1"/>
          <p:nvPr/>
        </p:nvSpPr>
        <p:spPr>
          <a:xfrm>
            <a:off x="810705" y="1051121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Creating a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2414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E9514-8CF2-897D-24F3-29CDDB8C2174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26B92-0693-DDF0-3E4A-642484D10664}"/>
              </a:ext>
            </a:extLst>
          </p:cNvPr>
          <p:cNvSpPr txBox="1"/>
          <p:nvPr/>
        </p:nvSpPr>
        <p:spPr>
          <a:xfrm>
            <a:off x="648879" y="1781272"/>
            <a:ext cx="484537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Google.Api;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Google.Cloud.Compute.V1;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"focus-cache-387205"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zone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"europe-southwest1-a"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machineName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"luis-test-machine"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InstancesClient client = </a:t>
            </a:r>
            <a:r>
              <a:rPr lang="fr-F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InstancesClient.CreateAsync();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Stop the VM instance before deleting it.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stopRequest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StopInstanceRequest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Project = projectId,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Zone = zone,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Instance = machineName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client.StopAsync(stopRequest);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03FD2-ADDD-ED9B-0BF6-834121E6BA5D}"/>
              </a:ext>
            </a:extLst>
          </p:cNvPr>
          <p:cNvSpPr txBox="1"/>
          <p:nvPr/>
        </p:nvSpPr>
        <p:spPr>
          <a:xfrm>
            <a:off x="5734637" y="1298818"/>
            <a:ext cx="601116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Start the VM instance before deleting it.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//var startRequest = new StartInstanceRequest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//{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   Project = projectId,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   Zone = zone,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   Instance = machineName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//};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//await client.StartAsync(startRequest);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Make the request to delete a VM instance.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instanceDeletion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client.DeleteAsync(projectId, zone, machineName);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//Wait for the operation to complete using client-side polling.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instanceDeletion.PollUntilCompletedAsync();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097DF-87C7-8F0D-7F6F-CC89D6478F33}"/>
              </a:ext>
            </a:extLst>
          </p:cNvPr>
          <p:cNvSpPr txBox="1"/>
          <p:nvPr/>
        </p:nvSpPr>
        <p:spPr>
          <a:xfrm>
            <a:off x="648879" y="1298818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Deleting a Virtual Machine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38CC4-D6F5-A5A1-FA65-E555A914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21" y="3699475"/>
            <a:ext cx="2774375" cy="24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0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C993A-2192-D982-DC72-CC6A158405AE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B52A5-9D1B-B1CD-AF98-B7EEC71FD0B7}"/>
              </a:ext>
            </a:extLst>
          </p:cNvPr>
          <p:cNvSpPr txBox="1"/>
          <p:nvPr/>
        </p:nvSpPr>
        <p:spPr>
          <a:xfrm>
            <a:off x="347221" y="1802726"/>
            <a:ext cx="588232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Google.Cloud.Compute.V1;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"focus-cache-387205"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fr-F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InstancesClient client = </a:t>
            </a:r>
            <a:r>
              <a:rPr lang="fr-F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InstancesClient.CreateAsync();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IList&lt;Instance&gt; allInstances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List&lt;Instance&gt;();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Make the request to list all VM instances in a project.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instancesByZone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client.AggregatedListAsync(projectId))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$"Instances for zone: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{instancesByZone.Key}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instance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instancesByZone.Value.Instances)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$"-- Name: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{instance.Name}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allInstances.Add(instance);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9BFE5-30D8-8371-D1BD-F38EC6E91FC5}"/>
              </a:ext>
            </a:extLst>
          </p:cNvPr>
          <p:cNvSpPr txBox="1"/>
          <p:nvPr/>
        </p:nvSpPr>
        <p:spPr>
          <a:xfrm>
            <a:off x="648879" y="1298818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Listing Virtual Machines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EC644-E645-FE8F-26F1-1C3F2A43404B}"/>
              </a:ext>
            </a:extLst>
          </p:cNvPr>
          <p:cNvSpPr txBox="1"/>
          <p:nvPr/>
        </p:nvSpPr>
        <p:spPr>
          <a:xfrm>
            <a:off x="6229546" y="1802726"/>
            <a:ext cx="570478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Google.Cloud.Compute.V1;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MachineTypesClient machineTypesClient = MachineTypesClient.Create();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ImagesClient imagesClient = ImagesClient.Create();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 machine types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machineTypesList = machineTypesClient.List(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ListMachineTypesRequest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Project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"focus-cache-387205"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Zone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"europe-southwest1-a"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"Machine Types:"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(MachineType machineType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machineTypesList)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$"-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{machineType.Name}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Console.WriteLine();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03C14-51AF-DB65-3CFA-65AA718E9F17}"/>
              </a:ext>
            </a:extLst>
          </p:cNvPr>
          <p:cNvSpPr txBox="1"/>
          <p:nvPr/>
        </p:nvSpPr>
        <p:spPr>
          <a:xfrm>
            <a:off x="6229546" y="1291598"/>
            <a:ext cx="363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Listing Virtual Machines Types</a:t>
            </a:r>
          </a:p>
        </p:txBody>
      </p:sp>
    </p:spTree>
    <p:extLst>
      <p:ext uri="{BB962C8B-B14F-4D97-AF65-F5344CB8AC3E}">
        <p14:creationId xmlns:p14="http://schemas.microsoft.com/office/powerpoint/2010/main" val="349451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43CFC-72BE-ED0D-5E05-3FFA8AB6942B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15482-0AC4-0A88-2AF6-12AB392731B9}"/>
              </a:ext>
            </a:extLst>
          </p:cNvPr>
          <p:cNvSpPr txBox="1"/>
          <p:nvPr/>
        </p:nvSpPr>
        <p:spPr>
          <a:xfrm>
            <a:off x="648879" y="1818237"/>
            <a:ext cx="676844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Google.Cloud.Datastore.V1;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"focus-cache-387205"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DatastoreDb db = DatastoreDb.Create(projectId);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kind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"Task"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"sampletask1"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KeyFactory keyFactory = db.CreateKeyFactory(kind);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Key key = keyFactory.CreateKey(name);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Entity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Key = key,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"description"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"Buy milk"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(DatastoreTransaction transaction = db.BeginTransaction())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Saves the task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transaction.Upsert(task);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transaction.Commit();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$"Saved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{task.Key.Path[0].Name}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)task[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"description"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C98B5-5D0F-9D6B-5410-31D05A43FF28}"/>
              </a:ext>
            </a:extLst>
          </p:cNvPr>
          <p:cNvSpPr txBox="1"/>
          <p:nvPr/>
        </p:nvSpPr>
        <p:spPr>
          <a:xfrm>
            <a:off x="648879" y="1298818"/>
            <a:ext cx="32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Datastore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47B8D-7CEA-DFE6-AE7A-703C01B9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746" y="1818237"/>
            <a:ext cx="3332876" cy="295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04396-5E45-DC1A-D4E6-6E1CB07468CE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841C4-A0A5-1361-7A02-AAE061995892}"/>
              </a:ext>
            </a:extLst>
          </p:cNvPr>
          <p:cNvSpPr txBox="1"/>
          <p:nvPr/>
        </p:nvSpPr>
        <p:spPr>
          <a:xfrm>
            <a:off x="141401" y="1621118"/>
            <a:ext cx="61792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Google.Cloud.Firestore;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"focus-cache-387205"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AddData1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(project).Wait();</a:t>
            </a:r>
          </a:p>
          <a:p>
            <a:r>
              <a:rPr lang="en-US" sz="1000" b="1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RetrieveAllDocuments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(project).Wait();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InitializeProjectId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FirestoreDb db = FirestoreDb.Create(project);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"Created Cloud Firestore client with project ID: {0}"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project);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000" b="1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AddData1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FirestoreDb db = FirestoreDb.Create(project);</a:t>
            </a:r>
          </a:p>
          <a:p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DocumentReference docRef = db.Collection(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"users"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).Document(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"alovelace"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Dictionary&lt;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user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"First"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"Ada"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"Last"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"Lovelace"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"Born"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1815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docRef.SetAsync(user);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"Added data to the alovelace document in the users collection."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C0D5A-8195-7AD2-3E95-5A76D26AB4A0}"/>
              </a:ext>
            </a:extLst>
          </p:cNvPr>
          <p:cNvSpPr txBox="1"/>
          <p:nvPr/>
        </p:nvSpPr>
        <p:spPr>
          <a:xfrm>
            <a:off x="6096000" y="1051121"/>
            <a:ext cx="617927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000" b="1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RetrieveAllDocuments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FirestoreDb db = FirestoreDb.Create(project);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CollectionReference usersRef = db.Collection(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"users"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QuerySnapshot snapshot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usersRef.GetSnapshotAsync();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(DocumentSnapshot document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snapshot.Documents)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"User: {0}"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document.Id);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Dictionary&lt;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documentDictionary = document.ToDictionary();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"First: {0}"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documentDictionary[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"First"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(documentDictionary.ContainsKey(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"Middle"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"Middle: {0}"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documentDictionary[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"Middle"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"Last: {0}"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documentDictionary[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"Last"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"Born: {0}"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documentDictionary[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"Born"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D4C59-1BCC-82C0-D99D-D05FACFCB6F6}"/>
              </a:ext>
            </a:extLst>
          </p:cNvPr>
          <p:cNvSpPr txBox="1"/>
          <p:nvPr/>
        </p:nvSpPr>
        <p:spPr>
          <a:xfrm>
            <a:off x="546755" y="1150408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Firestore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BF7EA-2CE5-3012-FCA2-5EACD9FB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301" y="3821720"/>
            <a:ext cx="2548667" cy="23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3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33A03-80DE-6744-FAA4-B2A50C95CFE2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DD95-2721-ECE3-2115-D74A4B935C36}"/>
              </a:ext>
            </a:extLst>
          </p:cNvPr>
          <p:cNvSpPr txBox="1"/>
          <p:nvPr/>
        </p:nvSpPr>
        <p:spPr>
          <a:xfrm>
            <a:off x="245097" y="1619027"/>
            <a:ext cx="59388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Google.Cloud.PubSub.V1;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Grpc.Core;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"focus-cache-387205"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topicId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"luis-topic-1"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subscriptionId = 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"subscription-first"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//Create a topic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PublisherServiceApiClient publisher = PublisherServiceApiClient.Create();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topicName = TopicName.FromProjectTopic(projectId, topicId);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Topic topic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topic = publisher.CreateTopic(topicName);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$"Topic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{topic.Name}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created."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(RpcException e)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(e.Status.StatusCode == StatusCode.AlreadyExists)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$"Topic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{topicName}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already exists."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B8A32-43CC-17BC-2B62-1EEBFE1D5948}"/>
              </a:ext>
            </a:extLst>
          </p:cNvPr>
          <p:cNvSpPr txBox="1"/>
          <p:nvPr/>
        </p:nvSpPr>
        <p:spPr>
          <a:xfrm>
            <a:off x="546755" y="1150408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Pub/Sub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1D0BC-A001-5F1B-B50D-036B7987D5C0}"/>
              </a:ext>
            </a:extLst>
          </p:cNvPr>
          <p:cNvSpPr txBox="1"/>
          <p:nvPr/>
        </p:nvSpPr>
        <p:spPr>
          <a:xfrm>
            <a:off x="6183984" y="1048738"/>
            <a:ext cx="59388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//Create a Subscription for the topic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SubscriberServiceApiClient subscriber = SubscriberServiceApiClient.Create();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SubscriptionName subscriptionName = SubscriptionName.FromProjectSubscription(projectId, subscriptionId);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Subscription subscription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subscription = subscriber.CreateSubscription(subscriptionName, topicName,    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pushConfig: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ackDeadlineSeconds: 60);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(RpcException e)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(e.Status.StatusCode == StatusCode.AlreadyExists)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Already exists.  That's fine.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F546E-472F-771B-0B39-3E9C8353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828" y="3498139"/>
            <a:ext cx="3028754" cy="27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6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F01DB6-FFA0-4F5E-AA4F-188CAB3D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42734"/>
              </p:ext>
            </p:extLst>
          </p:nvPr>
        </p:nvGraphicFramePr>
        <p:xfrm>
          <a:off x="571500" y="1332444"/>
          <a:ext cx="10312099" cy="4193112"/>
        </p:xfrm>
        <a:graphic>
          <a:graphicData uri="http://schemas.openxmlformats.org/drawingml/2006/table">
            <a:tbl>
              <a:tblPr firstRow="1" bandRow="1"/>
              <a:tblGrid>
                <a:gridCol w="7216140">
                  <a:extLst>
                    <a:ext uri="{9D8B030D-6E8A-4147-A177-3AD203B41FA5}">
                      <a16:colId xmlns:a16="http://schemas.microsoft.com/office/drawing/2014/main" val="366164871"/>
                    </a:ext>
                  </a:extLst>
                </a:gridCol>
                <a:gridCol w="3095959">
                  <a:extLst>
                    <a:ext uri="{9D8B030D-6E8A-4147-A177-3AD203B41FA5}">
                      <a16:colId xmlns:a16="http://schemas.microsoft.com/office/drawing/2014/main" val="3793889646"/>
                    </a:ext>
                  </a:extLst>
                </a:gridCol>
              </a:tblGrid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Topic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0055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What is Google Cloud SDK for .NET?.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1399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Most common use cases.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722705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How to set up your environment.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API Reference.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799442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98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33A03-80DE-6744-FAA4-B2A50C95CFE2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B8A32-43CC-17BC-2B62-1EEBFE1D5948}"/>
              </a:ext>
            </a:extLst>
          </p:cNvPr>
          <p:cNvSpPr txBox="1"/>
          <p:nvPr/>
        </p:nvSpPr>
        <p:spPr>
          <a:xfrm>
            <a:off x="546755" y="1150408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Pub/Sub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8FB62-FB4D-4ED6-E904-0E92CEE363D9}"/>
              </a:ext>
            </a:extLst>
          </p:cNvPr>
          <p:cNvSpPr txBox="1"/>
          <p:nvPr/>
        </p:nvSpPr>
        <p:spPr>
          <a:xfrm>
            <a:off x="546755" y="1619027"/>
            <a:ext cx="75791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//Publish messages to the above created topic</a:t>
            </a:r>
            <a:endParaRPr lang="en-US" sz="10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PublisherClient publisher1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PublisherClient.CreateAsync(topicName);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publishedMessageCount = 0;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messageTexts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messageTexts.Add(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"First message"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messageTexts.Add(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"Second message"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messageTexts.Add(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"Third message"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messageTexts.Add(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"Fourth message"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messageTexts.Add(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"Fifth message"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publishTasks = messageTexts.Select(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=&gt;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publisher1.PublishAsync(text);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$"Published message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{message}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Interlocked.Increment(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publishedMessageCount);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(Exception exception)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$"An error ocurred when publishing message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{text}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{exception.Message}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Task.WhenAll(publishTasks);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732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33A03-80DE-6744-FAA4-B2A50C95CFE2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B8A32-43CC-17BC-2B62-1EEBFE1D5948}"/>
              </a:ext>
            </a:extLst>
          </p:cNvPr>
          <p:cNvSpPr txBox="1"/>
          <p:nvPr/>
        </p:nvSpPr>
        <p:spPr>
          <a:xfrm>
            <a:off x="556182" y="1150408"/>
            <a:ext cx="12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Pub/Sub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FEC8A-20B5-1697-BAD5-917976F597CD}"/>
              </a:ext>
            </a:extLst>
          </p:cNvPr>
          <p:cNvSpPr txBox="1"/>
          <p:nvPr/>
        </p:nvSpPr>
        <p:spPr>
          <a:xfrm>
            <a:off x="556182" y="1519740"/>
            <a:ext cx="853125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messages_Count_received =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PullMessagesSync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(projectId, subscriptionId,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PullMessagesSync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projectId,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subscriptionId,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acknowledge)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SubscriptionName subscriptionName = SubscriptionName.FromProjectSubscription(projectId, subscriptionId);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SubscriberServiceApiClient subscriberClient = SubscriberServiceApiClient.Create();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messageCount = 0;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Pull messages from server,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PullResponse response = subscriberClient.Pull(subscriptionName, maxMessages: 20);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foreach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(ReceivedMessage msg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response.ReceivedMessages)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System.Text.Encoding.UTF8.GetString(msg.Message.Data.ToArray());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Console.WriteLine(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$"Message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{msg.Message.MessageId}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{text}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Interlocked.Increment(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messageCount);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if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(acknowledge &amp;&amp; messageCount &gt; 0)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subscriberClient.Acknowledge(subscriptionName, response.ReceivedMessages.Select(msg =&gt; msg.AckId));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(RpcException ex)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(ex.Status.StatusCode == StatusCode.Unavailable)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UNAVAILABLE due to too many concurrent pull requests pending for the given subscription.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messageCount;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315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E3F66-F422-8178-47DA-EA828DDA6E12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63F8A-1021-54FA-379B-0B99159FC8DD}"/>
              </a:ext>
            </a:extLst>
          </p:cNvPr>
          <p:cNvSpPr txBox="1"/>
          <p:nvPr/>
        </p:nvSpPr>
        <p:spPr>
          <a:xfrm>
            <a:off x="556182" y="1150408"/>
            <a:ext cx="13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C0202-7147-79E1-C951-4D9BC50D84AE}"/>
              </a:ext>
            </a:extLst>
          </p:cNvPr>
          <p:cNvSpPr txBox="1"/>
          <p:nvPr/>
        </p:nvSpPr>
        <p:spPr>
          <a:xfrm>
            <a:off x="556182" y="1737274"/>
            <a:ext cx="4571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Google.Cloud.Functions.Framework;</a:t>
            </a: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Microsoft.AspNetCore.Http;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HelloWorld;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IHttpFunction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 HandleAsync(HttpContext context)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context.Response.WriteAsync(</a:t>
            </a:r>
            <a:r>
              <a:rPr lang="en-US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D8C21-380B-90BD-618E-33E2E171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023" y="1737274"/>
            <a:ext cx="2929971" cy="2425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E5306-45AD-8483-485B-94F05589262F}"/>
              </a:ext>
            </a:extLst>
          </p:cNvPr>
          <p:cNvSpPr txBox="1"/>
          <p:nvPr/>
        </p:nvSpPr>
        <p:spPr>
          <a:xfrm>
            <a:off x="2514600" y="5295209"/>
            <a:ext cx="6224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https://cloud.google.com/functions/docs/concepts/overview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E3F66-F422-8178-47DA-EA828DDA6E12}"/>
              </a:ext>
            </a:extLst>
          </p:cNvPr>
          <p:cNvSpPr txBox="1"/>
          <p:nvPr/>
        </p:nvSpPr>
        <p:spPr>
          <a:xfrm>
            <a:off x="546755" y="527901"/>
            <a:ext cx="877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8D4FE-F948-D6EF-20C6-E54616DFCAB6}"/>
              </a:ext>
            </a:extLst>
          </p:cNvPr>
          <p:cNvSpPr txBox="1"/>
          <p:nvPr/>
        </p:nvSpPr>
        <p:spPr>
          <a:xfrm>
            <a:off x="2130457" y="1423776"/>
            <a:ext cx="68909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using CloudNative.CloudEvents;</a:t>
            </a:r>
          </a:p>
          <a:p>
            <a:r>
              <a:rPr lang="en-US" sz="1000" dirty="0"/>
              <a:t>using Google.Cloud.Functions.Framework;</a:t>
            </a:r>
          </a:p>
          <a:p>
            <a:r>
              <a:rPr lang="en-US" sz="1000" dirty="0"/>
              <a:t>using Google.Events.Protobuf.Cloud.Storage.V1;</a:t>
            </a:r>
          </a:p>
          <a:p>
            <a:r>
              <a:rPr lang="en-US" sz="1000" dirty="0"/>
              <a:t>using Microsoft.Extensions.Logging;</a:t>
            </a:r>
          </a:p>
          <a:p>
            <a:r>
              <a:rPr lang="en-US" sz="1000" dirty="0"/>
              <a:t>using System.Threading;</a:t>
            </a:r>
          </a:p>
          <a:p>
            <a:r>
              <a:rPr lang="en-US" sz="1000" dirty="0"/>
              <a:t>using System.Threading.Tasks;</a:t>
            </a:r>
          </a:p>
          <a:p>
            <a:endParaRPr lang="en-US" sz="1000" dirty="0"/>
          </a:p>
          <a:p>
            <a:r>
              <a:rPr lang="en-US" sz="1000" dirty="0"/>
              <a:t>namespace HelloGcs;</a:t>
            </a:r>
          </a:p>
          <a:p>
            <a:endParaRPr lang="en-US" sz="1000" dirty="0"/>
          </a:p>
          <a:p>
            <a:r>
              <a:rPr lang="en-US" sz="1000" dirty="0"/>
              <a:t> /// &lt;summary&gt;</a:t>
            </a:r>
          </a:p>
          <a:p>
            <a:r>
              <a:rPr lang="en-US" sz="1000" dirty="0"/>
              <a:t> /// Example Cloud Storage-triggered function.</a:t>
            </a:r>
          </a:p>
          <a:p>
            <a:r>
              <a:rPr lang="en-US" sz="1000" dirty="0"/>
              <a:t> /// This function can process any event from Cloud Storage.</a:t>
            </a:r>
          </a:p>
          <a:p>
            <a:r>
              <a:rPr lang="en-US" sz="1000" dirty="0"/>
              <a:t> /// &lt;/summary&gt;</a:t>
            </a:r>
          </a:p>
          <a:p>
            <a:r>
              <a:rPr lang="en-US" sz="1000" dirty="0"/>
              <a:t>public class Function : ICloudEventFunction&lt;StorageObjectData&gt;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 private readonly ILogger _logger;</a:t>
            </a:r>
          </a:p>
          <a:p>
            <a:endParaRPr lang="en-US" sz="1000" dirty="0"/>
          </a:p>
          <a:p>
            <a:r>
              <a:rPr lang="en-US" sz="1000" dirty="0"/>
              <a:t>    public Function(ILogger&lt;Function&gt; logger) =&gt;</a:t>
            </a:r>
          </a:p>
          <a:p>
            <a:r>
              <a:rPr lang="en-US" sz="1000" dirty="0"/>
              <a:t>        _logger = logger;</a:t>
            </a:r>
          </a:p>
          <a:p>
            <a:endParaRPr lang="en-US" sz="1000" dirty="0"/>
          </a:p>
          <a:p>
            <a:r>
              <a:rPr lang="en-US" sz="1000" dirty="0"/>
              <a:t>    public Task HandleAsync(CloudEvent cloudEvent, StorageObjectData data, CancellationToken cancellationToken)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  _logger.LogInformation("Event: {event}", cloudEvent.Id);</a:t>
            </a:r>
          </a:p>
          <a:p>
            <a:r>
              <a:rPr lang="en-US" sz="1000" dirty="0"/>
              <a:t>        _logger.LogInformation("Event Type: {type}", cloudEvent.Type);</a:t>
            </a:r>
          </a:p>
          <a:p>
            <a:r>
              <a:rPr lang="en-US" sz="1000" dirty="0"/>
              <a:t>        _logger.LogInformation("Bucket: {bucket}", data.Bucket);</a:t>
            </a:r>
          </a:p>
          <a:p>
            <a:r>
              <a:rPr lang="en-US" sz="1000" dirty="0"/>
              <a:t>        _logger.LogInformation("File: {file}", data.Name);</a:t>
            </a:r>
          </a:p>
          <a:p>
            <a:r>
              <a:rPr lang="en-US" sz="1000" dirty="0"/>
              <a:t>        _logger.LogInformation("Metageneration: {metageneration}", data.Metageneration);</a:t>
            </a:r>
          </a:p>
          <a:p>
            <a:r>
              <a:rPr lang="en-US" sz="1000" dirty="0"/>
              <a:t>        _logger.LogInformation("Created: {created:s}", data.TimeCreated?.ToDateTimeOffset());</a:t>
            </a:r>
          </a:p>
          <a:p>
            <a:r>
              <a:rPr lang="en-US" sz="1000" dirty="0"/>
              <a:t>        _logger.LogInformation("Updated: {updated:s}", data.Updated?.ToDateTimeOffset());</a:t>
            </a:r>
          </a:p>
          <a:p>
            <a:r>
              <a:rPr lang="en-US" sz="1000" dirty="0"/>
              <a:t>        return Task.CompletedTask;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8319F-7CB9-BF50-0B49-703CECDD4D5C}"/>
              </a:ext>
            </a:extLst>
          </p:cNvPr>
          <p:cNvSpPr txBox="1"/>
          <p:nvPr/>
        </p:nvSpPr>
        <p:spPr>
          <a:xfrm>
            <a:off x="556182" y="1150408"/>
            <a:ext cx="13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>
                <a:highlight>
                  <a:srgbClr val="FFFF00"/>
                </a:highlight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71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EF55C3-E135-5984-87FD-59D0BDA49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04077"/>
              </p:ext>
            </p:extLst>
          </p:nvPr>
        </p:nvGraphicFramePr>
        <p:xfrm>
          <a:off x="571500" y="1332444"/>
          <a:ext cx="11049000" cy="4193112"/>
        </p:xfrm>
        <a:graphic>
          <a:graphicData uri="http://schemas.openxmlformats.org/drawingml/2006/table">
            <a:tbl>
              <a:tblPr firstRow="1" bandRow="1"/>
              <a:tblGrid>
                <a:gridCol w="7731804">
                  <a:extLst>
                    <a:ext uri="{9D8B030D-6E8A-4147-A177-3AD203B41FA5}">
                      <a16:colId xmlns:a16="http://schemas.microsoft.com/office/drawing/2014/main" val="366164871"/>
                    </a:ext>
                  </a:extLst>
                </a:gridCol>
                <a:gridCol w="3317196">
                  <a:extLst>
                    <a:ext uri="{9D8B030D-6E8A-4147-A177-3AD203B41FA5}">
                      <a16:colId xmlns:a16="http://schemas.microsoft.com/office/drawing/2014/main" val="3793889646"/>
                    </a:ext>
                  </a:extLst>
                </a:gridCol>
              </a:tblGrid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Topic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0055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Code examples with guidance for the Google Cloud SDK for .NET.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13994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Additional code examples for the Google Cloud SDK for .NET.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722705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GitHub repositories.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 code samples with Google Cloud SDK for .NET. 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799442"/>
                  </a:ext>
                </a:extLst>
              </a:tr>
              <a:tr h="698852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/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989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BD1DE1-D5B0-2FAA-F759-DB2605DCCF6E}"/>
              </a:ext>
            </a:extLst>
          </p:cNvPr>
          <p:cNvSpPr txBox="1"/>
          <p:nvPr/>
        </p:nvSpPr>
        <p:spPr>
          <a:xfrm>
            <a:off x="518474" y="527901"/>
            <a:ext cx="880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55473-F9E9-F49C-98E8-9DAF56A84322}"/>
              </a:ext>
            </a:extLst>
          </p:cNvPr>
          <p:cNvSpPr txBox="1"/>
          <p:nvPr/>
        </p:nvSpPr>
        <p:spPr>
          <a:xfrm>
            <a:off x="829559" y="2116122"/>
            <a:ext cx="106711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gmail account. </a:t>
            </a:r>
            <a:r>
              <a:rPr lang="en-US" dirty="0">
                <a:hlinkClick r:id="rId2"/>
              </a:rPr>
              <a:t>https://support.google.com/mail/answer/56256?hl=en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Set your payment info (credit card data, paypal,… or other).</a:t>
            </a:r>
          </a:p>
          <a:p>
            <a:endParaRPr lang="en-US" dirty="0"/>
          </a:p>
          <a:p>
            <a:r>
              <a:rPr lang="en-US" dirty="0"/>
              <a:t>3. Open an incognito Chrome window and login in Google Cloud.</a:t>
            </a:r>
          </a:p>
          <a:p>
            <a:endParaRPr lang="en-US" dirty="0"/>
          </a:p>
          <a:p>
            <a:r>
              <a:rPr lang="en-US" dirty="0"/>
              <a:t>4. Login in Google Cloud. </a:t>
            </a:r>
            <a:r>
              <a:rPr lang="en-US" dirty="0">
                <a:hlinkClick r:id="rId3"/>
              </a:rPr>
              <a:t>https://console.cloud.google.com/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Activate the free tier subscription.</a:t>
            </a:r>
          </a:p>
          <a:p>
            <a:endParaRPr lang="en-US" dirty="0"/>
          </a:p>
          <a:p>
            <a:r>
              <a:rPr lang="en-US" dirty="0"/>
              <a:t>6. First sample: create a new Bucket (for storing data).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AA108-3E37-ED9D-A487-B9237F678B0B}"/>
              </a:ext>
            </a:extLst>
          </p:cNvPr>
          <p:cNvSpPr txBox="1"/>
          <p:nvPr/>
        </p:nvSpPr>
        <p:spPr>
          <a:xfrm>
            <a:off x="829559" y="1602557"/>
            <a:ext cx="647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to create a Google Cloud Free Tier account</a:t>
            </a:r>
          </a:p>
        </p:txBody>
      </p:sp>
    </p:spTree>
    <p:extLst>
      <p:ext uri="{BB962C8B-B14F-4D97-AF65-F5344CB8AC3E}">
        <p14:creationId xmlns:p14="http://schemas.microsoft.com/office/powerpoint/2010/main" val="176175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28BB2-80D6-9AA8-3D38-35951868C9A5}"/>
              </a:ext>
            </a:extLst>
          </p:cNvPr>
          <p:cNvSpPr txBox="1"/>
          <p:nvPr/>
        </p:nvSpPr>
        <p:spPr>
          <a:xfrm>
            <a:off x="499622" y="527901"/>
            <a:ext cx="8823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0FF07-2AA3-2A53-7E30-07B342050DE7}"/>
              </a:ext>
            </a:extLst>
          </p:cNvPr>
          <p:cNvSpPr txBox="1"/>
          <p:nvPr/>
        </p:nvSpPr>
        <p:spPr>
          <a:xfrm>
            <a:off x="829558" y="1635601"/>
            <a:ext cx="11133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Install your IDE: Visual Studio or VS Code. </a:t>
            </a:r>
            <a:r>
              <a:rPr lang="en-US" dirty="0">
                <a:hlinkClick r:id="rId2"/>
              </a:rPr>
              <a:t>https://visualstudio.microsoft.com/ 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2. Create a Google Cloud project. Create a Google Cloud project to run your apps. Google Cloud projects form the basis for creating, enabling, and using all Google Cloud services.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3. Authentication. Your .NET app must authenticate itself to use Google Cloud APIs. You use </a:t>
            </a:r>
            <a:r>
              <a:rPr lang="en-US" dirty="0">
                <a:hlinkClick r:id="rId4"/>
              </a:rPr>
              <a:t>Application Default Credentials (ADC)</a:t>
            </a:r>
            <a:r>
              <a:rPr lang="en-US" dirty="0"/>
              <a:t>, which let you provide credentials for either local development or in a production environment.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information about setting up ADC, see Provide credentials to Application Default Credentials. For general information about authentication, see Authentication at Google.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8D9AB-7BEF-9E0E-2D61-1874F610BD4F}"/>
              </a:ext>
            </a:extLst>
          </p:cNvPr>
          <p:cNvSpPr txBox="1"/>
          <p:nvPr/>
        </p:nvSpPr>
        <p:spPr>
          <a:xfrm>
            <a:off x="829558" y="1266269"/>
            <a:ext cx="647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Setting up a .NET development environment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476C8-34AC-70CA-E813-88BE4C648920}"/>
              </a:ext>
            </a:extLst>
          </p:cNvPr>
          <p:cNvSpPr txBox="1"/>
          <p:nvPr/>
        </p:nvSpPr>
        <p:spPr>
          <a:xfrm>
            <a:off x="3761295" y="5838218"/>
            <a:ext cx="5731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https://cloud.google.com/dotnet/docs/setup?hl=en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B7F1E-1BE9-216D-9734-E98496051A19}"/>
              </a:ext>
            </a:extLst>
          </p:cNvPr>
          <p:cNvSpPr txBox="1"/>
          <p:nvPr/>
        </p:nvSpPr>
        <p:spPr>
          <a:xfrm>
            <a:off x="518475" y="528807"/>
            <a:ext cx="8861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FB671-00EC-37AC-BB63-441B63D259DF}"/>
              </a:ext>
            </a:extLst>
          </p:cNvPr>
          <p:cNvSpPr txBox="1"/>
          <p:nvPr/>
        </p:nvSpPr>
        <p:spPr>
          <a:xfrm>
            <a:off x="829557" y="1266269"/>
            <a:ext cx="111990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 up Application Default Credentials (ADC) </a:t>
            </a:r>
          </a:p>
          <a:p>
            <a:r>
              <a:rPr lang="en-US" dirty="0">
                <a:hlinkClick r:id="rId2"/>
              </a:rPr>
              <a:t>https://cloud.google.com/docs/authentication/provide-credentials-adc#local-dev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Install “</a:t>
            </a:r>
            <a:r>
              <a:rPr lang="en-US" dirty="0" err="1"/>
              <a:t>gcloud</a:t>
            </a:r>
            <a:r>
              <a:rPr lang="en-US" dirty="0"/>
              <a:t> CLI”  </a:t>
            </a:r>
            <a:r>
              <a:rPr lang="en-US" dirty="0">
                <a:hlinkClick r:id="rId3"/>
              </a:rPr>
              <a:t>https://cloud.google.com/sdk/docs/install?hl=en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Create your credential file (run the command): </a:t>
            </a:r>
          </a:p>
          <a:p>
            <a:endParaRPr lang="en-US" dirty="0"/>
          </a:p>
          <a:p>
            <a:r>
              <a:rPr lang="en-US" b="1" dirty="0" err="1"/>
              <a:t>gcloud</a:t>
            </a:r>
            <a:r>
              <a:rPr lang="en-US" b="1" dirty="0"/>
              <a:t> auth application-default login</a:t>
            </a:r>
          </a:p>
          <a:p>
            <a:endParaRPr lang="en-US" dirty="0"/>
          </a:p>
          <a:p>
            <a:r>
              <a:rPr lang="en-US" dirty="0"/>
              <a:t>This method stores your credentials in a file on your file system. Any user with access to your file system can use those credentials. When you no longer need these credentials, you should revoke them:</a:t>
            </a:r>
          </a:p>
          <a:p>
            <a:endParaRPr lang="en-US" dirty="0"/>
          </a:p>
          <a:p>
            <a:r>
              <a:rPr lang="en-US" b="1" dirty="0" err="1"/>
              <a:t>gcloud</a:t>
            </a:r>
            <a:r>
              <a:rPr lang="en-US" b="1" dirty="0"/>
              <a:t> auth application-default revoke</a:t>
            </a:r>
          </a:p>
          <a:p>
            <a:endParaRPr lang="en-US" b="1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User credentials might not work for some methods and APIs, such as the </a:t>
            </a:r>
            <a:r>
              <a:rPr lang="en-US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Translation API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or the </a:t>
            </a:r>
            <a:r>
              <a:rPr lang="en-US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Vision API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without extra parameters or configuration.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ee 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4"/>
              </a:rPr>
              <a:t>Troubleshooting your ADC setup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E2A76-2867-70EC-652E-AD041BCB0FA8}"/>
              </a:ext>
            </a:extLst>
          </p:cNvPr>
          <p:cNvSpPr txBox="1"/>
          <p:nvPr/>
        </p:nvSpPr>
        <p:spPr>
          <a:xfrm>
            <a:off x="3568044" y="5882917"/>
            <a:ext cx="5722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https://cloud.google.com/dotnet/docs/setup?hl=en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092EC-D3C4-42B8-58E7-4217AE308C17}"/>
              </a:ext>
            </a:extLst>
          </p:cNvPr>
          <p:cNvSpPr txBox="1"/>
          <p:nvPr/>
        </p:nvSpPr>
        <p:spPr>
          <a:xfrm>
            <a:off x="537328" y="527901"/>
            <a:ext cx="878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17C69-6815-0A05-3B21-3BA0529F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60" y="1235787"/>
            <a:ext cx="8039935" cy="4522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E3343-4ACC-8067-C6ED-B59498C0C76B}"/>
              </a:ext>
            </a:extLst>
          </p:cNvPr>
          <p:cNvSpPr txBox="1"/>
          <p:nvPr/>
        </p:nvSpPr>
        <p:spPr>
          <a:xfrm>
            <a:off x="2865748" y="5781133"/>
            <a:ext cx="645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https://github.com/GoogleCloudPlatform/dotnet-docs-samples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CA1733-D622-CC54-CF9C-1E0973AACB48}"/>
              </a:ext>
            </a:extLst>
          </p:cNvPr>
          <p:cNvSpPr txBox="1"/>
          <p:nvPr/>
        </p:nvSpPr>
        <p:spPr>
          <a:xfrm>
            <a:off x="3094739" y="5675526"/>
            <a:ext cx="669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https://cloud.google.com/docs/samples?language=csharp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EF4DD-9ACB-494A-237A-7182A4EC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10" y="1210755"/>
            <a:ext cx="7937370" cy="4464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D91CE-A453-DBF1-4CA1-8BBC84EF1DBD}"/>
              </a:ext>
            </a:extLst>
          </p:cNvPr>
          <p:cNvSpPr txBox="1"/>
          <p:nvPr/>
        </p:nvSpPr>
        <p:spPr>
          <a:xfrm>
            <a:off x="518474" y="527901"/>
            <a:ext cx="880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</p:spTree>
    <p:extLst>
      <p:ext uri="{BB962C8B-B14F-4D97-AF65-F5344CB8AC3E}">
        <p14:creationId xmlns:p14="http://schemas.microsoft.com/office/powerpoint/2010/main" val="371772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CDC214-3B20-1EFB-E034-EC1B14EA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12" y="1185531"/>
            <a:ext cx="7976776" cy="4486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4AEA25-26D1-97CE-A413-724A4F24CFC8}"/>
              </a:ext>
            </a:extLst>
          </p:cNvPr>
          <p:cNvSpPr txBox="1"/>
          <p:nvPr/>
        </p:nvSpPr>
        <p:spPr>
          <a:xfrm>
            <a:off x="1828800" y="5691946"/>
            <a:ext cx="8672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https://cloud.google.com/docs/samples?language=csharp&amp;text=create%20bucket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3DFEF-F7E7-3582-9D8D-FBFA80960FD1}"/>
              </a:ext>
            </a:extLst>
          </p:cNvPr>
          <p:cNvSpPr txBox="1"/>
          <p:nvPr/>
        </p:nvSpPr>
        <p:spPr>
          <a:xfrm>
            <a:off x="556182" y="527901"/>
            <a:ext cx="8766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Google Cloud Platform .NET Cloud Client Libraries</a:t>
            </a:r>
          </a:p>
        </p:txBody>
      </p:sp>
    </p:spTree>
    <p:extLst>
      <p:ext uri="{BB962C8B-B14F-4D97-AF65-F5344CB8AC3E}">
        <p14:creationId xmlns:p14="http://schemas.microsoft.com/office/powerpoint/2010/main" val="3061887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5"/>
</p:tagLst>
</file>

<file path=ppt/theme/theme1.xml><?xml version="1.0" encoding="utf-8"?>
<a:theme xmlns:a="http://schemas.openxmlformats.org/drawingml/2006/main" name="Luxoft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Presentation9" id="{326D7633-9571-4D79-A49D-95A1E3F7F688}" vid="{3704EA2E-5BD9-44D1-A493-7283CD8F31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2864</Words>
  <Application>Microsoft Office PowerPoint</Application>
  <PresentationFormat>Widescreen</PresentationFormat>
  <Paragraphs>442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Cascadia Mono</vt:lpstr>
      <vt:lpstr>Roboto</vt:lpstr>
      <vt:lpstr>Luxoft</vt:lpstr>
      <vt:lpstr>Google Cloud Software Development Kit (SDK) for .NET</vt:lpstr>
      <vt:lpstr>Agenda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Enriquez, Luis (DXC Luxoft)</dc:creator>
  <cp:lastModifiedBy>Enriquez, Luis (DXC Luxoft)</cp:lastModifiedBy>
  <cp:revision>140</cp:revision>
  <dcterms:created xsi:type="dcterms:W3CDTF">2023-05-22T09:47:55Z</dcterms:created>
  <dcterms:modified xsi:type="dcterms:W3CDTF">2023-06-26T09:20:30Z</dcterms:modified>
</cp:coreProperties>
</file>