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79" r:id="rId3"/>
    <p:sldId id="290" r:id="rId4"/>
    <p:sldId id="293" r:id="rId5"/>
    <p:sldId id="294" r:id="rId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6" orient="horz" pos="3612" userDrawn="1">
          <p15:clr>
            <a:srgbClr val="A4A3A4"/>
          </p15:clr>
        </p15:guide>
        <p15:guide id="7" pos="7333" userDrawn="1">
          <p15:clr>
            <a:srgbClr val="A4A3A4"/>
          </p15:clr>
        </p15:guide>
        <p15:guide id="8" pos="347" userDrawn="1">
          <p15:clr>
            <a:srgbClr val="A4A3A4"/>
          </p15:clr>
        </p15:guide>
        <p15:guide id="9" orient="horz" pos="24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90EA"/>
    <a:srgbClr val="007DD6"/>
    <a:srgbClr val="407DD6"/>
    <a:srgbClr val="245484"/>
    <a:srgbClr val="E9F2F9"/>
    <a:srgbClr val="153968"/>
    <a:srgbClr val="F26C4F"/>
    <a:srgbClr val="B3EFEA"/>
    <a:srgbClr val="9CC0E4"/>
    <a:srgbClr val="101D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3" autoAdjust="0"/>
    <p:restoredTop sz="78307" autoAdjust="0"/>
  </p:normalViewPr>
  <p:slideViewPr>
    <p:cSldViewPr snapToGrid="0">
      <p:cViewPr varScale="1">
        <p:scale>
          <a:sx n="67" d="100"/>
          <a:sy n="67" d="100"/>
        </p:scale>
        <p:origin x="1728" y="168"/>
      </p:cViewPr>
      <p:guideLst>
        <p:guide orient="horz" pos="2160"/>
        <p:guide pos="3840"/>
        <p:guide orient="horz" pos="709"/>
        <p:guide orient="horz" pos="3612"/>
        <p:guide pos="7333"/>
        <p:guide pos="347"/>
        <p:guide orient="horz" pos="2455"/>
      </p:guideLst>
    </p:cSldViewPr>
  </p:slideViewPr>
  <p:notesTextViewPr>
    <p:cViewPr>
      <p:scale>
        <a:sx n="1" d="1"/>
        <a:sy n="1" d="1"/>
      </p:scale>
      <p:origin x="0" y="-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AA6E7-5107-4912-9B3F-CE1364B8F2CE}" type="datetimeFigureOut">
              <a:rPr lang="zh-CN" altLang="en-US" smtClean="0"/>
              <a:pPr/>
              <a:t>17/9/20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E2E4E-519D-45BD-8646-0514E6E697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09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   -&gt;</a:t>
            </a:r>
            <a:r>
              <a:rPr kumimoji="1" lang="en-US" altLang="zh-CN" dirty="0" err="1" smtClean="0"/>
              <a:t>usc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email</a:t>
            </a:r>
          </a:p>
          <a:p>
            <a:r>
              <a:rPr kumimoji="1" lang="en-US" altLang="zh-CN" baseline="0" dirty="0" smtClean="0"/>
              <a:t>-&gt;Create posts</a:t>
            </a:r>
          </a:p>
          <a:p>
            <a:r>
              <a:rPr kumimoji="1" lang="en-US" altLang="zh-CN" dirty="0" smtClean="0"/>
              <a:t>The posts will</a:t>
            </a:r>
            <a:r>
              <a:rPr kumimoji="1" lang="en-US" altLang="zh-CN" baseline="0" dirty="0" smtClean="0"/>
              <a:t> </a:t>
            </a:r>
            <a:r>
              <a:rPr kumimoji="1" lang="en-US" altLang="zh-CN" dirty="0" smtClean="0"/>
              <a:t>include</a:t>
            </a:r>
            <a:r>
              <a:rPr kumimoji="1" lang="en-US" altLang="zh-CN" baseline="0" dirty="0" smtClean="0"/>
              <a:t> the schedule of the meal, and max number of the participants ,location </a:t>
            </a:r>
            <a:r>
              <a:rPr kumimoji="1" lang="zh-CN" altLang="en-US" baseline="0" dirty="0" smtClean="0"/>
              <a:t>， </a:t>
            </a:r>
            <a:r>
              <a:rPr kumimoji="1" lang="en-US" altLang="zh-CN" baseline="0" dirty="0" smtClean="0"/>
              <a:t>after the actual number is up to the </a:t>
            </a:r>
            <a:r>
              <a:rPr kumimoji="1" lang="en-US" altLang="zh-CN" baseline="0" dirty="0" err="1" smtClean="0"/>
              <a:t>maximam</a:t>
            </a:r>
            <a:r>
              <a:rPr kumimoji="1" lang="en-US" altLang="zh-CN" baseline="0" dirty="0" smtClean="0"/>
              <a:t>, the others </a:t>
            </a:r>
          </a:p>
          <a:p>
            <a:r>
              <a:rPr kumimoji="1" lang="en-US" altLang="zh-CN" baseline="0" dirty="0" smtClean="0"/>
              <a:t>Cannot join </a:t>
            </a:r>
          </a:p>
          <a:p>
            <a:r>
              <a:rPr kumimoji="1" lang="en-US" altLang="zh-CN" baseline="0" dirty="0" smtClean="0"/>
              <a:t>-&gt;Chat online is to be determined </a:t>
            </a:r>
          </a:p>
          <a:p>
            <a:r>
              <a:rPr kumimoji="1" lang="en-US" altLang="zh-CN" baseline="0" dirty="0" smtClean="0"/>
              <a:t>-&gt;choose topic arouse interest</a:t>
            </a:r>
          </a:p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E2E4E-519D-45BD-8646-0514E6E6974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48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项目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3586852" y="2"/>
            <a:ext cx="8605149" cy="551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 dirty="0"/>
          </a:p>
        </p:txBody>
      </p:sp>
      <p:sp>
        <p:nvSpPr>
          <p:cNvPr id="14" name="矩形 13"/>
          <p:cNvSpPr/>
          <p:nvPr userDrawn="1"/>
        </p:nvSpPr>
        <p:spPr>
          <a:xfrm>
            <a:off x="2483765" y="2"/>
            <a:ext cx="522508" cy="551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3035310" y="2"/>
            <a:ext cx="551543" cy="551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-1" y="1"/>
            <a:ext cx="2454729" cy="5515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-17254" y="-78173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1</a:t>
            </a:r>
            <a:endParaRPr lang="zh-CN" altLang="en-US" sz="4000" dirty="0">
              <a:solidFill>
                <a:schemeClr val="bg1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56571" y="76235"/>
            <a:ext cx="0" cy="39188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 userDrawn="1"/>
        </p:nvSpPr>
        <p:spPr>
          <a:xfrm>
            <a:off x="594434" y="4134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lang="zh-CN" altLang="en-US" sz="2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874852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17/9/20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17/9/20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17/9/20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17/9/20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17/9/20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17/9/20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e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10"/>
          <p:cNvSpPr>
            <a:spLocks noChangeArrowheads="1"/>
          </p:cNvSpPr>
          <p:nvPr/>
        </p:nvSpPr>
        <p:spPr bwMode="auto">
          <a:xfrm>
            <a:off x="4283403" y="3529668"/>
            <a:ext cx="30823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EaTogether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6" name="文本框 12"/>
          <p:cNvSpPr>
            <a:spLocks noChangeArrowheads="1"/>
          </p:cNvSpPr>
          <p:nvPr/>
        </p:nvSpPr>
        <p:spPr bwMode="auto">
          <a:xfrm>
            <a:off x="3383743" y="5073061"/>
            <a:ext cx="488163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Anran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Guo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Lu Zhang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Mi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Youn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Song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080" name="矩形 6"/>
          <p:cNvSpPr>
            <a:spLocks noChangeArrowheads="1"/>
          </p:cNvSpPr>
          <p:nvPr/>
        </p:nvSpPr>
        <p:spPr bwMode="auto">
          <a:xfrm>
            <a:off x="5019677" y="4807068"/>
            <a:ext cx="539121" cy="46037"/>
          </a:xfrm>
          <a:prstGeom prst="rect">
            <a:avLst/>
          </a:prstGeom>
          <a:solidFill>
            <a:srgbClr val="9CC0E4"/>
          </a:solidFill>
          <a:ln>
            <a:noFill/>
          </a:ln>
          <a:ex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081" name="矩形 17"/>
          <p:cNvSpPr>
            <a:spLocks noChangeArrowheads="1"/>
          </p:cNvSpPr>
          <p:nvPr/>
        </p:nvSpPr>
        <p:spPr bwMode="auto">
          <a:xfrm>
            <a:off x="5555002" y="4807068"/>
            <a:ext cx="539121" cy="46037"/>
          </a:xfrm>
          <a:prstGeom prst="rect">
            <a:avLst/>
          </a:prstGeom>
          <a:solidFill>
            <a:srgbClr val="E9F2F9"/>
          </a:solidFill>
          <a:ln>
            <a:noFill/>
          </a:ln>
          <a:ex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082" name="矩形 18"/>
          <p:cNvSpPr>
            <a:spLocks noChangeArrowheads="1"/>
          </p:cNvSpPr>
          <p:nvPr/>
        </p:nvSpPr>
        <p:spPr bwMode="auto">
          <a:xfrm>
            <a:off x="6081714" y="4807068"/>
            <a:ext cx="539121" cy="46037"/>
          </a:xfrm>
          <a:prstGeom prst="rect">
            <a:avLst/>
          </a:prstGeom>
          <a:solidFill>
            <a:srgbClr val="3A89C9"/>
          </a:solidFill>
          <a:ln>
            <a:noFill/>
          </a:ln>
          <a:ex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083" name="矩形 19"/>
          <p:cNvSpPr>
            <a:spLocks noChangeArrowheads="1"/>
          </p:cNvSpPr>
          <p:nvPr/>
        </p:nvSpPr>
        <p:spPr bwMode="auto">
          <a:xfrm>
            <a:off x="6604630" y="4807068"/>
            <a:ext cx="539121" cy="46037"/>
          </a:xfrm>
          <a:prstGeom prst="rect">
            <a:avLst/>
          </a:prstGeom>
          <a:solidFill>
            <a:srgbClr val="F26C4F"/>
          </a:solidFill>
          <a:ln>
            <a:noFill/>
          </a:ln>
          <a:ex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4" name="椭圆 8"/>
          <p:cNvSpPr>
            <a:spLocks noChangeArrowheads="1"/>
          </p:cNvSpPr>
          <p:nvPr/>
        </p:nvSpPr>
        <p:spPr bwMode="auto">
          <a:xfrm rot="19382855">
            <a:off x="6419267" y="1802617"/>
            <a:ext cx="1044000" cy="72000"/>
          </a:xfrm>
          <a:prstGeom prst="rect">
            <a:avLst/>
          </a:prstGeom>
          <a:solidFill>
            <a:srgbClr val="F26C4F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椭圆 5"/>
          <p:cNvSpPr>
            <a:spLocks noChangeArrowheads="1"/>
          </p:cNvSpPr>
          <p:nvPr/>
        </p:nvSpPr>
        <p:spPr bwMode="auto">
          <a:xfrm rot="19380000">
            <a:off x="4614501" y="2742739"/>
            <a:ext cx="1044000" cy="75600"/>
          </a:xfrm>
          <a:prstGeom prst="rect">
            <a:avLst/>
          </a:prstGeom>
          <a:solidFill>
            <a:srgbClr val="9CC0E4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6" name="椭圆 7"/>
          <p:cNvSpPr>
            <a:spLocks noChangeArrowheads="1"/>
          </p:cNvSpPr>
          <p:nvPr/>
        </p:nvSpPr>
        <p:spPr bwMode="auto">
          <a:xfrm rot="19380000">
            <a:off x="4623167" y="3192555"/>
            <a:ext cx="1044000" cy="46800"/>
          </a:xfrm>
          <a:prstGeom prst="rect">
            <a:avLst/>
          </a:prstGeom>
          <a:solidFill>
            <a:srgbClr val="3A89C9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椭圆 9"/>
          <p:cNvSpPr>
            <a:spLocks noChangeArrowheads="1"/>
          </p:cNvSpPr>
          <p:nvPr/>
        </p:nvSpPr>
        <p:spPr bwMode="auto">
          <a:xfrm rot="19380000">
            <a:off x="6345639" y="1437789"/>
            <a:ext cx="1044000" cy="45719"/>
          </a:xfrm>
          <a:prstGeom prst="rect">
            <a:avLst/>
          </a:prstGeom>
          <a:solidFill>
            <a:srgbClr val="E9F2F9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椭圆 4"/>
          <p:cNvSpPr>
            <a:spLocks noChangeArrowheads="1"/>
          </p:cNvSpPr>
          <p:nvPr/>
        </p:nvSpPr>
        <p:spPr bwMode="auto">
          <a:xfrm>
            <a:off x="5225465" y="1531568"/>
            <a:ext cx="1592363" cy="1593307"/>
          </a:xfrm>
          <a:prstGeom prst="ellipse">
            <a:avLst/>
          </a:prstGeom>
          <a:solidFill>
            <a:srgbClr val="F5F5F5"/>
          </a:solidFill>
          <a:ln>
            <a:noFill/>
          </a:ln>
          <a:effectLst>
            <a:outerShdw blurRad="228600" sx="102000" sy="102000" algn="ctr" rotWithShape="0">
              <a:prstClr val="black">
                <a:alpha val="28000"/>
              </a:prstClr>
            </a:outerShdw>
          </a:effectLst>
          <a:extLst/>
        </p:spPr>
        <p:txBody>
          <a:bodyPr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343" y="1960392"/>
            <a:ext cx="1318605" cy="80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4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"/>
          <p:cNvSpPr>
            <a:spLocks noChangeArrowheads="1"/>
          </p:cNvSpPr>
          <p:nvPr/>
        </p:nvSpPr>
        <p:spPr bwMode="auto">
          <a:xfrm>
            <a:off x="69380" y="5020199"/>
            <a:ext cx="12053248" cy="1898537"/>
          </a:xfrm>
          <a:prstGeom prst="rect">
            <a:avLst/>
          </a:prstGeom>
          <a:solidFill>
            <a:srgbClr val="101D36"/>
          </a:solidFill>
          <a:ln>
            <a:noFill/>
          </a:ln>
          <a:ex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872124" y="5570261"/>
            <a:ext cx="2305297" cy="1287739"/>
            <a:chOff x="4949984" y="3478213"/>
            <a:chExt cx="2305297" cy="1287740"/>
          </a:xfrm>
        </p:grpSpPr>
        <p:grpSp>
          <p:nvGrpSpPr>
            <p:cNvPr id="4" name="组合 3"/>
            <p:cNvGrpSpPr/>
            <p:nvPr/>
          </p:nvGrpSpPr>
          <p:grpSpPr>
            <a:xfrm>
              <a:off x="4949984" y="3752229"/>
              <a:ext cx="2014379" cy="420688"/>
              <a:chOff x="5086431" y="4152106"/>
              <a:chExt cx="2014379" cy="420688"/>
            </a:xfrm>
          </p:grpSpPr>
          <p:sp>
            <p:nvSpPr>
              <p:cNvPr id="5126" name="椭圆 13"/>
              <p:cNvSpPr>
                <a:spLocks noChangeArrowheads="1"/>
              </p:cNvSpPr>
              <p:nvPr/>
            </p:nvSpPr>
            <p:spPr bwMode="auto">
              <a:xfrm>
                <a:off x="5086431" y="4152106"/>
                <a:ext cx="420687" cy="420688"/>
              </a:xfrm>
              <a:prstGeom prst="ellipse">
                <a:avLst/>
              </a:prstGeom>
              <a:solidFill>
                <a:srgbClr val="9CC0E4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5144375" y="4152107"/>
                <a:ext cx="1956435" cy="420687"/>
                <a:chOff x="5419012" y="4152107"/>
                <a:chExt cx="1956435" cy="420687"/>
              </a:xfrm>
            </p:grpSpPr>
            <p:sp>
              <p:nvSpPr>
                <p:cNvPr id="5124" name="矩形 20"/>
                <p:cNvSpPr>
                  <a:spLocks noChangeArrowheads="1"/>
                </p:cNvSpPr>
                <p:nvPr/>
              </p:nvSpPr>
              <p:spPr bwMode="auto">
                <a:xfrm>
                  <a:off x="5616497" y="4152107"/>
                  <a:ext cx="1758950" cy="420687"/>
                </a:xfrm>
                <a:prstGeom prst="rect">
                  <a:avLst/>
                </a:prstGeom>
                <a:solidFill>
                  <a:srgbClr val="9CC0E4"/>
                </a:solidFill>
                <a:ln>
                  <a:noFill/>
                </a:ln>
                <a:extLst/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27" name="文本框 15"/>
                <p:cNvSpPr txBox="1">
                  <a:spLocks noChangeArrowheads="1"/>
                </p:cNvSpPr>
                <p:nvPr/>
              </p:nvSpPr>
              <p:spPr bwMode="auto">
                <a:xfrm>
                  <a:off x="5419012" y="4209494"/>
                  <a:ext cx="30480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r>
                    <a:rPr lang="en-US" altLang="zh-CN" sz="16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28" name="文本框 16"/>
                <p:cNvSpPr txBox="1">
                  <a:spLocks noChangeArrowheads="1"/>
                </p:cNvSpPr>
                <p:nvPr/>
              </p:nvSpPr>
              <p:spPr bwMode="auto">
                <a:xfrm>
                  <a:off x="5723812" y="4194105"/>
                  <a:ext cx="155042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r>
                    <a:rPr lang="en-US" altLang="zh-CN" sz="180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introduction</a:t>
                  </a:r>
                  <a:endParaRPr lang="zh-CN" altLang="en-US" sz="1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5129" name="矩形 17"/>
            <p:cNvSpPr>
              <a:spLocks noChangeArrowheads="1"/>
            </p:cNvSpPr>
            <p:nvPr/>
          </p:nvSpPr>
          <p:spPr bwMode="auto">
            <a:xfrm>
              <a:off x="5079176" y="4393543"/>
              <a:ext cx="2176105" cy="372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31" name="矩形 22"/>
            <p:cNvSpPr>
              <a:spLocks noChangeArrowheads="1"/>
            </p:cNvSpPr>
            <p:nvPr/>
          </p:nvSpPr>
          <p:spPr bwMode="auto">
            <a:xfrm rot="-5400000">
              <a:off x="6060282" y="3283744"/>
              <a:ext cx="71437" cy="460375"/>
            </a:xfrm>
            <a:prstGeom prst="rect">
              <a:avLst/>
            </a:prstGeom>
            <a:solidFill>
              <a:srgbClr val="9CC0E4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" y="6523831"/>
            <a:ext cx="12192001" cy="46800"/>
            <a:chOff x="5019675" y="4459288"/>
            <a:chExt cx="2124075" cy="46037"/>
          </a:xfrm>
        </p:grpSpPr>
        <p:sp>
          <p:nvSpPr>
            <p:cNvPr id="14" name="矩形 6"/>
            <p:cNvSpPr>
              <a:spLocks noChangeArrowheads="1"/>
            </p:cNvSpPr>
            <p:nvPr/>
          </p:nvSpPr>
          <p:spPr bwMode="auto">
            <a:xfrm>
              <a:off x="5019675" y="4459288"/>
              <a:ext cx="539121" cy="46037"/>
            </a:xfrm>
            <a:prstGeom prst="rect">
              <a:avLst/>
            </a:prstGeom>
            <a:solidFill>
              <a:srgbClr val="9CC0E4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5" name="矩形 17"/>
            <p:cNvSpPr>
              <a:spLocks noChangeArrowheads="1"/>
            </p:cNvSpPr>
            <p:nvPr/>
          </p:nvSpPr>
          <p:spPr bwMode="auto">
            <a:xfrm>
              <a:off x="5555001" y="4459288"/>
              <a:ext cx="539121" cy="46037"/>
            </a:xfrm>
            <a:prstGeom prst="rect">
              <a:avLst/>
            </a:prstGeom>
            <a:solidFill>
              <a:srgbClr val="E9F2F9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" name="矩形 18"/>
            <p:cNvSpPr>
              <a:spLocks noChangeArrowheads="1"/>
            </p:cNvSpPr>
            <p:nvPr/>
          </p:nvSpPr>
          <p:spPr bwMode="auto">
            <a:xfrm>
              <a:off x="6081713" y="4459288"/>
              <a:ext cx="539121" cy="46037"/>
            </a:xfrm>
            <a:prstGeom prst="rect">
              <a:avLst/>
            </a:prstGeom>
            <a:solidFill>
              <a:srgbClr val="3A89C9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7" name="矩形 19"/>
            <p:cNvSpPr>
              <a:spLocks noChangeArrowheads="1"/>
            </p:cNvSpPr>
            <p:nvPr/>
          </p:nvSpPr>
          <p:spPr bwMode="auto">
            <a:xfrm>
              <a:off x="6604629" y="4459288"/>
              <a:ext cx="539121" cy="46037"/>
            </a:xfrm>
            <a:prstGeom prst="rect">
              <a:avLst/>
            </a:prstGeom>
            <a:solidFill>
              <a:srgbClr val="F26C4F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38" y="351479"/>
            <a:ext cx="6652986" cy="37411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86" y="95754"/>
            <a:ext cx="7620000" cy="5232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428" y="59372"/>
            <a:ext cx="8515350" cy="5676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742" y="135469"/>
            <a:ext cx="4991100" cy="49911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921" y="245317"/>
            <a:ext cx="8356813" cy="54395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838" y="39677"/>
            <a:ext cx="3878604" cy="581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2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"/>
          <p:cNvSpPr>
            <a:spLocks noChangeArrowheads="1"/>
          </p:cNvSpPr>
          <p:nvPr/>
        </p:nvSpPr>
        <p:spPr bwMode="auto">
          <a:xfrm>
            <a:off x="60117" y="5168901"/>
            <a:ext cx="12192000" cy="1689099"/>
          </a:xfrm>
          <a:prstGeom prst="rect">
            <a:avLst/>
          </a:prstGeom>
          <a:solidFill>
            <a:srgbClr val="101D36"/>
          </a:solidFill>
          <a:ln>
            <a:noFill/>
          </a:ln>
          <a:ex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endParaRPr lang="en-US" altLang="zh-CN" sz="1800" dirty="0">
              <a:solidFill>
                <a:schemeClr val="bg1"/>
              </a:solidFill>
              <a:latin typeface="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14581" y="5369579"/>
            <a:ext cx="2305297" cy="1287739"/>
            <a:chOff x="4949984" y="3478213"/>
            <a:chExt cx="2305297" cy="1287740"/>
          </a:xfrm>
        </p:grpSpPr>
        <p:grpSp>
          <p:nvGrpSpPr>
            <p:cNvPr id="4" name="组合 3"/>
            <p:cNvGrpSpPr/>
            <p:nvPr/>
          </p:nvGrpSpPr>
          <p:grpSpPr>
            <a:xfrm>
              <a:off x="4949984" y="3752229"/>
              <a:ext cx="2112206" cy="420688"/>
              <a:chOff x="5086431" y="4152106"/>
              <a:chExt cx="2112206" cy="420688"/>
            </a:xfrm>
          </p:grpSpPr>
          <p:sp>
            <p:nvSpPr>
              <p:cNvPr id="5126" name="椭圆 13"/>
              <p:cNvSpPr>
                <a:spLocks noChangeArrowheads="1"/>
              </p:cNvSpPr>
              <p:nvPr/>
            </p:nvSpPr>
            <p:spPr bwMode="auto">
              <a:xfrm>
                <a:off x="5086431" y="4152106"/>
                <a:ext cx="420687" cy="420688"/>
              </a:xfrm>
              <a:prstGeom prst="ellipse">
                <a:avLst/>
              </a:prstGeom>
              <a:solidFill>
                <a:srgbClr val="9CC0E4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5144375" y="4152107"/>
                <a:ext cx="2054262" cy="420687"/>
                <a:chOff x="5419012" y="4152107"/>
                <a:chExt cx="2054262" cy="420687"/>
              </a:xfrm>
            </p:grpSpPr>
            <p:sp>
              <p:nvSpPr>
                <p:cNvPr id="5124" name="矩形 20"/>
                <p:cNvSpPr>
                  <a:spLocks noChangeArrowheads="1"/>
                </p:cNvSpPr>
                <p:nvPr/>
              </p:nvSpPr>
              <p:spPr bwMode="auto">
                <a:xfrm>
                  <a:off x="5616497" y="4152107"/>
                  <a:ext cx="1758950" cy="420687"/>
                </a:xfrm>
                <a:prstGeom prst="rect">
                  <a:avLst/>
                </a:prstGeom>
                <a:solidFill>
                  <a:srgbClr val="9CC0E4"/>
                </a:solidFill>
                <a:ln>
                  <a:noFill/>
                </a:ln>
                <a:extLst/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27" name="文本框 15"/>
                <p:cNvSpPr txBox="1">
                  <a:spLocks noChangeArrowheads="1"/>
                </p:cNvSpPr>
                <p:nvPr/>
              </p:nvSpPr>
              <p:spPr bwMode="auto">
                <a:xfrm>
                  <a:off x="5419012" y="4209494"/>
                  <a:ext cx="30480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r>
                    <a:rPr lang="en-US" altLang="zh-CN" sz="16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28" name="文本框 16"/>
                <p:cNvSpPr txBox="1">
                  <a:spLocks noChangeArrowheads="1"/>
                </p:cNvSpPr>
                <p:nvPr/>
              </p:nvSpPr>
              <p:spPr bwMode="auto">
                <a:xfrm>
                  <a:off x="5554159" y="4193084"/>
                  <a:ext cx="191911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r>
                    <a:rPr lang="en-US" altLang="zh-CN" sz="180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Function model</a:t>
                  </a:r>
                  <a:endParaRPr lang="zh-CN" altLang="en-US" sz="1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5129" name="矩形 17"/>
            <p:cNvSpPr>
              <a:spLocks noChangeArrowheads="1"/>
            </p:cNvSpPr>
            <p:nvPr/>
          </p:nvSpPr>
          <p:spPr bwMode="auto">
            <a:xfrm>
              <a:off x="5079176" y="4393543"/>
              <a:ext cx="2176105" cy="372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31" name="矩形 22"/>
            <p:cNvSpPr>
              <a:spLocks noChangeArrowheads="1"/>
            </p:cNvSpPr>
            <p:nvPr/>
          </p:nvSpPr>
          <p:spPr bwMode="auto">
            <a:xfrm rot="-5400000">
              <a:off x="6060282" y="3283744"/>
              <a:ext cx="71437" cy="460375"/>
            </a:xfrm>
            <a:prstGeom prst="rect">
              <a:avLst/>
            </a:prstGeom>
            <a:solidFill>
              <a:srgbClr val="9CC0E4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" y="6523831"/>
            <a:ext cx="12192001" cy="46800"/>
            <a:chOff x="5019675" y="4459288"/>
            <a:chExt cx="2124075" cy="46037"/>
          </a:xfrm>
        </p:grpSpPr>
        <p:sp>
          <p:nvSpPr>
            <p:cNvPr id="14" name="矩形 6"/>
            <p:cNvSpPr>
              <a:spLocks noChangeArrowheads="1"/>
            </p:cNvSpPr>
            <p:nvPr/>
          </p:nvSpPr>
          <p:spPr bwMode="auto">
            <a:xfrm>
              <a:off x="5019675" y="4459288"/>
              <a:ext cx="539121" cy="46037"/>
            </a:xfrm>
            <a:prstGeom prst="rect">
              <a:avLst/>
            </a:prstGeom>
            <a:solidFill>
              <a:srgbClr val="9CC0E4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5" name="矩形 17"/>
            <p:cNvSpPr>
              <a:spLocks noChangeArrowheads="1"/>
            </p:cNvSpPr>
            <p:nvPr/>
          </p:nvSpPr>
          <p:spPr bwMode="auto">
            <a:xfrm>
              <a:off x="5555001" y="4459288"/>
              <a:ext cx="539121" cy="46037"/>
            </a:xfrm>
            <a:prstGeom prst="rect">
              <a:avLst/>
            </a:prstGeom>
            <a:solidFill>
              <a:srgbClr val="E9F2F9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" name="矩形 18"/>
            <p:cNvSpPr>
              <a:spLocks noChangeArrowheads="1"/>
            </p:cNvSpPr>
            <p:nvPr/>
          </p:nvSpPr>
          <p:spPr bwMode="auto">
            <a:xfrm>
              <a:off x="6081713" y="4459288"/>
              <a:ext cx="539121" cy="46037"/>
            </a:xfrm>
            <a:prstGeom prst="rect">
              <a:avLst/>
            </a:prstGeom>
            <a:solidFill>
              <a:srgbClr val="3A89C9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7" name="矩形 19"/>
            <p:cNvSpPr>
              <a:spLocks noChangeArrowheads="1"/>
            </p:cNvSpPr>
            <p:nvPr/>
          </p:nvSpPr>
          <p:spPr bwMode="auto">
            <a:xfrm>
              <a:off x="6604629" y="4459288"/>
              <a:ext cx="539121" cy="46037"/>
            </a:xfrm>
            <a:prstGeom prst="rect">
              <a:avLst/>
            </a:prstGeom>
            <a:solidFill>
              <a:srgbClr val="F26C4F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940" y="819820"/>
            <a:ext cx="5721616" cy="36349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895" y="216062"/>
            <a:ext cx="2699657" cy="4585542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94784" y="400146"/>
            <a:ext cx="6096001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"/>
              </a:rPr>
              <a:t>Login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"/>
              </a:rPr>
              <a:t>Create posts</a:t>
            </a:r>
            <a:endParaRPr lang="en-US" altLang="zh-CN" sz="2400" dirty="0" smtClean="0">
              <a:solidFill>
                <a:schemeClr val="bg1"/>
              </a:solidFill>
              <a:latin typeface="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"/>
              </a:rPr>
              <a:t>View </a:t>
            </a:r>
            <a:r>
              <a:rPr lang="en-US" altLang="zh-CN" sz="2400" dirty="0">
                <a:solidFill>
                  <a:schemeClr val="bg1"/>
                </a:solidFill>
                <a:latin typeface=""/>
              </a:rPr>
              <a:t>meal nearby and Join a meal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"/>
              </a:rPr>
              <a:t>Review </a:t>
            </a:r>
            <a:r>
              <a:rPr lang="en-US" altLang="zh-CN" sz="2400" dirty="0" smtClean="0">
                <a:solidFill>
                  <a:schemeClr val="bg1"/>
                </a:solidFill>
                <a:latin typeface=""/>
              </a:rPr>
              <a:t>meal</a:t>
            </a:r>
            <a:endParaRPr lang="en-US" altLang="zh-CN" sz="2400" dirty="0">
              <a:solidFill>
                <a:schemeClr val="bg1"/>
              </a:solidFill>
              <a:latin typeface="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"/>
              </a:rPr>
              <a:t>View previous </a:t>
            </a:r>
            <a:r>
              <a:rPr lang="en-US" altLang="zh-CN" sz="2400" dirty="0" smtClean="0">
                <a:solidFill>
                  <a:schemeClr val="bg1"/>
                </a:solidFill>
                <a:latin typeface=""/>
              </a:rPr>
              <a:t>meal </a:t>
            </a:r>
            <a:endParaRPr lang="en-US" altLang="zh-CN" sz="2400" dirty="0" smtClean="0">
              <a:solidFill>
                <a:schemeClr val="bg1"/>
              </a:solidFill>
              <a:latin typeface=""/>
            </a:endParaRPr>
          </a:p>
          <a:p>
            <a:pPr marL="342900" indent="-342900">
              <a:buFont typeface="Wingdings" charset="2"/>
              <a:buChar char="p"/>
            </a:pPr>
            <a:r>
              <a:rPr lang="en-US" altLang="zh-CN" sz="2400" dirty="0" smtClean="0">
                <a:solidFill>
                  <a:schemeClr val="bg1"/>
                </a:solidFill>
                <a:latin typeface=""/>
              </a:rPr>
              <a:t>Chat online</a:t>
            </a:r>
          </a:p>
          <a:p>
            <a:pPr marL="342900" indent="-342900">
              <a:buFont typeface="Wingdings" charset="2"/>
              <a:buChar char="p"/>
            </a:pPr>
            <a:r>
              <a:rPr lang="en-US" altLang="zh-CN" sz="2400" dirty="0" smtClean="0">
                <a:solidFill>
                  <a:schemeClr val="bg1"/>
                </a:solidFill>
                <a:latin typeface=""/>
              </a:rPr>
              <a:t>Choose a topic</a:t>
            </a:r>
            <a:endParaRPr lang="en-US" altLang="zh-CN" sz="2400" dirty="0" smtClean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0475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0"/>
          <p:cNvSpPr>
            <a:spLocks noChangeArrowheads="1"/>
          </p:cNvSpPr>
          <p:nvPr/>
        </p:nvSpPr>
        <p:spPr bwMode="auto">
          <a:xfrm>
            <a:off x="60117" y="5168901"/>
            <a:ext cx="12192000" cy="1689099"/>
          </a:xfrm>
          <a:prstGeom prst="rect">
            <a:avLst/>
          </a:prstGeom>
          <a:solidFill>
            <a:srgbClr val="101D36"/>
          </a:solidFill>
          <a:ln>
            <a:noFill/>
          </a:ln>
          <a:ex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14581" y="5369579"/>
            <a:ext cx="2305298" cy="1287739"/>
            <a:chOff x="4949984" y="3478213"/>
            <a:chExt cx="2305298" cy="1287740"/>
          </a:xfrm>
        </p:grpSpPr>
        <p:grpSp>
          <p:nvGrpSpPr>
            <p:cNvPr id="4" name="组合 3"/>
            <p:cNvGrpSpPr/>
            <p:nvPr/>
          </p:nvGrpSpPr>
          <p:grpSpPr>
            <a:xfrm>
              <a:off x="4949984" y="3752229"/>
              <a:ext cx="2305298" cy="420688"/>
              <a:chOff x="5086431" y="4152106"/>
              <a:chExt cx="2305298" cy="420688"/>
            </a:xfrm>
          </p:grpSpPr>
          <p:sp>
            <p:nvSpPr>
              <p:cNvPr id="5126" name="椭圆 13"/>
              <p:cNvSpPr>
                <a:spLocks noChangeArrowheads="1"/>
              </p:cNvSpPr>
              <p:nvPr/>
            </p:nvSpPr>
            <p:spPr bwMode="auto">
              <a:xfrm>
                <a:off x="5086431" y="4152106"/>
                <a:ext cx="420687" cy="420688"/>
              </a:xfrm>
              <a:prstGeom prst="ellipse">
                <a:avLst/>
              </a:prstGeom>
              <a:solidFill>
                <a:srgbClr val="9CC0E4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5144375" y="4152107"/>
                <a:ext cx="2247354" cy="420687"/>
                <a:chOff x="5419012" y="4152107"/>
                <a:chExt cx="2247354" cy="420687"/>
              </a:xfrm>
            </p:grpSpPr>
            <p:sp>
              <p:nvSpPr>
                <p:cNvPr id="5124" name="矩形 20"/>
                <p:cNvSpPr>
                  <a:spLocks noChangeArrowheads="1"/>
                </p:cNvSpPr>
                <p:nvPr/>
              </p:nvSpPr>
              <p:spPr bwMode="auto">
                <a:xfrm>
                  <a:off x="5616497" y="4152107"/>
                  <a:ext cx="1758950" cy="420687"/>
                </a:xfrm>
                <a:prstGeom prst="rect">
                  <a:avLst/>
                </a:prstGeom>
                <a:solidFill>
                  <a:srgbClr val="9CC0E4"/>
                </a:solidFill>
                <a:ln>
                  <a:noFill/>
                </a:ln>
                <a:extLst/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27" name="文本框 15"/>
                <p:cNvSpPr txBox="1">
                  <a:spLocks noChangeArrowheads="1"/>
                </p:cNvSpPr>
                <p:nvPr/>
              </p:nvSpPr>
              <p:spPr bwMode="auto">
                <a:xfrm>
                  <a:off x="5419012" y="4209494"/>
                  <a:ext cx="30480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r>
                    <a:rPr lang="en-US" altLang="zh-CN" sz="16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28" name="文本框 16"/>
                <p:cNvSpPr txBox="1">
                  <a:spLocks noChangeArrowheads="1"/>
                </p:cNvSpPr>
                <p:nvPr/>
              </p:nvSpPr>
              <p:spPr bwMode="auto">
                <a:xfrm>
                  <a:off x="5722900" y="4162186"/>
                  <a:ext cx="194346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r>
                    <a:rPr lang="en-US" altLang="zh-CN" sz="1800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Implementation</a:t>
                  </a:r>
                  <a:endParaRPr lang="zh-CN" altLang="en-US" sz="1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5129" name="矩形 17"/>
            <p:cNvSpPr>
              <a:spLocks noChangeArrowheads="1"/>
            </p:cNvSpPr>
            <p:nvPr/>
          </p:nvSpPr>
          <p:spPr bwMode="auto">
            <a:xfrm>
              <a:off x="5079176" y="4393543"/>
              <a:ext cx="2176105" cy="372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31" name="矩形 22"/>
            <p:cNvSpPr>
              <a:spLocks noChangeArrowheads="1"/>
            </p:cNvSpPr>
            <p:nvPr/>
          </p:nvSpPr>
          <p:spPr bwMode="auto">
            <a:xfrm rot="-5400000">
              <a:off x="6060282" y="3283744"/>
              <a:ext cx="71437" cy="460375"/>
            </a:xfrm>
            <a:prstGeom prst="rect">
              <a:avLst/>
            </a:prstGeom>
            <a:solidFill>
              <a:srgbClr val="9CC0E4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" y="6523831"/>
            <a:ext cx="12192001" cy="46800"/>
            <a:chOff x="5019675" y="4459288"/>
            <a:chExt cx="2124075" cy="46037"/>
          </a:xfrm>
        </p:grpSpPr>
        <p:sp>
          <p:nvSpPr>
            <p:cNvPr id="14" name="矩形 6"/>
            <p:cNvSpPr>
              <a:spLocks noChangeArrowheads="1"/>
            </p:cNvSpPr>
            <p:nvPr/>
          </p:nvSpPr>
          <p:spPr bwMode="auto">
            <a:xfrm>
              <a:off x="5019675" y="4459288"/>
              <a:ext cx="539121" cy="46037"/>
            </a:xfrm>
            <a:prstGeom prst="rect">
              <a:avLst/>
            </a:prstGeom>
            <a:solidFill>
              <a:srgbClr val="9CC0E4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5" name="矩形 17"/>
            <p:cNvSpPr>
              <a:spLocks noChangeArrowheads="1"/>
            </p:cNvSpPr>
            <p:nvPr/>
          </p:nvSpPr>
          <p:spPr bwMode="auto">
            <a:xfrm>
              <a:off x="5555001" y="4459288"/>
              <a:ext cx="539121" cy="46037"/>
            </a:xfrm>
            <a:prstGeom prst="rect">
              <a:avLst/>
            </a:prstGeom>
            <a:solidFill>
              <a:srgbClr val="E9F2F9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" name="矩形 18"/>
            <p:cNvSpPr>
              <a:spLocks noChangeArrowheads="1"/>
            </p:cNvSpPr>
            <p:nvPr/>
          </p:nvSpPr>
          <p:spPr bwMode="auto">
            <a:xfrm>
              <a:off x="6081713" y="4459288"/>
              <a:ext cx="539121" cy="46037"/>
            </a:xfrm>
            <a:prstGeom prst="rect">
              <a:avLst/>
            </a:prstGeom>
            <a:solidFill>
              <a:srgbClr val="3A89C9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7" name="矩形 19"/>
            <p:cNvSpPr>
              <a:spLocks noChangeArrowheads="1"/>
            </p:cNvSpPr>
            <p:nvPr/>
          </p:nvSpPr>
          <p:spPr bwMode="auto">
            <a:xfrm>
              <a:off x="6604629" y="4459288"/>
              <a:ext cx="539121" cy="46037"/>
            </a:xfrm>
            <a:prstGeom prst="rect">
              <a:avLst/>
            </a:prstGeom>
            <a:solidFill>
              <a:srgbClr val="F26C4F"/>
            </a:solidFill>
            <a:ln>
              <a:noFill/>
            </a:ln>
            <a:ex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23201" y="814219"/>
            <a:ext cx="8504764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</a:rPr>
              <a:t>Interface : Web </a:t>
            </a:r>
            <a:r>
              <a:rPr lang="en-US" altLang="ko-KR" sz="2400" dirty="0" smtClean="0">
                <a:solidFill>
                  <a:schemeClr val="bg1"/>
                </a:solidFill>
              </a:rPr>
              <a:t>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bg1"/>
                </a:solidFill>
              </a:rPr>
              <a:t>Language </a:t>
            </a:r>
            <a:r>
              <a:rPr lang="en-US" altLang="ko-KR" sz="2400" dirty="0">
                <a:solidFill>
                  <a:schemeClr val="bg1"/>
                </a:solidFill>
              </a:rPr>
              <a:t>: Python,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bg1"/>
                </a:solidFill>
              </a:rPr>
              <a:t>Database </a:t>
            </a:r>
            <a:r>
              <a:rPr lang="en-US" altLang="ko-KR" sz="2400" dirty="0">
                <a:solidFill>
                  <a:schemeClr val="bg1"/>
                </a:solidFill>
              </a:rPr>
              <a:t>: Firebase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</a:rPr>
              <a:t>Sample Data types:</a:t>
            </a:r>
          </a:p>
          <a:p>
            <a:pPr lvl="1"/>
            <a:r>
              <a:rPr lang="en-US" altLang="ko-KR" sz="2400" dirty="0" smtClean="0">
                <a:solidFill>
                  <a:schemeClr val="bg1"/>
                </a:solidFill>
              </a:rPr>
              <a:t>Personal </a:t>
            </a:r>
            <a:r>
              <a:rPr lang="en-US" altLang="ko-KR" sz="2400" dirty="0">
                <a:solidFill>
                  <a:schemeClr val="bg1"/>
                </a:solidFill>
              </a:rPr>
              <a:t>information – USC id, name</a:t>
            </a:r>
          </a:p>
          <a:p>
            <a:pPr lvl="1"/>
            <a:r>
              <a:rPr lang="en-US" altLang="ko-KR" sz="2400" dirty="0">
                <a:solidFill>
                  <a:schemeClr val="bg1"/>
                </a:solidFill>
              </a:rPr>
              <a:t>Post information – post id, host, title, time, location</a:t>
            </a:r>
            <a:r>
              <a:rPr lang="en-US" altLang="ko-KR" sz="2400" dirty="0" smtClean="0">
                <a:solidFill>
                  <a:schemeClr val="bg1"/>
                </a:solidFill>
              </a:rPr>
              <a:t>, member#,</a:t>
            </a:r>
          </a:p>
          <a:p>
            <a:pPr lvl="1"/>
            <a:r>
              <a:rPr lang="en-US" altLang="ko-KR" sz="2400" dirty="0" smtClean="0">
                <a:solidFill>
                  <a:schemeClr val="bg1"/>
                </a:solidFill>
              </a:rPr>
              <a:t>			 participants, preference 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lvl="1"/>
            <a:r>
              <a:rPr lang="en-US" altLang="ko-KR" sz="2400" dirty="0" smtClean="0">
                <a:solidFill>
                  <a:schemeClr val="bg1"/>
                </a:solidFill>
              </a:rPr>
              <a:t>Review </a:t>
            </a:r>
            <a:r>
              <a:rPr lang="en-US" altLang="ko-KR" sz="2400" dirty="0">
                <a:solidFill>
                  <a:schemeClr val="bg1"/>
                </a:solidFill>
              </a:rPr>
              <a:t>– review id, post id, writer, contents</a:t>
            </a:r>
          </a:p>
          <a:p>
            <a:pPr lvl="1"/>
            <a:endParaRPr lang="en-US" altLang="ko-KR" sz="2400" dirty="0" smtClean="0">
              <a:solidFill>
                <a:schemeClr val="bg1"/>
              </a:solidFill>
            </a:endParaRPr>
          </a:p>
          <a:p>
            <a:endParaRPr kumimoji="1"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70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53835" y="2334985"/>
            <a:ext cx="5237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EaTogether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kumimoji="1"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kumimoji="1" lang="en-US" altLang="zh-CN" sz="3200" b="1" dirty="0" smtClean="0">
                <a:solidFill>
                  <a:schemeClr val="bg1"/>
                </a:solidFill>
              </a:rPr>
              <a:t>makes</a:t>
            </a:r>
            <a:r>
              <a:rPr kumimoji="1"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3200" b="1" dirty="0" smtClean="0">
                <a:solidFill>
                  <a:schemeClr val="bg1"/>
                </a:solidFill>
              </a:rPr>
              <a:t>your</a:t>
            </a:r>
            <a:r>
              <a:rPr kumimoji="1"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3200" b="1" dirty="0" smtClean="0">
                <a:solidFill>
                  <a:schemeClr val="bg1"/>
                </a:solidFill>
              </a:rPr>
              <a:t>life</a:t>
            </a:r>
            <a:r>
              <a:rPr kumimoji="1"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3200" b="1" dirty="0" smtClean="0">
                <a:solidFill>
                  <a:schemeClr val="bg1"/>
                </a:solidFill>
              </a:rPr>
              <a:t>better!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1553</TotalTime>
  <Words>134</Words>
  <Application>Microsoft Macintosh PowerPoint</Application>
  <PresentationFormat>宽屏</PresentationFormat>
  <Paragraphs>34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Calibri</vt:lpstr>
      <vt:lpstr>Calibri Light</vt:lpstr>
      <vt:lpstr>Wingdings</vt:lpstr>
      <vt:lpstr>等线</vt:lpstr>
      <vt:lpstr>方正超粗黑简体</vt:lpstr>
      <vt:lpstr>宋体</vt:lpstr>
      <vt:lpstr>맑은 고딕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冯震</dc:creator>
  <cp:lastModifiedBy>lu zhang</cp:lastModifiedBy>
  <cp:revision>132</cp:revision>
  <dcterms:created xsi:type="dcterms:W3CDTF">2015-05-05T08:02:14Z</dcterms:created>
  <dcterms:modified xsi:type="dcterms:W3CDTF">2017-09-20T23:55:37Z</dcterms:modified>
</cp:coreProperties>
</file>