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0" r:id="rId3"/>
    <p:sldId id="257" r:id="rId4"/>
    <p:sldId id="258" r:id="rId5"/>
    <p:sldId id="262" r:id="rId6"/>
    <p:sldId id="261" r:id="rId7"/>
    <p:sldId id="268" r:id="rId8"/>
    <p:sldId id="272" r:id="rId9"/>
    <p:sldId id="273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C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97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2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1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6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08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5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9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7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8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1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1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rogramaenlinea.net/wp-content/uploads/2015/06/FX.png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c-mouse.net/javafx/primeros-pasos-con-javafx" TargetMode="External"/><Relationship Id="rId2" Type="http://schemas.openxmlformats.org/officeDocument/2006/relationships/hyperlink" Target="https://www.java.com/es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watch?v=K7O6_r206Rs" TargetMode="External"/><Relationship Id="rId4" Type="http://schemas.openxmlformats.org/officeDocument/2006/relationships/hyperlink" Target="https://www.youtube.com/watch?v=z9h46k8EtrQ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FX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8" y="2793046"/>
            <a:ext cx="2836281" cy="4031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Resultado de imagen para javaFX imagen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738" y="0"/>
            <a:ext cx="89862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8708" y="0"/>
            <a:ext cx="4114800" cy="685800"/>
          </a:xfrm>
        </p:spPr>
        <p:txBody>
          <a:bodyPr>
            <a:noAutofit/>
          </a:bodyPr>
          <a:lstStyle/>
          <a:p>
            <a:pPr algn="ctr"/>
            <a:r>
              <a:rPr lang="es-EC" sz="4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Fundamentos de programación</a:t>
            </a:r>
            <a:endParaRPr lang="es-EC" sz="4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35621" y="2163587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Grupo# 4</a:t>
            </a:r>
            <a:endParaRPr lang="es-EC" sz="28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0938" y="2801679"/>
            <a:ext cx="4256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4800" dirty="0" smtClean="0"/>
              <a:t>                 </a:t>
            </a:r>
            <a:r>
              <a:rPr lang="es-EC" sz="4800" b="1" dirty="0" err="1" smtClean="0">
                <a:solidFill>
                  <a:schemeClr val="bg1"/>
                </a:solidFill>
              </a:rPr>
              <a:t>JavaFX</a:t>
            </a:r>
            <a:endParaRPr lang="es-EC" sz="4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1404" y="4612205"/>
            <a:ext cx="2297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3600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Integrante:</a:t>
            </a:r>
            <a:endParaRPr lang="es-EC" sz="3600" b="1" u="sng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01021" y="5103674"/>
            <a:ext cx="33106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C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3600" b="1" dirty="0" smtClean="0">
                <a:solidFill>
                  <a:schemeClr val="bg1"/>
                </a:solidFill>
              </a:rPr>
              <a:t>Luis Delgado L</a:t>
            </a:r>
            <a:r>
              <a:rPr lang="es-EC" sz="3600" dirty="0" smtClean="0">
                <a:solidFill>
                  <a:schemeClr val="bg1"/>
                </a:solidFill>
              </a:rPr>
              <a:t>.</a:t>
            </a:r>
          </a:p>
          <a:p>
            <a:endParaRPr lang="es-EC" sz="3600" dirty="0"/>
          </a:p>
        </p:txBody>
      </p:sp>
      <p:pic>
        <p:nvPicPr>
          <p:cNvPr id="1026" name="Picture 2" descr="Resultado de imagen para tecnologico espiritu sant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6" t="5504" r="14821" b="10030"/>
          <a:stretch/>
        </p:blipFill>
        <p:spPr bwMode="auto">
          <a:xfrm>
            <a:off x="166631" y="0"/>
            <a:ext cx="2734666" cy="328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90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940158" y="228124"/>
            <a:ext cx="8963696" cy="61247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1878330" algn="l"/>
              </a:tabLst>
            </a:pPr>
            <a:endParaRPr lang="es-EC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1878330" algn="l"/>
              </a:tabLst>
            </a:pPr>
            <a:endParaRPr lang="es-EC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1878330" algn="l"/>
              </a:tabLst>
            </a:pPr>
            <a:r>
              <a:rPr lang="es-EC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    </a:t>
            </a:r>
            <a:r>
              <a:rPr lang="es-EC" sz="3200" b="1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Bibliografìa</a:t>
            </a:r>
            <a:r>
              <a:rPr lang="es-EC" sz="3200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r>
              <a:rPr lang="es-EC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EC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1878330" algn="l"/>
              </a:tabLst>
            </a:pPr>
            <a:endParaRPr lang="es-E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78330" algn="l"/>
              </a:tabLst>
            </a:pPr>
            <a:r>
              <a:rPr lang="es-EC" u="sng" dirty="0">
                <a:solidFill>
                  <a:srgbClr val="0563C1"/>
                </a:solidFill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https://</a:t>
            </a:r>
            <a:r>
              <a:rPr lang="es-EC" u="sng" dirty="0" smtClean="0">
                <a:solidFill>
                  <a:srgbClr val="0563C1"/>
                </a:solidFill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www.java.com/es</a:t>
            </a:r>
            <a:r>
              <a:rPr lang="es-EC" u="sng" dirty="0" smtClean="0">
                <a:solidFill>
                  <a:srgbClr val="0563C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/download/faq/javafx.xml</a:t>
            </a:r>
            <a:endParaRPr lang="es-E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1878330" algn="l"/>
              </a:tabLst>
            </a:pPr>
            <a:r>
              <a:rPr lang="es-EC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E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Clr>
                <a:srgbClr val="000000"/>
              </a:buClr>
              <a:buFont typeface="Symbol" panose="05050102010706020507" pitchFamily="18" charset="2"/>
              <a:buChar char=""/>
              <a:tabLst>
                <a:tab pos="1878330" algn="l"/>
              </a:tabLst>
            </a:pPr>
            <a:r>
              <a:rPr lang="es-EC" u="sng" dirty="0">
                <a:solidFill>
                  <a:srgbClr val="0563C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http://programaenlinea.net/que-es-javafx/</a:t>
            </a:r>
            <a:endParaRPr lang="es-E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  <a:tabLst>
                <a:tab pos="1878330" algn="l"/>
              </a:tabLst>
            </a:pPr>
            <a:r>
              <a:rPr lang="es-EC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E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Clr>
                <a:srgbClr val="000000"/>
              </a:buClr>
              <a:buFont typeface="Symbol" panose="05050102010706020507" pitchFamily="18" charset="2"/>
              <a:buChar char=""/>
              <a:tabLst>
                <a:tab pos="1878330" algn="l"/>
              </a:tabLst>
            </a:pPr>
            <a:r>
              <a:rPr lang="es-EC" u="sng" dirty="0">
                <a:solidFill>
                  <a:srgbClr val="0563C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https://picodotdev.github.io/blog-bitix/2015/10/introduccion-a-javafx-aplicaciones-de-escritorio-en-java/</a:t>
            </a:r>
            <a:endParaRPr lang="es-E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1878330" algn="l"/>
              </a:tabLst>
            </a:pPr>
            <a:r>
              <a:rPr lang="es-EC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E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Clr>
                <a:srgbClr val="000000"/>
              </a:buClr>
              <a:buFont typeface="Symbol" panose="05050102010706020507" pitchFamily="18" charset="2"/>
              <a:buChar char=""/>
              <a:tabLst>
                <a:tab pos="1878330" algn="l"/>
              </a:tabLst>
            </a:pPr>
            <a:r>
              <a:rPr lang="es-EC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C" u="sng" dirty="0">
                <a:solidFill>
                  <a:srgbClr val="0563C1"/>
                </a:solidFill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http://www.jc-mouse.net/javafx/primeros-pasos-con-javafx</a:t>
            </a:r>
            <a:endParaRPr lang="es-E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s-EC" dirty="0">
                <a:solidFill>
                  <a:srgbClr val="0563C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E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Clr>
                <a:srgbClr val="000000"/>
              </a:buClr>
              <a:buFont typeface="Symbol" panose="05050102010706020507" pitchFamily="18" charset="2"/>
              <a:buChar char=""/>
            </a:pPr>
            <a:r>
              <a:rPr lang="es-EC" u="sng" dirty="0">
                <a:solidFill>
                  <a:srgbClr val="0563C1"/>
                </a:solidFill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https://www.youtube.com/watch?v=z9h46k8EtrQ</a:t>
            </a:r>
            <a:endParaRPr lang="es-E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s-EC" dirty="0">
                <a:solidFill>
                  <a:srgbClr val="4472C4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E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Clr>
                <a:srgbClr val="000000"/>
              </a:buClr>
              <a:buFont typeface="Symbol" panose="05050102010706020507" pitchFamily="18" charset="2"/>
              <a:buChar char=""/>
            </a:pPr>
            <a:r>
              <a:rPr lang="es-EC" u="sng" dirty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5"/>
              </a:rPr>
              <a:t>https://www.youtube.com/watch?v=K7O6_r206Rs</a:t>
            </a:r>
            <a:endParaRPr lang="es-E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1878330" algn="l"/>
              </a:tabLst>
            </a:pPr>
            <a:r>
              <a:rPr lang="es-EC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E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Clr>
                <a:srgbClr val="000000"/>
              </a:buClr>
              <a:buFont typeface="Symbol" panose="05050102010706020507" pitchFamily="18" charset="2"/>
              <a:buChar char=""/>
              <a:tabLst>
                <a:tab pos="1878330" algn="l"/>
              </a:tabLst>
            </a:pPr>
            <a:r>
              <a:rPr lang="es-EC" dirty="0">
                <a:latin typeface="Arial" panose="020B0604020202020204" pitchFamily="34" charset="0"/>
                <a:ea typeface="Times New Roman" panose="02020603050405020304" pitchFamily="18" charset="0"/>
              </a:rPr>
              <a:t>Libro : Java a fondo Estudio del lenguaje y desarrollo de aplicaciones</a:t>
            </a:r>
            <a:endParaRPr lang="es-E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s-EC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E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  <a:tabLst>
                <a:tab pos="1878330" algn="l"/>
              </a:tabLst>
            </a:pPr>
            <a:r>
              <a:rPr lang="es-EC" dirty="0">
                <a:latin typeface="Arial" panose="020B0604020202020204" pitchFamily="34" charset="0"/>
                <a:ea typeface="Times New Roman" panose="02020603050405020304" pitchFamily="18" charset="0"/>
              </a:rPr>
              <a:t>ING. Pablo Augusto </a:t>
            </a:r>
            <a:r>
              <a:rPr lang="es-EC" dirty="0" err="1">
                <a:latin typeface="Arial" panose="020B0604020202020204" pitchFamily="34" charset="0"/>
                <a:ea typeface="Times New Roman" panose="02020603050405020304" pitchFamily="18" charset="0"/>
              </a:rPr>
              <a:t>Sznajdleder</a:t>
            </a:r>
            <a:endParaRPr lang="es-E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  <a:tabLst>
                <a:tab pos="1878330" algn="l"/>
              </a:tabLst>
            </a:pPr>
            <a:r>
              <a:rPr lang="es-EC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E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0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10"/>
          <a:stretch/>
        </p:blipFill>
        <p:spPr>
          <a:xfrm>
            <a:off x="3322751" y="-592990"/>
            <a:ext cx="9324304" cy="788299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8904" y="2550016"/>
            <a:ext cx="4409679" cy="3116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i="1" dirty="0" err="1" smtClean="0">
                <a:solidFill>
                  <a:schemeClr val="tx1"/>
                </a:solidFill>
              </a:rPr>
              <a:t>JavaFX</a:t>
            </a:r>
            <a:r>
              <a:rPr lang="es-ES" sz="2800" b="1" dirty="0">
                <a:solidFill>
                  <a:schemeClr val="tx1"/>
                </a:solidFill>
              </a:rPr>
              <a:t> es una familia de </a:t>
            </a:r>
            <a:r>
              <a:rPr lang="es-ES" sz="2800" b="1" dirty="0" smtClean="0">
                <a:solidFill>
                  <a:schemeClr val="tx1"/>
                </a:solidFill>
              </a:rPr>
              <a:t>productos </a:t>
            </a:r>
            <a:r>
              <a:rPr lang="es-ES" sz="2800" b="1" dirty="0">
                <a:solidFill>
                  <a:schemeClr val="tx1"/>
                </a:solidFill>
              </a:rPr>
              <a:t>y tecnologías de</a:t>
            </a:r>
            <a:r>
              <a:rPr lang="es-ES" sz="2800" b="1" i="1" dirty="0">
                <a:solidFill>
                  <a:schemeClr val="tx1"/>
                </a:solidFill>
              </a:rPr>
              <a:t> </a:t>
            </a:r>
            <a:r>
              <a:rPr lang="es-ES" sz="2800" b="1" i="1" dirty="0" err="1">
                <a:solidFill>
                  <a:schemeClr val="tx1"/>
                </a:solidFill>
              </a:rPr>
              <a:t>Sun</a:t>
            </a:r>
            <a:r>
              <a:rPr lang="es-ES" sz="2800" b="1" i="1" dirty="0">
                <a:solidFill>
                  <a:schemeClr val="tx1"/>
                </a:solidFill>
              </a:rPr>
              <a:t> Microsystems</a:t>
            </a:r>
            <a:r>
              <a:rPr lang="es-ES" sz="2800" b="1" dirty="0">
                <a:solidFill>
                  <a:schemeClr val="tx1"/>
                </a:solidFill>
              </a:rPr>
              <a:t>, adquirida por</a:t>
            </a:r>
            <a:r>
              <a:rPr lang="es-ES" sz="2800" b="1" i="1" dirty="0">
                <a:solidFill>
                  <a:schemeClr val="tx1"/>
                </a:solidFill>
              </a:rPr>
              <a:t> Oracle </a:t>
            </a:r>
            <a:r>
              <a:rPr lang="es-ES" sz="2800" b="1" i="1" dirty="0" err="1">
                <a:solidFill>
                  <a:schemeClr val="tx1"/>
                </a:solidFill>
              </a:rPr>
              <a:t>Corporation</a:t>
            </a:r>
            <a:r>
              <a:rPr lang="es-ES" sz="2800" b="1" dirty="0">
                <a:solidFill>
                  <a:schemeClr val="tx1"/>
                </a:solidFill>
              </a:rPr>
              <a:t>, para la creación de </a:t>
            </a:r>
            <a:r>
              <a:rPr lang="es-ES" sz="2800" b="1" i="1" dirty="0" err="1">
                <a:solidFill>
                  <a:schemeClr val="tx1"/>
                </a:solidFill>
              </a:rPr>
              <a:t>Rich</a:t>
            </a:r>
            <a:r>
              <a:rPr lang="es-ES" sz="2800" b="1" i="1" dirty="0">
                <a:solidFill>
                  <a:schemeClr val="tx1"/>
                </a:solidFill>
              </a:rPr>
              <a:t> Internet </a:t>
            </a:r>
            <a:r>
              <a:rPr lang="es-ES" sz="2800" b="1" i="1" dirty="0" err="1">
                <a:solidFill>
                  <a:schemeClr val="tx1"/>
                </a:solidFill>
              </a:rPr>
              <a:t>Applications</a:t>
            </a:r>
            <a:r>
              <a:rPr lang="es-ES" sz="2800" b="1" i="1" dirty="0">
                <a:solidFill>
                  <a:schemeClr val="tx1"/>
                </a:solidFill>
              </a:rPr>
              <a:t> (</a:t>
            </a:r>
            <a:r>
              <a:rPr lang="es-ES" sz="2800" b="1" i="1" dirty="0" err="1">
                <a:solidFill>
                  <a:schemeClr val="tx1"/>
                </a:solidFill>
              </a:rPr>
              <a:t>RIAs</a:t>
            </a:r>
            <a:r>
              <a:rPr lang="es-ES" sz="2800" b="1" i="1" dirty="0">
                <a:solidFill>
                  <a:schemeClr val="tx1"/>
                </a:solidFill>
              </a:rPr>
              <a:t>)</a:t>
            </a:r>
            <a:r>
              <a:rPr lang="es-ES" sz="2800" b="1" dirty="0">
                <a:solidFill>
                  <a:schemeClr val="tx1"/>
                </a:solidFill>
              </a:rPr>
              <a:t>,</a:t>
            </a:r>
            <a:endParaRPr lang="es-EC" sz="28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8904" y="1250328"/>
            <a:ext cx="379783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s-EC" sz="2800" dirty="0">
                <a:latin typeface="Arial" panose="020B0604020202020204" pitchFamily="34" charset="0"/>
                <a:ea typeface="Calibri" panose="020F0502020204030204" pitchFamily="34" charset="0"/>
              </a:rPr>
              <a:t>  </a:t>
            </a:r>
            <a:r>
              <a:rPr lang="es-EC" sz="3200" b="1" dirty="0" smtClean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¿Qué es </a:t>
            </a:r>
            <a:r>
              <a:rPr lang="es-EC" sz="3200" b="1" dirty="0" err="1" smtClean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JavaFX</a:t>
            </a:r>
            <a:r>
              <a:rPr lang="es-EC" sz="3200" b="1" dirty="0" smtClean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?</a:t>
            </a:r>
            <a:endParaRPr lang="es-EC" sz="3200" dirty="0"/>
          </a:p>
        </p:txBody>
      </p:sp>
    </p:spTree>
    <p:extLst>
      <p:ext uri="{BB962C8B-B14F-4D97-AF65-F5344CB8AC3E}">
        <p14:creationId xmlns:p14="http://schemas.microsoft.com/office/powerpoint/2010/main" val="133101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javaFX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04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3910037"/>
            <a:ext cx="5576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C" sz="4000" b="1" dirty="0" smtClean="0"/>
              <a:t>¿</a:t>
            </a:r>
            <a:r>
              <a:rPr lang="es-EC" sz="4000" b="1" dirty="0"/>
              <a:t>QUE ES LO QUE HACE</a:t>
            </a:r>
            <a:r>
              <a:rPr lang="es-EC" sz="4000" b="1" dirty="0" smtClean="0"/>
              <a:t>?</a:t>
            </a:r>
            <a:endParaRPr lang="es-ES" sz="4000" dirty="0"/>
          </a:p>
        </p:txBody>
      </p:sp>
      <p:sp>
        <p:nvSpPr>
          <p:cNvPr id="2" name="Rectángulo 1"/>
          <p:cNvSpPr/>
          <p:nvPr/>
        </p:nvSpPr>
        <p:spPr>
          <a:xfrm>
            <a:off x="375633" y="4893973"/>
            <a:ext cx="88842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800" dirty="0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Utilizar </a:t>
            </a:r>
            <a:r>
              <a:rPr lang="es-EC" sz="28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la tecnología de presentación que </a:t>
            </a:r>
            <a:r>
              <a:rPr lang="es-EC" sz="28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JavaFX</a:t>
            </a:r>
            <a:r>
              <a:rPr lang="es-EC" sz="28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proporciona para crear atractivo visual.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75590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esultado de imagen para javaFX imagen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3" t="43402"/>
          <a:stretch/>
        </p:blipFill>
        <p:spPr bwMode="auto">
          <a:xfrm>
            <a:off x="4890053" y="-150827"/>
            <a:ext cx="7318188" cy="133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n para javaFX imagen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478" t="-1159" r="67815" b="1159"/>
          <a:stretch/>
        </p:blipFill>
        <p:spPr bwMode="auto">
          <a:xfrm>
            <a:off x="-8549425" y="3050537"/>
            <a:ext cx="12387329" cy="380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69724" y="1180740"/>
            <a:ext cx="60960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C" sz="2400" b="1" dirty="0"/>
              <a:t>Permite a los desarrolladores integrar gráficos </a:t>
            </a:r>
            <a:r>
              <a:rPr lang="es-EC" sz="2400" b="1" dirty="0" smtClean="0"/>
              <a:t>vectoriales…</a:t>
            </a:r>
            <a:endParaRPr lang="es-EC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0" y="1724626"/>
            <a:ext cx="29750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s-EC" sz="2800" b="1" dirty="0" smtClean="0"/>
          </a:p>
          <a:p>
            <a:pPr algn="ctr"/>
            <a:endParaRPr lang="es-EC" sz="2800" b="1" dirty="0" smtClean="0"/>
          </a:p>
          <a:p>
            <a:pPr algn="ctr"/>
            <a:r>
              <a:rPr lang="es-EC" sz="2800" b="1" dirty="0" smtClean="0"/>
              <a:t>CARACTERÍSTICAS</a:t>
            </a:r>
            <a:endParaRPr lang="es-ES" sz="2800" b="1" dirty="0"/>
          </a:p>
          <a:p>
            <a:pPr algn="ctr"/>
            <a:endParaRPr lang="es-EC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27680" y="2263235"/>
            <a:ext cx="6096000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s-EC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C" sz="2400" b="1" dirty="0"/>
              <a:t>Amplía la tecnología Java </a:t>
            </a:r>
            <a:r>
              <a:rPr lang="es-EC" sz="2400" b="1" dirty="0" smtClean="0"/>
              <a:t>…</a:t>
            </a:r>
            <a:endParaRPr kumimoji="0" lang="es-EC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71031" y="3980853"/>
            <a:ext cx="61861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C" sz="2400" b="1" dirty="0"/>
              <a:t>Permite mantener un eficaz flujo de trabajo entre diseñador y desarrollador </a:t>
            </a:r>
            <a:r>
              <a:rPr lang="es-EC" sz="2400" b="1" dirty="0" smtClean="0"/>
              <a:t>…</a:t>
            </a:r>
            <a:endParaRPr lang="es-EC" sz="2400" b="1" dirty="0"/>
          </a:p>
        </p:txBody>
      </p:sp>
      <p:sp>
        <p:nvSpPr>
          <p:cNvPr id="7" name="Left Brace 6"/>
          <p:cNvSpPr/>
          <p:nvPr/>
        </p:nvSpPr>
        <p:spPr>
          <a:xfrm>
            <a:off x="3168203" y="476518"/>
            <a:ext cx="669701" cy="4739426"/>
          </a:xfrm>
          <a:prstGeom prst="leftBrac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195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n para javaFX imagen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5" r="54287" b="14401"/>
          <a:stretch/>
        </p:blipFill>
        <p:spPr bwMode="auto">
          <a:xfrm>
            <a:off x="0" y="0"/>
            <a:ext cx="138662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675896"/>
            <a:ext cx="7386948" cy="14465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4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EC" sz="3200" dirty="0"/>
              <a:t>PLATAFORMAS DISPONIBLES PARA SU USO</a:t>
            </a:r>
            <a:endParaRPr lang="es-ES" sz="3200" dirty="0"/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C" sz="4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-1110570" y="1803042"/>
            <a:ext cx="6091706" cy="449472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err="1" smtClean="0">
                <a:solidFill>
                  <a:schemeClr val="tx1"/>
                </a:solidFill>
              </a:rPr>
              <a:t>JavaFX</a:t>
            </a:r>
            <a:r>
              <a:rPr lang="es-EC" sz="2800" dirty="0" smtClean="0">
                <a:solidFill>
                  <a:schemeClr val="tx1"/>
                </a:solidFill>
              </a:rPr>
              <a:t> está disponible en:</a:t>
            </a:r>
          </a:p>
          <a:p>
            <a:pPr algn="ctr"/>
            <a:endParaRPr lang="es-EC" sz="2800" dirty="0" smtClean="0">
              <a:solidFill>
                <a:schemeClr val="tx1"/>
              </a:solidFill>
            </a:endParaRPr>
          </a:p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es-EC" sz="2800" dirty="0" smtClean="0">
                <a:solidFill>
                  <a:schemeClr val="tx1"/>
                </a:solidFill>
              </a:rPr>
              <a:t> Windows,</a:t>
            </a:r>
          </a:p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es-EC" sz="2800" dirty="0" smtClean="0">
                <a:solidFill>
                  <a:schemeClr val="tx1"/>
                </a:solidFill>
              </a:rPr>
              <a:t> Mac </a:t>
            </a:r>
            <a:r>
              <a:rPr lang="es-EC" sz="2800" dirty="0">
                <a:solidFill>
                  <a:schemeClr val="tx1"/>
                </a:solidFill>
              </a:rPr>
              <a:t>OS </a:t>
            </a:r>
            <a:r>
              <a:rPr lang="es-EC" sz="2800" dirty="0" smtClean="0">
                <a:solidFill>
                  <a:schemeClr val="tx1"/>
                </a:solidFill>
              </a:rPr>
              <a:t>X</a:t>
            </a:r>
          </a:p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es-EC" sz="2800" dirty="0" smtClean="0">
                <a:solidFill>
                  <a:schemeClr val="tx1"/>
                </a:solidFill>
              </a:rPr>
              <a:t>Linux</a:t>
            </a:r>
            <a:r>
              <a:rPr lang="es-EC" dirty="0"/>
              <a:t>.</a:t>
            </a:r>
            <a:endParaRPr lang="es-ES" dirty="0"/>
          </a:p>
          <a:p>
            <a:pPr algn="ctr"/>
            <a:endParaRPr lang="es-EC" b="1" dirty="0"/>
          </a:p>
          <a:p>
            <a:pPr algn="ctr"/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399116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6467" y="228498"/>
            <a:ext cx="11518006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0480" marR="30480" algn="just">
              <a:lnSpc>
                <a:spcPts val="1800"/>
              </a:lnSpc>
              <a:spcAft>
                <a:spcPts val="1200"/>
              </a:spcAft>
            </a:pPr>
            <a:r>
              <a:rPr lang="es-EC" b="1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EJEMPLO:</a:t>
            </a:r>
          </a:p>
          <a:p>
            <a:pPr marL="30480" marR="30480" algn="just">
              <a:lnSpc>
                <a:spcPts val="1800"/>
              </a:lnSpc>
              <a:spcAft>
                <a:spcPts val="1200"/>
              </a:spcAft>
            </a:pPr>
            <a:r>
              <a:rPr lang="es-EC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C" sz="2400" b="1" i="1" dirty="0"/>
              <a:t>Hola Mundo</a:t>
            </a:r>
            <a:r>
              <a:rPr lang="es-EC" sz="2400" b="1" dirty="0"/>
              <a:t> </a:t>
            </a:r>
            <a:endParaRPr lang="es-EC" sz="2400" b="1" dirty="0" smtClean="0"/>
          </a:p>
          <a:p>
            <a:pPr marL="30480" marR="30480" algn="just">
              <a:lnSpc>
                <a:spcPts val="1800"/>
              </a:lnSpc>
              <a:spcAft>
                <a:spcPts val="1200"/>
              </a:spcAft>
            </a:pPr>
            <a:r>
              <a:rPr lang="es-EC" sz="2400" b="1" dirty="0" smtClean="0"/>
              <a:t>que </a:t>
            </a:r>
            <a:r>
              <a:rPr lang="es-EC" sz="2400" b="1" dirty="0"/>
              <a:t>consistirá en una aplicación con una ventana que mostrará un botón. </a:t>
            </a:r>
            <a:endParaRPr lang="es-ES" sz="2400" b="1" dirty="0"/>
          </a:p>
          <a:p>
            <a:pPr marL="30480" marR="30480" algn="just">
              <a:lnSpc>
                <a:spcPts val="1800"/>
              </a:lnSpc>
              <a:spcAft>
                <a:spcPts val="1200"/>
              </a:spcAft>
            </a:pPr>
            <a:endParaRPr lang="es-EC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446467" y="1519707"/>
            <a:ext cx="11427853" cy="511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2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Resultado de imagen para javaFX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326"/>
            <a:ext cx="12191999" cy="687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95459" y="1142284"/>
            <a:ext cx="4322017" cy="842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1878330" algn="l"/>
              </a:tabLst>
            </a:pPr>
            <a:r>
              <a:rPr lang="es-EC" sz="48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CONCLUSIÓN</a:t>
            </a:r>
            <a:endParaRPr lang="es-EC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0231" y="4421696"/>
            <a:ext cx="10393250" cy="138499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s-EC" sz="2800" b="1" dirty="0">
                <a:solidFill>
                  <a:schemeClr val="bg1"/>
                </a:solidFill>
              </a:rPr>
              <a:t>.</a:t>
            </a:r>
            <a:r>
              <a:rPr lang="es-EC" sz="2800" dirty="0"/>
              <a:t> </a:t>
            </a:r>
            <a:r>
              <a:rPr lang="es-EC" sz="2800" dirty="0">
                <a:solidFill>
                  <a:schemeClr val="bg1"/>
                </a:solidFill>
              </a:rPr>
              <a:t>La plataforma </a:t>
            </a:r>
            <a:r>
              <a:rPr lang="es-EC" sz="2800" dirty="0" err="1">
                <a:solidFill>
                  <a:schemeClr val="bg1"/>
                </a:solidFill>
              </a:rPr>
              <a:t>JavaFX</a:t>
            </a:r>
            <a:r>
              <a:rPr lang="es-EC" sz="2800" dirty="0">
                <a:solidFill>
                  <a:schemeClr val="bg1"/>
                </a:solidFill>
              </a:rPr>
              <a:t> permite a los desarrolladores de la aplicación crear e implementar fácilmente aplicaciones de Internet enriquecidas (RIA) que se comportan de la misma forma en distintas plataformas. </a:t>
            </a:r>
            <a:endParaRPr lang="es-EC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96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6467" y="228498"/>
            <a:ext cx="1065512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0480" marR="30480" algn="ctr">
              <a:lnSpc>
                <a:spcPts val="1800"/>
              </a:lnSpc>
              <a:spcAft>
                <a:spcPts val="1200"/>
              </a:spcAft>
            </a:pPr>
            <a:endParaRPr lang="es-EC" sz="40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" marR="30480" algn="ctr">
              <a:lnSpc>
                <a:spcPts val="1800"/>
              </a:lnSpc>
              <a:spcAft>
                <a:spcPts val="1200"/>
              </a:spcAft>
            </a:pPr>
            <a:r>
              <a:rPr lang="es-EC" sz="40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ANEXOS </a:t>
            </a:r>
            <a:endParaRPr lang="es-EC" sz="3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6" y="1244368"/>
            <a:ext cx="5143500" cy="46750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393" y="228498"/>
            <a:ext cx="3857625" cy="6365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318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39" y="309094"/>
            <a:ext cx="3857625" cy="56667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96753" y="789909"/>
            <a:ext cx="5761151" cy="5048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675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</TotalTime>
  <Words>88</Words>
  <Application>Microsoft Office PowerPoint</Application>
  <PresentationFormat>Panorámica</PresentationFormat>
  <Paragraphs>50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Lisette Fajardo Ponce</dc:creator>
  <cp:lastModifiedBy>equipopc</cp:lastModifiedBy>
  <cp:revision>45</cp:revision>
  <dcterms:created xsi:type="dcterms:W3CDTF">2016-11-28T18:42:24Z</dcterms:created>
  <dcterms:modified xsi:type="dcterms:W3CDTF">2017-05-14T01:43:25Z</dcterms:modified>
</cp:coreProperties>
</file>